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77" r:id="rId2"/>
    <p:sldId id="257" r:id="rId3"/>
    <p:sldId id="286" r:id="rId4"/>
    <p:sldId id="259" r:id="rId5"/>
    <p:sldId id="260" r:id="rId6"/>
    <p:sldId id="261" r:id="rId7"/>
    <p:sldId id="287" r:id="rId8"/>
    <p:sldId id="288" r:id="rId9"/>
    <p:sldId id="289" r:id="rId10"/>
    <p:sldId id="278" r:id="rId11"/>
    <p:sldId id="263" r:id="rId12"/>
    <p:sldId id="264" r:id="rId13"/>
    <p:sldId id="265" r:id="rId14"/>
    <p:sldId id="267" r:id="rId15"/>
    <p:sldId id="269" r:id="rId16"/>
    <p:sldId id="270" r:id="rId17"/>
    <p:sldId id="279" r:id="rId18"/>
    <p:sldId id="280" r:id="rId19"/>
    <p:sldId id="281" r:id="rId20"/>
    <p:sldId id="282" r:id="rId21"/>
    <p:sldId id="274" r:id="rId22"/>
    <p:sldId id="27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6AC"/>
    <a:srgbClr val="5AB290"/>
    <a:srgbClr val="230FB9"/>
    <a:srgbClr val="0363EF"/>
    <a:srgbClr val="008AF2"/>
    <a:srgbClr val="2FA6FF"/>
    <a:srgbClr val="FB6353"/>
    <a:srgbClr val="FF7D7D"/>
    <a:srgbClr val="515151"/>
    <a:srgbClr val="B3A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65" autoAdjust="0"/>
  </p:normalViewPr>
  <p:slideViewPr>
    <p:cSldViewPr>
      <p:cViewPr varScale="1">
        <p:scale>
          <a:sx n="91" d="100"/>
          <a:sy n="91" d="100"/>
        </p:scale>
        <p:origin x="37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6CF92-D963-498E-BC7C-BACD446FE3B7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06FFECA3-8811-4AC1-8902-73535D476DDC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강M" pitchFamily="18" charset="-127"/>
              <a:ea typeface="HY강M" pitchFamily="18" charset="-127"/>
            </a:rPr>
            <a:t>공유 경제 활성화</a:t>
          </a:r>
          <a:endParaRPr lang="ko-KR" altLang="en-US" sz="2000" dirty="0">
            <a:latin typeface="HY강M" pitchFamily="18" charset="-127"/>
            <a:ea typeface="HY강M" pitchFamily="18" charset="-127"/>
          </a:endParaRPr>
        </a:p>
      </dgm:t>
    </dgm:pt>
    <dgm:pt modelId="{5C9E84CC-8FBE-4A07-AE96-583D325D2828}" type="parTrans" cxnId="{C9E1FF6D-EFAE-4AC5-A94B-04AB80D835A4}">
      <dgm:prSet/>
      <dgm:spPr/>
      <dgm:t>
        <a:bodyPr/>
        <a:lstStyle/>
        <a:p>
          <a:pPr latinLnBrk="1"/>
          <a:endParaRPr lang="ko-KR" altLang="en-US"/>
        </a:p>
      </dgm:t>
    </dgm:pt>
    <dgm:pt modelId="{88007BBA-E528-41E4-8EBD-70204B54237B}" type="sibTrans" cxnId="{C9E1FF6D-EFAE-4AC5-A94B-04AB80D835A4}">
      <dgm:prSet/>
      <dgm:spPr/>
      <dgm:t>
        <a:bodyPr/>
        <a:lstStyle/>
        <a:p>
          <a:pPr latinLnBrk="1"/>
          <a:endParaRPr lang="ko-KR" altLang="en-US"/>
        </a:p>
      </dgm:t>
    </dgm:pt>
    <dgm:pt modelId="{D753926B-DC6F-4560-8504-A0E6588AF1AB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강M" pitchFamily="18" charset="-127"/>
              <a:ea typeface="HY강M" pitchFamily="18" charset="-127"/>
            </a:rPr>
            <a:t>자산 공유</a:t>
          </a:r>
          <a:endParaRPr lang="ko-KR" altLang="en-US" sz="2000" dirty="0">
            <a:latin typeface="HY강M" pitchFamily="18" charset="-127"/>
            <a:ea typeface="HY강M" pitchFamily="18" charset="-127"/>
          </a:endParaRPr>
        </a:p>
      </dgm:t>
    </dgm:pt>
    <dgm:pt modelId="{A360554E-01CD-4DFF-BC6C-FEA3489C6E3B}" type="parTrans" cxnId="{38CB952E-5D1F-4611-9699-7BD75A956C4A}">
      <dgm:prSet/>
      <dgm:spPr/>
      <dgm:t>
        <a:bodyPr/>
        <a:lstStyle/>
        <a:p>
          <a:pPr latinLnBrk="1"/>
          <a:endParaRPr lang="ko-KR" altLang="en-US"/>
        </a:p>
      </dgm:t>
    </dgm:pt>
    <dgm:pt modelId="{5FBC229F-DA4A-40F7-8426-33D2FEC79D73}" type="sibTrans" cxnId="{38CB952E-5D1F-4611-9699-7BD75A956C4A}">
      <dgm:prSet/>
      <dgm:spPr>
        <a:solidFill>
          <a:srgbClr val="92D050"/>
        </a:solidFill>
      </dgm:spPr>
      <dgm:t>
        <a:bodyPr/>
        <a:lstStyle/>
        <a:p>
          <a:pPr latinLnBrk="1"/>
          <a:endParaRPr lang="ko-KR" altLang="en-US"/>
        </a:p>
      </dgm:t>
    </dgm:pt>
    <dgm:pt modelId="{863DABB9-9182-4E22-B398-87D670328D64}">
      <dgm:prSet phldrT="[텍스트]"/>
      <dgm:spPr/>
      <dgm:t>
        <a:bodyPr/>
        <a:lstStyle/>
        <a:p>
          <a:pPr latinLnBrk="1"/>
          <a:r>
            <a:rPr lang="en-US" altLang="ko-KR" dirty="0" smtClean="0">
              <a:latin typeface="HY강M" pitchFamily="18" charset="-127"/>
              <a:ea typeface="HY강M" pitchFamily="18" charset="-127"/>
            </a:rPr>
            <a:t>IT </a:t>
          </a:r>
          <a:r>
            <a:rPr lang="ko-KR" altLang="en-US" dirty="0" smtClean="0">
              <a:latin typeface="HY강M" pitchFamily="18" charset="-127"/>
              <a:ea typeface="HY강M" pitchFamily="18" charset="-127"/>
            </a:rPr>
            <a:t>기술 접목</a:t>
          </a:r>
          <a:endParaRPr lang="en-US" altLang="ko-KR" dirty="0" smtClean="0">
            <a:latin typeface="HY강M" pitchFamily="18" charset="-127"/>
            <a:ea typeface="HY강M" pitchFamily="18" charset="-127"/>
          </a:endParaRPr>
        </a:p>
        <a:p>
          <a:pPr latinLnBrk="1"/>
          <a:r>
            <a:rPr lang="ko-KR" altLang="en-US" dirty="0" err="1" smtClean="0">
              <a:latin typeface="HY강M" pitchFamily="18" charset="-127"/>
              <a:ea typeface="HY강M" pitchFamily="18" charset="-127"/>
            </a:rPr>
            <a:t>카풀</a:t>
          </a:r>
          <a:r>
            <a:rPr lang="ko-KR" altLang="en-US" dirty="0" smtClean="0">
              <a:latin typeface="HY강M" pitchFamily="18" charset="-127"/>
              <a:ea typeface="HY강M" pitchFamily="18" charset="-127"/>
            </a:rPr>
            <a:t> 시스템</a:t>
          </a:r>
          <a:endParaRPr lang="ko-KR" altLang="en-US" dirty="0">
            <a:latin typeface="HY강M" pitchFamily="18" charset="-127"/>
            <a:ea typeface="HY강M" pitchFamily="18" charset="-127"/>
          </a:endParaRPr>
        </a:p>
      </dgm:t>
    </dgm:pt>
    <dgm:pt modelId="{BEB831A8-BD53-4CD0-9B72-ECC27200FC79}" type="parTrans" cxnId="{18F6616B-375E-47E2-9C92-D6A8187A988A}">
      <dgm:prSet/>
      <dgm:spPr/>
      <dgm:t>
        <a:bodyPr/>
        <a:lstStyle/>
        <a:p>
          <a:pPr latinLnBrk="1"/>
          <a:endParaRPr lang="ko-KR" altLang="en-US"/>
        </a:p>
      </dgm:t>
    </dgm:pt>
    <dgm:pt modelId="{F1E3AA9A-A11D-4BD3-905B-EC819D1084C9}" type="sibTrans" cxnId="{18F6616B-375E-47E2-9C92-D6A8187A988A}">
      <dgm:prSet/>
      <dgm:spPr/>
      <dgm:t>
        <a:bodyPr/>
        <a:lstStyle/>
        <a:p>
          <a:pPr latinLnBrk="1"/>
          <a:endParaRPr lang="ko-KR" altLang="en-US"/>
        </a:p>
      </dgm:t>
    </dgm:pt>
    <dgm:pt modelId="{F5170CA1-9BA5-48EB-A30E-B1A37E3C9EE9}" type="pres">
      <dgm:prSet presAssocID="{23B6CF92-D963-498E-BC7C-BACD446FE3B7}" presName="Name0" presStyleCnt="0">
        <dgm:presLayoutVars>
          <dgm:dir/>
          <dgm:resizeHandles val="exact"/>
        </dgm:presLayoutVars>
      </dgm:prSet>
      <dgm:spPr/>
    </dgm:pt>
    <dgm:pt modelId="{08DE8656-CCA1-4C77-A4AD-46AD1C8CEDDF}" type="pres">
      <dgm:prSet presAssocID="{06FFECA3-8811-4AC1-8902-73535D476D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BDBD91-DA95-4CE4-B007-B5BB1008D2C5}" type="pres">
      <dgm:prSet presAssocID="{88007BBA-E528-41E4-8EBD-70204B54237B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E44E79A-464C-46FD-A44F-8CE6C9092CC4}" type="pres">
      <dgm:prSet presAssocID="{88007BBA-E528-41E4-8EBD-70204B54237B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A046949-5DB1-41DB-9606-7933FD08E1EC}" type="pres">
      <dgm:prSet presAssocID="{D753926B-DC6F-4560-8504-A0E6588AF1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FFB9EC-75CE-442D-B529-7607D10962B2}" type="pres">
      <dgm:prSet presAssocID="{5FBC229F-DA4A-40F7-8426-33D2FEC79D73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0A0AC8D-E4C4-4B31-A17C-F2DBFA06301D}" type="pres">
      <dgm:prSet presAssocID="{5FBC229F-DA4A-40F7-8426-33D2FEC79D73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F57466D-BDEC-43B2-8C7F-3FA082F6F84B}" type="pres">
      <dgm:prSet presAssocID="{863DABB9-9182-4E22-B398-87D670328D6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E2CB3B2-0E3B-4063-85A8-752C3B984458}" type="presOf" srcId="{23B6CF92-D963-498E-BC7C-BACD446FE3B7}" destId="{F5170CA1-9BA5-48EB-A30E-B1A37E3C9EE9}" srcOrd="0" destOrd="0" presId="urn:microsoft.com/office/officeart/2005/8/layout/process1"/>
    <dgm:cxn modelId="{4A5C195A-B4F9-467D-A153-54D5ACA72B12}" type="presOf" srcId="{5FBC229F-DA4A-40F7-8426-33D2FEC79D73}" destId="{7AFFB9EC-75CE-442D-B529-7607D10962B2}" srcOrd="0" destOrd="0" presId="urn:microsoft.com/office/officeart/2005/8/layout/process1"/>
    <dgm:cxn modelId="{C9E1FF6D-EFAE-4AC5-A94B-04AB80D835A4}" srcId="{23B6CF92-D963-498E-BC7C-BACD446FE3B7}" destId="{06FFECA3-8811-4AC1-8902-73535D476DDC}" srcOrd="0" destOrd="0" parTransId="{5C9E84CC-8FBE-4A07-AE96-583D325D2828}" sibTransId="{88007BBA-E528-41E4-8EBD-70204B54237B}"/>
    <dgm:cxn modelId="{B0504FFE-C270-420D-9826-DA31CD881A4D}" type="presOf" srcId="{5FBC229F-DA4A-40F7-8426-33D2FEC79D73}" destId="{10A0AC8D-E4C4-4B31-A17C-F2DBFA06301D}" srcOrd="1" destOrd="0" presId="urn:microsoft.com/office/officeart/2005/8/layout/process1"/>
    <dgm:cxn modelId="{38CB952E-5D1F-4611-9699-7BD75A956C4A}" srcId="{23B6CF92-D963-498E-BC7C-BACD446FE3B7}" destId="{D753926B-DC6F-4560-8504-A0E6588AF1AB}" srcOrd="1" destOrd="0" parTransId="{A360554E-01CD-4DFF-BC6C-FEA3489C6E3B}" sibTransId="{5FBC229F-DA4A-40F7-8426-33D2FEC79D73}"/>
    <dgm:cxn modelId="{18F6616B-375E-47E2-9C92-D6A8187A988A}" srcId="{23B6CF92-D963-498E-BC7C-BACD446FE3B7}" destId="{863DABB9-9182-4E22-B398-87D670328D64}" srcOrd="2" destOrd="0" parTransId="{BEB831A8-BD53-4CD0-9B72-ECC27200FC79}" sibTransId="{F1E3AA9A-A11D-4BD3-905B-EC819D1084C9}"/>
    <dgm:cxn modelId="{5BF6F07B-6BFC-4BC3-83FA-7BBBD5D64A22}" type="presOf" srcId="{88007BBA-E528-41E4-8EBD-70204B54237B}" destId="{8E44E79A-464C-46FD-A44F-8CE6C9092CC4}" srcOrd="1" destOrd="0" presId="urn:microsoft.com/office/officeart/2005/8/layout/process1"/>
    <dgm:cxn modelId="{39750A28-6954-452F-9E29-61542CD5E5E2}" type="presOf" srcId="{D753926B-DC6F-4560-8504-A0E6588AF1AB}" destId="{7A046949-5DB1-41DB-9606-7933FD08E1EC}" srcOrd="0" destOrd="0" presId="urn:microsoft.com/office/officeart/2005/8/layout/process1"/>
    <dgm:cxn modelId="{A5F5533F-01CA-413D-B4D5-9F99BF179FC6}" type="presOf" srcId="{88007BBA-E528-41E4-8EBD-70204B54237B}" destId="{D7BDBD91-DA95-4CE4-B007-B5BB1008D2C5}" srcOrd="0" destOrd="0" presId="urn:microsoft.com/office/officeart/2005/8/layout/process1"/>
    <dgm:cxn modelId="{8055086C-2C41-4B38-A798-0854E947F24A}" type="presOf" srcId="{06FFECA3-8811-4AC1-8902-73535D476DDC}" destId="{08DE8656-CCA1-4C77-A4AD-46AD1C8CEDDF}" srcOrd="0" destOrd="0" presId="urn:microsoft.com/office/officeart/2005/8/layout/process1"/>
    <dgm:cxn modelId="{04B5E5C0-2CA5-4DDC-843E-0AA07215AEF6}" type="presOf" srcId="{863DABB9-9182-4E22-B398-87D670328D64}" destId="{BF57466D-BDEC-43B2-8C7F-3FA082F6F84B}" srcOrd="0" destOrd="0" presId="urn:microsoft.com/office/officeart/2005/8/layout/process1"/>
    <dgm:cxn modelId="{14383692-3AF0-48C6-9270-159FB660955D}" type="presParOf" srcId="{F5170CA1-9BA5-48EB-A30E-B1A37E3C9EE9}" destId="{08DE8656-CCA1-4C77-A4AD-46AD1C8CEDDF}" srcOrd="0" destOrd="0" presId="urn:microsoft.com/office/officeart/2005/8/layout/process1"/>
    <dgm:cxn modelId="{2347AA7D-035B-490C-9BD0-97A1DB6D4DC5}" type="presParOf" srcId="{F5170CA1-9BA5-48EB-A30E-B1A37E3C9EE9}" destId="{D7BDBD91-DA95-4CE4-B007-B5BB1008D2C5}" srcOrd="1" destOrd="0" presId="urn:microsoft.com/office/officeart/2005/8/layout/process1"/>
    <dgm:cxn modelId="{F0A27884-B629-403A-A214-81745010DFBE}" type="presParOf" srcId="{D7BDBD91-DA95-4CE4-B007-B5BB1008D2C5}" destId="{8E44E79A-464C-46FD-A44F-8CE6C9092CC4}" srcOrd="0" destOrd="0" presId="urn:microsoft.com/office/officeart/2005/8/layout/process1"/>
    <dgm:cxn modelId="{0EEC2F93-4864-4BFC-8007-348CB359AE77}" type="presParOf" srcId="{F5170CA1-9BA5-48EB-A30E-B1A37E3C9EE9}" destId="{7A046949-5DB1-41DB-9606-7933FD08E1EC}" srcOrd="2" destOrd="0" presId="urn:microsoft.com/office/officeart/2005/8/layout/process1"/>
    <dgm:cxn modelId="{ABB084EC-77D8-4B47-BCBC-591CEBC9EB55}" type="presParOf" srcId="{F5170CA1-9BA5-48EB-A30E-B1A37E3C9EE9}" destId="{7AFFB9EC-75CE-442D-B529-7607D10962B2}" srcOrd="3" destOrd="0" presId="urn:microsoft.com/office/officeart/2005/8/layout/process1"/>
    <dgm:cxn modelId="{3B6FD34C-FED9-4421-8BD9-F89F9E33A5E0}" type="presParOf" srcId="{7AFFB9EC-75CE-442D-B529-7607D10962B2}" destId="{10A0AC8D-E4C4-4B31-A17C-F2DBFA06301D}" srcOrd="0" destOrd="0" presId="urn:microsoft.com/office/officeart/2005/8/layout/process1"/>
    <dgm:cxn modelId="{8B12DD19-4796-4757-A142-61BE3C4E8CA0}" type="presParOf" srcId="{F5170CA1-9BA5-48EB-A30E-B1A37E3C9EE9}" destId="{BF57466D-BDEC-43B2-8C7F-3FA082F6F84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E8656-CCA1-4C77-A4AD-46AD1C8CEDDF}">
      <dsp:nvSpPr>
        <dsp:cNvPr id="0" name=""/>
        <dsp:cNvSpPr/>
      </dsp:nvSpPr>
      <dsp:spPr>
        <a:xfrm>
          <a:off x="5063" y="417996"/>
          <a:ext cx="1513293" cy="9079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강M" pitchFamily="18" charset="-127"/>
              <a:ea typeface="HY강M" pitchFamily="18" charset="-127"/>
            </a:rPr>
            <a:t>공유 경제 활성화</a:t>
          </a:r>
          <a:endParaRPr lang="ko-KR" altLang="en-US" sz="2000" kern="1200" dirty="0">
            <a:latin typeface="HY강M" pitchFamily="18" charset="-127"/>
            <a:ea typeface="HY강M" pitchFamily="18" charset="-127"/>
          </a:endParaRPr>
        </a:p>
      </dsp:txBody>
      <dsp:txXfrm>
        <a:off x="31657" y="444590"/>
        <a:ext cx="1460105" cy="854787"/>
      </dsp:txXfrm>
    </dsp:sp>
    <dsp:sp modelId="{D7BDBD91-DA95-4CE4-B007-B5BB1008D2C5}">
      <dsp:nvSpPr>
        <dsp:cNvPr id="0" name=""/>
        <dsp:cNvSpPr/>
      </dsp:nvSpPr>
      <dsp:spPr>
        <a:xfrm>
          <a:off x="1669685" y="684335"/>
          <a:ext cx="320818" cy="375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>
        <a:off x="1669685" y="759394"/>
        <a:ext cx="224573" cy="225178"/>
      </dsp:txXfrm>
    </dsp:sp>
    <dsp:sp modelId="{7A046949-5DB1-41DB-9606-7933FD08E1EC}">
      <dsp:nvSpPr>
        <dsp:cNvPr id="0" name=""/>
        <dsp:cNvSpPr/>
      </dsp:nvSpPr>
      <dsp:spPr>
        <a:xfrm>
          <a:off x="2123673" y="417996"/>
          <a:ext cx="1513293" cy="907975"/>
        </a:xfrm>
        <a:prstGeom prst="roundRect">
          <a:avLst>
            <a:gd name="adj" fmla="val 10000"/>
          </a:avLst>
        </a:prstGeom>
        <a:solidFill>
          <a:schemeClr val="accent3">
            <a:hueOff val="-4155633"/>
            <a:satOff val="29083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강M" pitchFamily="18" charset="-127"/>
              <a:ea typeface="HY강M" pitchFamily="18" charset="-127"/>
            </a:rPr>
            <a:t>자산 공유</a:t>
          </a:r>
          <a:endParaRPr lang="ko-KR" altLang="en-US" sz="2000" kern="1200" dirty="0">
            <a:latin typeface="HY강M" pitchFamily="18" charset="-127"/>
            <a:ea typeface="HY강M" pitchFamily="18" charset="-127"/>
          </a:endParaRPr>
        </a:p>
      </dsp:txBody>
      <dsp:txXfrm>
        <a:off x="2150267" y="444590"/>
        <a:ext cx="1460105" cy="854787"/>
      </dsp:txXfrm>
    </dsp:sp>
    <dsp:sp modelId="{7AFFB9EC-75CE-442D-B529-7607D10962B2}">
      <dsp:nvSpPr>
        <dsp:cNvPr id="0" name=""/>
        <dsp:cNvSpPr/>
      </dsp:nvSpPr>
      <dsp:spPr>
        <a:xfrm>
          <a:off x="3788295" y="684335"/>
          <a:ext cx="320818" cy="37529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600" kern="1200"/>
        </a:p>
      </dsp:txBody>
      <dsp:txXfrm>
        <a:off x="3788295" y="759394"/>
        <a:ext cx="224573" cy="225178"/>
      </dsp:txXfrm>
    </dsp:sp>
    <dsp:sp modelId="{BF57466D-BDEC-43B2-8C7F-3FA082F6F84B}">
      <dsp:nvSpPr>
        <dsp:cNvPr id="0" name=""/>
        <dsp:cNvSpPr/>
      </dsp:nvSpPr>
      <dsp:spPr>
        <a:xfrm>
          <a:off x="4242283" y="417996"/>
          <a:ext cx="1513293" cy="907975"/>
        </a:xfrm>
        <a:prstGeom prst="roundRect">
          <a:avLst>
            <a:gd name="adj" fmla="val 10000"/>
          </a:avLst>
        </a:prstGeom>
        <a:solidFill>
          <a:schemeClr val="accent3">
            <a:hueOff val="-8311266"/>
            <a:satOff val="58167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kern="1200" dirty="0" smtClean="0">
              <a:latin typeface="HY강M" pitchFamily="18" charset="-127"/>
              <a:ea typeface="HY강M" pitchFamily="18" charset="-127"/>
            </a:rPr>
            <a:t>IT </a:t>
          </a:r>
          <a:r>
            <a:rPr lang="ko-KR" altLang="en-US" sz="1900" kern="1200" dirty="0" smtClean="0">
              <a:latin typeface="HY강M" pitchFamily="18" charset="-127"/>
              <a:ea typeface="HY강M" pitchFamily="18" charset="-127"/>
            </a:rPr>
            <a:t>기술 접목</a:t>
          </a:r>
          <a:endParaRPr lang="en-US" altLang="ko-KR" sz="1900" kern="1200" dirty="0" smtClean="0">
            <a:latin typeface="HY강M" pitchFamily="18" charset="-127"/>
            <a:ea typeface="HY강M" pitchFamily="18" charset="-127"/>
          </a:endParaRPr>
        </a:p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kern="1200" dirty="0" err="1" smtClean="0">
              <a:latin typeface="HY강M" pitchFamily="18" charset="-127"/>
              <a:ea typeface="HY강M" pitchFamily="18" charset="-127"/>
            </a:rPr>
            <a:t>카풀</a:t>
          </a:r>
          <a:r>
            <a:rPr lang="ko-KR" altLang="en-US" sz="1900" kern="1200" dirty="0" smtClean="0">
              <a:latin typeface="HY강M" pitchFamily="18" charset="-127"/>
              <a:ea typeface="HY강M" pitchFamily="18" charset="-127"/>
            </a:rPr>
            <a:t> 시스템</a:t>
          </a:r>
          <a:endParaRPr lang="ko-KR" altLang="en-US" sz="1900" kern="1200" dirty="0">
            <a:latin typeface="HY강M" pitchFamily="18" charset="-127"/>
            <a:ea typeface="HY강M" pitchFamily="18" charset="-127"/>
          </a:endParaRPr>
        </a:p>
      </dsp:txBody>
      <dsp:txXfrm>
        <a:off x="4268877" y="444590"/>
        <a:ext cx="1460105" cy="854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5599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안녕하세요 저희는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카풀시스템을</a:t>
            </a:r>
            <a:r>
              <a:rPr lang="ko-KR" altLang="en-US" baseline="0" dirty="0" smtClean="0"/>
              <a:t> 만든 </a:t>
            </a:r>
            <a:r>
              <a:rPr lang="ko-KR" altLang="en-US" baseline="0" dirty="0" err="1" smtClean="0"/>
              <a:t>쌍카풀</a:t>
            </a:r>
            <a:r>
              <a:rPr lang="ko-KR" altLang="en-US" baseline="0" dirty="0" smtClean="0"/>
              <a:t> 팀입니다</a:t>
            </a:r>
            <a:r>
              <a:rPr lang="en-US" altLang="ko-KR" baseline="0" dirty="0" smtClean="0"/>
              <a:t>.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087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dirty="0" smtClean="0"/>
              <a:t>저희는 클라이언트는 </a:t>
            </a:r>
            <a:r>
              <a:rPr lang="en-US" altLang="ko-KR" dirty="0" smtClean="0"/>
              <a:t>Android</a:t>
            </a:r>
            <a:r>
              <a:rPr lang="en-US" altLang="ko-KR" baseline="0" dirty="0" smtClean="0"/>
              <a:t> 4.1.2 </a:t>
            </a:r>
            <a:r>
              <a:rPr lang="ko-KR" altLang="en-US" baseline="0" dirty="0" smtClean="0"/>
              <a:t>이상을 지원하며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지도는 </a:t>
            </a:r>
            <a:r>
              <a:rPr lang="en-US" altLang="ko-KR" baseline="0" dirty="0" err="1" smtClean="0"/>
              <a:t>Tmap</a:t>
            </a:r>
            <a:r>
              <a:rPr lang="en-US" altLang="ko-KR" baseline="0" dirty="0" smtClean="0"/>
              <a:t> API</a:t>
            </a:r>
            <a:r>
              <a:rPr lang="ko-KR" altLang="en-US" baseline="0" dirty="0" smtClean="0"/>
              <a:t>를 사용합니다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ko-KR" altLang="en-US" baseline="0" dirty="0" smtClean="0"/>
              <a:t>클라이언트 라이브러리로 서버와의 통신을 위한 </a:t>
            </a:r>
            <a:r>
              <a:rPr lang="en-US" altLang="ko-KR" baseline="0" dirty="0" smtClean="0"/>
              <a:t>Retrofit 1.9 </a:t>
            </a:r>
            <a:r>
              <a:rPr lang="ko-KR" altLang="en-US" baseline="0" dirty="0" smtClean="0"/>
              <a:t>버전을 사용하였으며 </a:t>
            </a:r>
            <a:r>
              <a:rPr lang="en-US" altLang="ko-KR" baseline="0" dirty="0" err="1" smtClean="0"/>
              <a:t>Okhttp</a:t>
            </a:r>
            <a:r>
              <a:rPr lang="ko-KR" altLang="en-US" baseline="0" dirty="0" smtClean="0"/>
              <a:t>와 연동하여 사용하였습니다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레이아웃과 데이터 바인딩 도구로 버터나이프를 사용하였습니다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ko-KR" altLang="en-US" baseline="0" dirty="0" smtClean="0"/>
              <a:t>서버는 </a:t>
            </a:r>
            <a:r>
              <a:rPr lang="en-US" altLang="ko-KR" baseline="0" dirty="0" smtClean="0"/>
              <a:t>AWS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EC2 </a:t>
            </a:r>
            <a:r>
              <a:rPr lang="ko-KR" altLang="en-US" baseline="0" dirty="0" err="1" smtClean="0"/>
              <a:t>인스턴스를</a:t>
            </a:r>
            <a:r>
              <a:rPr lang="ko-KR" altLang="en-US" baseline="0" dirty="0" smtClean="0"/>
              <a:t> 사용하며 서버의 언어는 </a:t>
            </a:r>
            <a:r>
              <a:rPr lang="en-US" altLang="ko-KR" baseline="0" dirty="0" smtClean="0"/>
              <a:t>python </a:t>
            </a:r>
            <a:r>
              <a:rPr lang="ko-KR" altLang="en-US" baseline="0" dirty="0" smtClean="0"/>
              <a:t>기반의 플라스크를 사용합니다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서버 프레임워크로 </a:t>
            </a:r>
            <a:r>
              <a:rPr lang="en-US" altLang="ko-KR" baseline="0" dirty="0" err="1" smtClean="0"/>
              <a:t>nginx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flask</a:t>
            </a:r>
            <a:r>
              <a:rPr lang="ko-KR" altLang="en-US" baseline="0" dirty="0" smtClean="0"/>
              <a:t>에 적합한 </a:t>
            </a:r>
            <a:r>
              <a:rPr lang="en-US" altLang="ko-KR" baseline="0" dirty="0" err="1" smtClean="0"/>
              <a:t>wsgi</a:t>
            </a:r>
            <a:r>
              <a:rPr lang="ko-KR" altLang="en-US" baseline="0" dirty="0" smtClean="0"/>
              <a:t>의 라이브러리 </a:t>
            </a:r>
            <a:r>
              <a:rPr lang="en-US" altLang="ko-KR" baseline="0" dirty="0" err="1" smtClean="0"/>
              <a:t>uwsgi</a:t>
            </a:r>
            <a:r>
              <a:rPr lang="ko-KR" altLang="en-US" baseline="0" dirty="0" smtClean="0"/>
              <a:t>를 결합하여 사용하였습니다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ko-KR" altLang="en-US" baseline="0" dirty="0" smtClean="0"/>
              <a:t>원활한 협업을 위하여 </a:t>
            </a:r>
            <a:r>
              <a:rPr lang="ko-KR" altLang="en-US" baseline="0" dirty="0" err="1" smtClean="0"/>
              <a:t>깃헙과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구글</a:t>
            </a:r>
            <a:r>
              <a:rPr lang="ko-KR" altLang="en-US" baseline="0" dirty="0" smtClean="0"/>
              <a:t> 드라이브를 적극 활용하여 작업하였습니다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437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dirty="0" smtClean="0"/>
              <a:t>저희 어플리케이션의 메인 화면입니다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기존에 가입된 회원은 아이디와 비밀번호를 입력하여 자신의 계정에 </a:t>
            </a:r>
            <a:r>
              <a:rPr lang="ko-KR" altLang="en-US" dirty="0" err="1" smtClean="0"/>
              <a:t>로그인을</a:t>
            </a:r>
            <a:r>
              <a:rPr lang="ko-KR" altLang="en-US" dirty="0" smtClean="0"/>
              <a:t> 할 수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가입된 계정이 없는 사용자는 회원가입을 통해 새로운 계정을 생성할 수 있습니다</a:t>
            </a:r>
            <a:r>
              <a:rPr lang="en-US" altLang="ko-KR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1723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dirty="0" smtClean="0"/>
              <a:t>비회원 사용자의 계정 생성을 위한 화면입니다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사용할 아이디와 비밀번호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닉네임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및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 외</a:t>
            </a:r>
            <a:r>
              <a:rPr lang="ko-KR" altLang="en-US" baseline="0" dirty="0" smtClean="0"/>
              <a:t> 본인의</a:t>
            </a:r>
            <a:r>
              <a:rPr lang="ko-KR" altLang="en-US" dirty="0" smtClean="0"/>
              <a:t> 간단한 정보를 입력한 뒤 가입하기 버튼을 누르면 화면처럼 안내 메시지와 함께 회원가입이 완료됩니다</a:t>
            </a:r>
            <a:r>
              <a:rPr lang="en-US" altLang="ko-KR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230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dirty="0" smtClean="0"/>
              <a:t>저희 어플리케이션의 주 기능인 지도 및 경로 탐색을 위한 화면입니다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첫 사진은 로그인 후 나타나는 지도의 메인 화면이고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화면 맨 위 </a:t>
            </a:r>
            <a:r>
              <a:rPr lang="ko-KR" altLang="en-US" dirty="0" err="1" smtClean="0"/>
              <a:t>검색창에서는</a:t>
            </a:r>
            <a:r>
              <a:rPr lang="ko-KR" altLang="en-US" dirty="0" smtClean="0"/>
              <a:t> 찾고자 하는 위치를 입력하여 검색할 수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경로 검색 화면에서는 출발지와</a:t>
            </a:r>
            <a:r>
              <a:rPr lang="ko-KR" altLang="en-US" baseline="0" dirty="0" smtClean="0"/>
              <a:t> 도착지를 설정하여 효율적인 경로를 탐색할 수도 있습니다</a:t>
            </a:r>
            <a:r>
              <a:rPr lang="en-US" altLang="ko-KR" baseline="0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970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dirty="0" err="1" smtClean="0"/>
              <a:t>어플의</a:t>
            </a:r>
            <a:r>
              <a:rPr lang="ko-KR" altLang="en-US" dirty="0" smtClean="0"/>
              <a:t> 다른 사용자들과 연락을 주고 받기 위한 메시지 리스트 화면입니다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다른 사용자로부터 받은 </a:t>
            </a:r>
            <a:r>
              <a:rPr lang="ko-KR" altLang="en-US" dirty="0" err="1" smtClean="0"/>
              <a:t>카풀</a:t>
            </a:r>
            <a:r>
              <a:rPr lang="ko-KR" altLang="en-US" dirty="0" smtClean="0"/>
              <a:t> 제안 메시지를 확인할 수 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메시지를 선택하면 상세 화면이 나타나고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해당 메시지에 대한 답장 기능을 선택할 경우 발신자에게 답장을 보낼 수 있습니다</a:t>
            </a:r>
            <a:r>
              <a:rPr lang="en-US" altLang="ko-KR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2534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dirty="0" err="1" smtClean="0"/>
              <a:t>어플</a:t>
            </a:r>
            <a:r>
              <a:rPr lang="ko-KR" altLang="en-US" dirty="0" smtClean="0"/>
              <a:t> 사용자의 프로필을 볼 수 있는 화면입니다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먼저 내 프로필 화면에서는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다른 사용자들이 평가한 자신의 평균 </a:t>
            </a:r>
            <a:r>
              <a:rPr lang="ko-KR" altLang="en-US" baseline="0" dirty="0" err="1" smtClean="0"/>
              <a:t>별점을</a:t>
            </a:r>
            <a:r>
              <a:rPr lang="ko-KR" altLang="en-US" baseline="0" dirty="0" smtClean="0"/>
              <a:t> 볼 수 있고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히스토리</a:t>
            </a:r>
            <a:r>
              <a:rPr lang="ko-KR" altLang="en-US" baseline="0" dirty="0" smtClean="0"/>
              <a:t> 창에서 그 동안 이동한 경로의 내역들을 확인할 수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그리고 화면 아래에서는 나를 평가한 사용자와 </a:t>
            </a:r>
            <a:r>
              <a:rPr lang="ko-KR" altLang="en-US" baseline="0" dirty="0" err="1" smtClean="0"/>
              <a:t>별점</a:t>
            </a:r>
            <a:r>
              <a:rPr lang="ko-KR" altLang="en-US" baseline="0" dirty="0" smtClean="0"/>
              <a:t> 점수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평가 내용을 확인할 수 있습니다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ko-KR" altLang="en-US" dirty="0" smtClean="0"/>
              <a:t>다른 사용자 목록 프로필 화면에서는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운전자와 탑승자의 이름 및 경로를 각각 확인할 수 있습니다</a:t>
            </a:r>
            <a:r>
              <a:rPr lang="en-US" altLang="ko-KR" baseline="0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9896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dirty="0" smtClean="0"/>
              <a:t>사용자 평가를 위한 화면입니다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평가하고자 하는 사용자를 선택하여 </a:t>
            </a:r>
            <a:r>
              <a:rPr lang="ko-KR" altLang="en-US" dirty="0" err="1" smtClean="0"/>
              <a:t>별점을</a:t>
            </a:r>
            <a:r>
              <a:rPr lang="ko-KR" altLang="en-US" baseline="0" dirty="0" smtClean="0"/>
              <a:t> 선택</a:t>
            </a:r>
            <a:r>
              <a:rPr lang="ko-KR" altLang="en-US" dirty="0" smtClean="0"/>
              <a:t>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평가 내용을 입력할 수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작성이 완료된 후 확인 버튼을 누르면 안내 메시지와 함께 사용자에 대한 평가가 등록됩니다</a:t>
            </a:r>
            <a:r>
              <a:rPr lang="en-US" altLang="ko-KR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659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dirty="0" smtClean="0"/>
              <a:t>이 알고리즘은 </a:t>
            </a:r>
            <a:r>
              <a:rPr lang="en-US" altLang="ko-KR" dirty="0" smtClean="0"/>
              <a:t>A-&gt;B </a:t>
            </a:r>
            <a:r>
              <a:rPr lang="ko-KR" altLang="en-US" dirty="0" smtClean="0"/>
              <a:t>경로를 이용하는 차량 운전자가 있을 때 </a:t>
            </a:r>
            <a:r>
              <a:rPr lang="en-US" altLang="ko-KR" dirty="0" smtClean="0"/>
              <a:t>C1-&gt;C2,</a:t>
            </a:r>
            <a:r>
              <a:rPr lang="en-US" altLang="ko-KR" baseline="0" dirty="0" smtClean="0"/>
              <a:t> C3-&gt;C4, C5-&gt;C6</a:t>
            </a:r>
            <a:r>
              <a:rPr lang="ko-KR" altLang="en-US" baseline="0" dirty="0" smtClean="0"/>
              <a:t>의 경로를 각각 이동하려는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명의 탑승희망자를 가중치를 적용하여 순서를 매기는 알고리즘입니다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ko-KR" altLang="en-US" baseline="0" dirty="0" smtClean="0"/>
              <a:t>그림과 같이 </a:t>
            </a:r>
            <a:r>
              <a:rPr lang="en-US" altLang="ko-KR" baseline="0" dirty="0" smtClean="0"/>
              <a:t>A-&gt;B</a:t>
            </a:r>
            <a:r>
              <a:rPr lang="ko-KR" altLang="en-US" baseline="0" dirty="0" smtClean="0"/>
              <a:t>의 경로를 이용하여 사각형을 그릴 수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이러한 사각형을 좀 더 세분화하면 다음 그림과 같이 됩니다</a:t>
            </a:r>
            <a:r>
              <a:rPr lang="en-US" altLang="ko-KR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14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ko-KR" baseline="0" dirty="0" smtClean="0"/>
              <a:t>A-&gt;B </a:t>
            </a:r>
            <a:r>
              <a:rPr lang="ko-KR" altLang="en-US" baseline="0" dirty="0" smtClean="0"/>
              <a:t>사이의 출발지와 도착지를 직각으로 이어주는 사각형을 </a:t>
            </a:r>
            <a:r>
              <a:rPr lang="en-US" altLang="ko-KR" baseline="0" dirty="0" smtClean="0"/>
              <a:t>X</a:t>
            </a:r>
            <a:r>
              <a:rPr lang="ko-KR" altLang="en-US" baseline="0" dirty="0" smtClean="0"/>
              <a:t>영역</a:t>
            </a:r>
            <a:r>
              <a:rPr lang="en-US" altLang="ko-KR" baseline="0" dirty="0" smtClean="0"/>
              <a:t>, X</a:t>
            </a:r>
            <a:r>
              <a:rPr lang="ko-KR" altLang="en-US" baseline="0" dirty="0" smtClean="0"/>
              <a:t>영역을 둘러쌓은 </a:t>
            </a:r>
            <a:r>
              <a:rPr lang="en-US" altLang="ko-KR" baseline="0" dirty="0" smtClean="0"/>
              <a:t>Y</a:t>
            </a:r>
            <a:r>
              <a:rPr lang="ko-KR" altLang="en-US" baseline="0" dirty="0" smtClean="0"/>
              <a:t>영역 그리고 출발지 </a:t>
            </a:r>
            <a:r>
              <a:rPr lang="en-US" altLang="ko-KR" baseline="0" dirty="0" smtClean="0"/>
              <a:t>A</a:t>
            </a:r>
            <a:r>
              <a:rPr lang="ko-KR" altLang="en-US" baseline="0" dirty="0" smtClean="0"/>
              <a:t>와 도착지 </a:t>
            </a:r>
            <a:r>
              <a:rPr lang="en-US" altLang="ko-KR" baseline="0" dirty="0" smtClean="0"/>
              <a:t>B</a:t>
            </a:r>
            <a:r>
              <a:rPr lang="ko-KR" altLang="en-US" baseline="0" dirty="0" smtClean="0"/>
              <a:t>를 둘러쌓은 </a:t>
            </a:r>
            <a:r>
              <a:rPr lang="en-US" altLang="ko-KR" baseline="0" dirty="0" smtClean="0"/>
              <a:t>Z</a:t>
            </a:r>
            <a:r>
              <a:rPr lang="ko-KR" altLang="en-US" baseline="0" dirty="0" smtClean="0"/>
              <a:t>영역이 있습니다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ko-KR" altLang="en-US" baseline="0" dirty="0" smtClean="0"/>
              <a:t>또한 </a:t>
            </a:r>
            <a:r>
              <a:rPr lang="en-US" altLang="ko-KR" baseline="0" dirty="0" smtClean="0"/>
              <a:t>X </a:t>
            </a:r>
            <a:r>
              <a:rPr lang="ko-KR" altLang="en-US" baseline="0" dirty="0" smtClean="0"/>
              <a:t>영역은 가로로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등분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세로로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등분하여 총 </a:t>
            </a:r>
            <a:r>
              <a:rPr lang="en-US" altLang="ko-KR" baseline="0" dirty="0" smtClean="0"/>
              <a:t>9</a:t>
            </a:r>
            <a:r>
              <a:rPr lang="ko-KR" altLang="en-US" baseline="0" dirty="0" smtClean="0"/>
              <a:t>개의 영역으로 구성되어 있습니다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endParaRPr lang="en-US" altLang="ko-KR" baseline="0" dirty="0" smtClean="0"/>
          </a:p>
          <a:p>
            <a:pPr lvl="0">
              <a:spcBef>
                <a:spcPts val="0"/>
              </a:spcBef>
              <a:buNone/>
            </a:pPr>
            <a:r>
              <a:rPr lang="ko-KR" altLang="en-US" baseline="0" dirty="0" smtClean="0"/>
              <a:t>각각의 영역들의 가중치를 오른쪽의 표와 같이 정하겠습니다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ko-KR" altLang="en-US" baseline="0" dirty="0" smtClean="0"/>
              <a:t>예를 들면 </a:t>
            </a:r>
            <a:r>
              <a:rPr lang="en-US" altLang="ko-KR" baseline="0" dirty="0" smtClean="0"/>
              <a:t>C3 -&gt; C4</a:t>
            </a:r>
            <a:r>
              <a:rPr lang="ko-KR" altLang="en-US" baseline="0" dirty="0" smtClean="0"/>
              <a:t>를 이동하는 경우에는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행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열에서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행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열로 이동하므로 </a:t>
            </a:r>
            <a:r>
              <a:rPr lang="en-US" altLang="ko-KR" baseline="0" dirty="0" smtClean="0"/>
              <a:t>2+2</a:t>
            </a:r>
            <a:r>
              <a:rPr lang="ko-KR" altLang="en-US" baseline="0" dirty="0" smtClean="0"/>
              <a:t>를 하여 </a:t>
            </a: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가 됩니다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ko-KR" altLang="en-US" baseline="0" dirty="0" smtClean="0"/>
              <a:t>하지만 이 때 </a:t>
            </a:r>
            <a:r>
              <a:rPr lang="en-US" altLang="ko-KR" baseline="0" dirty="0" smtClean="0"/>
              <a:t>C1-&gt;C2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C5-&gt;C6 </a:t>
            </a:r>
            <a:r>
              <a:rPr lang="ko-KR" altLang="en-US" baseline="0" dirty="0" smtClean="0"/>
              <a:t>경로를 이동하는 탑승자가 </a:t>
            </a:r>
            <a:r>
              <a:rPr lang="en-US" altLang="ko-KR" baseline="0" dirty="0" smtClean="0"/>
              <a:t>6</a:t>
            </a:r>
            <a:r>
              <a:rPr lang="ko-KR" altLang="en-US" baseline="0" dirty="0" smtClean="0"/>
              <a:t>으로 같은 가중치를 갖게 됩니다</a:t>
            </a:r>
            <a:r>
              <a:rPr lang="en-US" altLang="ko-KR" baseline="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4888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baseline="0" dirty="0" smtClean="0"/>
              <a:t>이를 구분하기 위하여 다음과 같은 공식을 사용합니다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경로 </a:t>
            </a:r>
            <a:r>
              <a:rPr lang="en-US" altLang="ko-KR" baseline="0" dirty="0" smtClean="0"/>
              <a:t>A-&gt;B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C1-&gt;C2 </a:t>
            </a:r>
            <a:r>
              <a:rPr lang="ko-KR" altLang="en-US" baseline="0" dirty="0" smtClean="0"/>
              <a:t>의 경로를 벡터로 분석하여 해당 경로 사이의 각도에 대한 </a:t>
            </a:r>
            <a:r>
              <a:rPr lang="en-US" altLang="ko-KR" baseline="0" dirty="0" smtClean="0"/>
              <a:t>cos</a:t>
            </a:r>
            <a:r>
              <a:rPr lang="ko-KR" altLang="en-US" baseline="0" dirty="0" smtClean="0"/>
              <a:t>을 구합니다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ko-KR" altLang="en-US" baseline="0" dirty="0" smtClean="0"/>
              <a:t>이 공식을 통하여 경로의 가중치를 구하게 됩니다</a:t>
            </a:r>
            <a:r>
              <a:rPr lang="en-US" altLang="ko-KR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41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발표순서는 먼저</a:t>
            </a:r>
            <a:r>
              <a:rPr lang="en-US" altLang="ko-KR" dirty="0" smtClean="0"/>
              <a:t>, </a:t>
            </a:r>
            <a:r>
              <a:rPr lang="ko-KR" altLang="en-US" smtClean="0"/>
              <a:t>저희 프로젝트</a:t>
            </a:r>
            <a:r>
              <a:rPr lang="ko-KR" altLang="en-US" baseline="0" smtClean="0"/>
              <a:t> 팀에</a:t>
            </a:r>
            <a:r>
              <a:rPr lang="ko-KR" altLang="en-US" smtClean="0"/>
              <a:t> </a:t>
            </a:r>
            <a:r>
              <a:rPr lang="ko-KR" altLang="en-US" dirty="0" smtClean="0"/>
              <a:t>대해 </a:t>
            </a:r>
            <a:r>
              <a:rPr lang="ko-KR" altLang="en-US" dirty="0" err="1" smtClean="0"/>
              <a:t>설명드리고</a:t>
            </a:r>
            <a:r>
              <a:rPr lang="ko-KR" altLang="en-US" dirty="0" smtClean="0"/>
              <a:t> 개발 배경과 목적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차별점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 기술을 </a:t>
            </a:r>
            <a:r>
              <a:rPr lang="ko-KR" altLang="en-US" dirty="0" err="1" smtClean="0"/>
              <a:t>말씀드린</a:t>
            </a:r>
            <a:r>
              <a:rPr lang="ko-KR" altLang="en-US" dirty="0" smtClean="0"/>
              <a:t> 뒤 저희가 구현한 기능에 대해서 소개를 드리고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</a:t>
            </a:r>
            <a:r>
              <a:rPr lang="ko-KR" altLang="en-US" dirty="0" err="1" smtClean="0"/>
              <a:t>어플에</a:t>
            </a:r>
            <a:r>
              <a:rPr lang="ko-KR" altLang="en-US" dirty="0" smtClean="0"/>
              <a:t> 사용된 알고리즘을 간단히 </a:t>
            </a:r>
            <a:r>
              <a:rPr lang="ko-KR" altLang="en-US" dirty="0" err="1" smtClean="0"/>
              <a:t>설명드리겠습니다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마지막으로 개발 진행 상황과 시연을 통해 발표를 마무리 하도록 하겠습니다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1745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baseline="0" dirty="0" smtClean="0"/>
              <a:t>위의 공식을 이용하게 되면 </a:t>
            </a:r>
            <a:r>
              <a:rPr lang="en-US" altLang="ko-KR" baseline="0" dirty="0" smtClean="0"/>
              <a:t>C5-&gt;C6 </a:t>
            </a:r>
            <a:r>
              <a:rPr lang="ko-KR" altLang="en-US" baseline="0" dirty="0" smtClean="0"/>
              <a:t>경로는 가중치가 </a:t>
            </a:r>
            <a:r>
              <a:rPr lang="en-US" altLang="ko-KR" baseline="0" dirty="0" smtClean="0"/>
              <a:t>0</a:t>
            </a:r>
            <a:r>
              <a:rPr lang="ko-KR" altLang="en-US" baseline="0" dirty="0" smtClean="0"/>
              <a:t>이 되어 랭크가 최하위로 떨어지게 되며 </a:t>
            </a:r>
            <a:r>
              <a:rPr lang="en-US" altLang="ko-KR" baseline="0" dirty="0" smtClean="0"/>
              <a:t>C1-&gt;C2</a:t>
            </a:r>
            <a:r>
              <a:rPr lang="ko-KR" altLang="en-US" baseline="0" dirty="0" smtClean="0"/>
              <a:t>는 가중치 값이 </a:t>
            </a:r>
            <a:r>
              <a:rPr lang="en-US" altLang="ko-KR" baseline="0" dirty="0" smtClean="0"/>
              <a:t>12</a:t>
            </a:r>
            <a:r>
              <a:rPr lang="ko-KR" altLang="en-US" baseline="0" dirty="0" smtClean="0"/>
              <a:t>로 최상위 랭크가 됩니다</a:t>
            </a:r>
            <a:r>
              <a:rPr lang="en-US" altLang="ko-KR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US" altLang="ko-KR" baseline="0" dirty="0" smtClean="0"/>
              <a:t>C3-&gt;C4 </a:t>
            </a:r>
            <a:r>
              <a:rPr lang="ko-KR" altLang="en-US" baseline="0" dirty="0" smtClean="0"/>
              <a:t>경로는 </a:t>
            </a:r>
            <a:r>
              <a:rPr lang="en-US" altLang="ko-KR" baseline="0" dirty="0" smtClean="0"/>
              <a:t>6</a:t>
            </a:r>
            <a:r>
              <a:rPr lang="ko-KR" altLang="en-US" baseline="0" dirty="0" smtClean="0"/>
              <a:t>의 가중치를 갖게 됩니다</a:t>
            </a:r>
            <a:r>
              <a:rPr lang="en-US" altLang="ko-KR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153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16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114300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200" dirty="0" smtClean="0"/>
              <a:t>먼저 저희</a:t>
            </a:r>
            <a:r>
              <a:rPr lang="ko-KR" altLang="en-US" sz="1200" baseline="0" dirty="0" smtClean="0"/>
              <a:t> 팀은 팀장 신승수</a:t>
            </a:r>
            <a:r>
              <a:rPr lang="en-US" altLang="ko-KR" sz="1200" baseline="0" dirty="0" smtClean="0"/>
              <a:t>, </a:t>
            </a:r>
            <a:r>
              <a:rPr lang="ko-KR" altLang="en-US" sz="1200" baseline="0" dirty="0" smtClean="0"/>
              <a:t>팀원 </a:t>
            </a:r>
            <a:r>
              <a:rPr lang="ko-KR" altLang="en-US" sz="1200" baseline="0" dirty="0" err="1" smtClean="0"/>
              <a:t>장민해</a:t>
            </a:r>
            <a:r>
              <a:rPr lang="ko-KR" altLang="en-US" sz="1200" baseline="0" dirty="0" smtClean="0"/>
              <a:t> 김수빈 </a:t>
            </a:r>
            <a:r>
              <a:rPr lang="ko-KR" altLang="en-US" sz="1200" baseline="0" dirty="0" err="1" smtClean="0"/>
              <a:t>박현민으로</a:t>
            </a:r>
            <a:r>
              <a:rPr lang="ko-KR" altLang="en-US" sz="1200" baseline="0" dirty="0" smtClean="0"/>
              <a:t> 구성되어있습니다</a:t>
            </a:r>
            <a:r>
              <a:rPr lang="en-US" altLang="ko-KR" sz="1200" baseline="0" dirty="0" smtClean="0"/>
              <a:t>. </a:t>
            </a:r>
            <a:r>
              <a:rPr lang="ko-KR" altLang="en-US" sz="1200" baseline="0" dirty="0" smtClean="0"/>
              <a:t>저희 프로젝트 이름이 </a:t>
            </a:r>
            <a:r>
              <a:rPr lang="ko-KR" altLang="en-US" sz="1200" baseline="0" dirty="0" err="1" smtClean="0"/>
              <a:t>쌍카풀인데</a:t>
            </a:r>
            <a:r>
              <a:rPr lang="ko-KR" altLang="en-US" sz="1200" baseline="0" dirty="0" smtClean="0"/>
              <a:t> 이유는 어플리케이션이 사용자에게 어필이</a:t>
            </a:r>
            <a:endParaRPr lang="en-US" altLang="ko-KR" sz="1200" baseline="0" dirty="0" smtClean="0"/>
          </a:p>
          <a:p>
            <a:pPr lvl="0" indent="114300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200" baseline="0" dirty="0" smtClean="0"/>
              <a:t>되기 위해서는 의미도 있으면서 친근감과 독특함이  전달되는 이름이 필요할 것이라고 판단이 되었습니다</a:t>
            </a:r>
            <a:r>
              <a:rPr lang="en-US" altLang="ko-KR" sz="1200" baseline="0" dirty="0" smtClean="0"/>
              <a:t>. </a:t>
            </a:r>
            <a:r>
              <a:rPr lang="ko-KR" altLang="en-US" sz="1200" baseline="0" dirty="0" smtClean="0"/>
              <a:t>그래서 쌍방으로 도움되는  </a:t>
            </a:r>
            <a:r>
              <a:rPr lang="ko-KR" altLang="en-US" sz="1200" baseline="0" dirty="0" err="1" smtClean="0"/>
              <a:t>카풀어플리케이션이라는</a:t>
            </a:r>
            <a:endParaRPr lang="en-US" altLang="ko-KR" sz="1200" baseline="0" dirty="0" smtClean="0"/>
          </a:p>
          <a:p>
            <a:pPr lvl="0" indent="114300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200" baseline="0" dirty="0" smtClean="0"/>
              <a:t>의미도 담고</a:t>
            </a:r>
            <a:r>
              <a:rPr lang="en-US" altLang="ko-KR" sz="1200" baseline="0" dirty="0" smtClean="0"/>
              <a:t>, </a:t>
            </a:r>
            <a:r>
              <a:rPr lang="ko-KR" altLang="en-US" sz="1200" baseline="0" dirty="0" err="1" smtClean="0"/>
              <a:t>재치있게</a:t>
            </a:r>
            <a:r>
              <a:rPr lang="ko-KR" altLang="en-US" sz="1200" baseline="0" dirty="0" smtClean="0"/>
              <a:t> 친근감도 </a:t>
            </a:r>
            <a:r>
              <a:rPr lang="ko-KR" altLang="en-US" sz="1200" baseline="0" dirty="0" err="1" smtClean="0"/>
              <a:t>주기위해서</a:t>
            </a:r>
            <a:r>
              <a:rPr lang="ko-KR" altLang="en-US" sz="1200" baseline="0" dirty="0" smtClean="0"/>
              <a:t> 이름을 </a:t>
            </a:r>
            <a:r>
              <a:rPr lang="ko-KR" altLang="en-US" sz="1200" baseline="0" dirty="0" err="1" smtClean="0"/>
              <a:t>쌍카풀이라고지었습니다</a:t>
            </a:r>
            <a:r>
              <a:rPr lang="en-US" altLang="ko-KR" sz="1200" baseline="0" dirty="0" smtClean="0"/>
              <a:t>. </a:t>
            </a:r>
            <a:r>
              <a:rPr lang="ko-KR" altLang="en-US" sz="1200" baseline="0" dirty="0" smtClean="0"/>
              <a:t>위의 화면은 저희가 직접 제작한 귀여운 로고  입니다</a:t>
            </a:r>
            <a:r>
              <a:rPr lang="en-US" altLang="ko-KR" sz="1200" baseline="0" dirty="0" smtClean="0"/>
              <a:t>.</a:t>
            </a:r>
            <a:endParaRPr lang="ko-KR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6525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114300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200" dirty="0" smtClean="0"/>
              <a:t>먼저 저희가 이 </a:t>
            </a:r>
            <a:r>
              <a:rPr lang="ko-KR" altLang="en-US" sz="1200" dirty="0" err="1" smtClean="0"/>
              <a:t>카풀이라는</a:t>
            </a:r>
            <a:r>
              <a:rPr lang="ko-KR" altLang="en-US" sz="1200" dirty="0" smtClean="0"/>
              <a:t> 어플리케이션을 개발하게 된 이유는 효과적인 공유경제 활동이 무엇일까에 대한 고민에서 시작되었습니다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공유 경제 활성화에 따라 자신의 자산을 공유하는 것이 또 하나의 경제 활동이 될 수 있다는 인식이 되어 요즘 퍼져나가고 있는데요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과거의 </a:t>
            </a:r>
            <a:r>
              <a:rPr lang="ko-KR" altLang="en-US" sz="1200" dirty="0" err="1" smtClean="0"/>
              <a:t>카풀</a:t>
            </a:r>
            <a:r>
              <a:rPr lang="ko-KR" altLang="en-US" sz="1200" dirty="0" smtClean="0"/>
              <a:t> 운동이 하나의 공유 경제 활동이 될 수 있기 때문에 현대의 </a:t>
            </a:r>
            <a:r>
              <a:rPr lang="en-US" altLang="ko-KR" sz="1200" dirty="0" smtClean="0"/>
              <a:t>IT</a:t>
            </a:r>
            <a:r>
              <a:rPr lang="ko-KR" altLang="en-US" sz="1200" dirty="0" smtClean="0"/>
              <a:t>기술을 접목한 </a:t>
            </a:r>
            <a:r>
              <a:rPr lang="ko-KR" altLang="en-US" sz="1200" dirty="0" err="1" smtClean="0"/>
              <a:t>카풀</a:t>
            </a:r>
            <a:r>
              <a:rPr lang="ko-KR" altLang="en-US" sz="1200" dirty="0" smtClean="0"/>
              <a:t> 시스템을 기획하게 되었습니다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57098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dirty="0" smtClean="0"/>
              <a:t>저희 어플리케이션의 개발 목적은 편의성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비용</a:t>
            </a:r>
            <a:r>
              <a:rPr lang="ko-KR" altLang="en-US" baseline="0" dirty="0" smtClean="0"/>
              <a:t> 및 시간 절약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환경 보호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진입로 셔틀 부족 등의 문제를 해결하기 위함입니다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자가용 보유자는 동승자로 인한 차비 절약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탑승자에게는 약속된 장소 및 시간에 차를 탈 수 있으므로 편의성 및 시간 절약의 효과를 얻을 수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또한 하나의 자동차에 여러 명의 사람이 타게 되므로 환경 보호에 도움을 줄 수 있고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스쿠터 이용자의 경우 우리 학교의 진입로 셔틀 부족 문제를 해결할 수 있습니다</a:t>
            </a:r>
            <a:r>
              <a:rPr lang="en-US" altLang="ko-KR" baseline="0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55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000" dirty="0" smtClean="0">
                <a:solidFill>
                  <a:srgbClr val="014A81"/>
                </a:solidFill>
              </a:rPr>
              <a:t>기존 </a:t>
            </a:r>
            <a:r>
              <a:rPr lang="ko-KR" altLang="en-US" sz="1000" dirty="0" err="1" smtClean="0">
                <a:solidFill>
                  <a:srgbClr val="014A81"/>
                </a:solidFill>
              </a:rPr>
              <a:t>카풀어플리케이션</a:t>
            </a:r>
            <a:r>
              <a:rPr lang="ko-KR" altLang="en-US" sz="1000" dirty="0" smtClean="0">
                <a:solidFill>
                  <a:srgbClr val="014A81"/>
                </a:solidFill>
              </a:rPr>
              <a:t> 시장을 조사해본 결과 아직 제대로 구현되어 활성화 된 </a:t>
            </a:r>
            <a:r>
              <a:rPr lang="ko-KR" altLang="en-US" sz="1000" dirty="0" err="1" smtClean="0">
                <a:solidFill>
                  <a:srgbClr val="014A81"/>
                </a:solidFill>
              </a:rPr>
              <a:t>어플이</a:t>
            </a:r>
            <a:r>
              <a:rPr lang="ko-KR" altLang="en-US" sz="1000" dirty="0" smtClean="0">
                <a:solidFill>
                  <a:srgbClr val="014A81"/>
                </a:solidFill>
              </a:rPr>
              <a:t> 없는 것으로 보여졌습니다</a:t>
            </a:r>
            <a:r>
              <a:rPr lang="en-US" altLang="ko-KR" sz="1000" dirty="0" smtClean="0">
                <a:solidFill>
                  <a:srgbClr val="014A81"/>
                </a:solidFill>
              </a:rPr>
              <a:t>. </a:t>
            </a:r>
            <a:r>
              <a:rPr lang="ko-KR" altLang="en-US" sz="1000" dirty="0" smtClean="0">
                <a:solidFill>
                  <a:srgbClr val="014A81"/>
                </a:solidFill>
              </a:rPr>
              <a:t>그나마 기존 어플리케이션 중 가장 </a:t>
            </a:r>
            <a:r>
              <a:rPr lang="ko-KR" altLang="en-US" sz="1000" dirty="0" err="1" smtClean="0">
                <a:solidFill>
                  <a:srgbClr val="014A81"/>
                </a:solidFill>
              </a:rPr>
              <a:t>리플이</a:t>
            </a:r>
            <a:r>
              <a:rPr lang="ko-KR" altLang="en-US" sz="1000" dirty="0" smtClean="0">
                <a:solidFill>
                  <a:srgbClr val="014A81"/>
                </a:solidFill>
              </a:rPr>
              <a:t> 많이 있는 </a:t>
            </a:r>
            <a:r>
              <a:rPr lang="ko-KR" altLang="en-US" sz="1000" dirty="0" err="1" smtClean="0">
                <a:solidFill>
                  <a:srgbClr val="014A81"/>
                </a:solidFill>
              </a:rPr>
              <a:t>어플의</a:t>
            </a:r>
            <a:endParaRPr lang="en-US" altLang="ko-KR" sz="1000" dirty="0" smtClean="0">
              <a:solidFill>
                <a:srgbClr val="014A81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000" dirty="0" smtClean="0">
                <a:solidFill>
                  <a:srgbClr val="014A81"/>
                </a:solidFill>
              </a:rPr>
              <a:t>불만사항을 보고 저희 어플리케이션의 차별성을 구현할 수 있었습니다</a:t>
            </a:r>
            <a:r>
              <a:rPr lang="en-US" altLang="ko-KR" sz="1000" dirty="0" smtClean="0">
                <a:solidFill>
                  <a:srgbClr val="014A81"/>
                </a:solidFill>
              </a:rPr>
              <a:t>. </a:t>
            </a:r>
            <a:r>
              <a:rPr lang="ko-KR" altLang="en-US" sz="1000" dirty="0" smtClean="0">
                <a:solidFill>
                  <a:srgbClr val="014A81"/>
                </a:solidFill>
              </a:rPr>
              <a:t>저희 차별성은 크게 </a:t>
            </a:r>
            <a:r>
              <a:rPr lang="ko-KR" altLang="en-US" sz="1000" dirty="0" err="1" smtClean="0">
                <a:solidFill>
                  <a:srgbClr val="014A81"/>
                </a:solidFill>
              </a:rPr>
              <a:t>어플</a:t>
            </a:r>
            <a:r>
              <a:rPr lang="ko-KR" altLang="en-US" sz="1000" dirty="0" smtClean="0">
                <a:solidFill>
                  <a:srgbClr val="014A81"/>
                </a:solidFill>
              </a:rPr>
              <a:t> 사용자의 불편함과 신뢰성 요구 부분의 </a:t>
            </a:r>
            <a:r>
              <a:rPr lang="ko-KR" altLang="en-US" sz="1000" dirty="0" err="1" smtClean="0">
                <a:solidFill>
                  <a:srgbClr val="014A81"/>
                </a:solidFill>
              </a:rPr>
              <a:t>니즈를</a:t>
            </a:r>
            <a:r>
              <a:rPr lang="ko-KR" altLang="en-US" sz="1000" dirty="0" smtClean="0">
                <a:solidFill>
                  <a:srgbClr val="014A81"/>
                </a:solidFill>
              </a:rPr>
              <a:t> 채워주는 것입니다</a:t>
            </a:r>
            <a:r>
              <a:rPr lang="en-US" altLang="ko-KR" sz="1000" dirty="0" smtClean="0">
                <a:solidFill>
                  <a:srgbClr val="014A81"/>
                </a:solidFill>
              </a:rPr>
              <a:t>. </a:t>
            </a:r>
            <a:r>
              <a:rPr lang="ko-KR" altLang="en-US" sz="1000" dirty="0" smtClean="0">
                <a:solidFill>
                  <a:srgbClr val="014A81"/>
                </a:solidFill>
              </a:rPr>
              <a:t>이에 대해 다음페이지에서 자세히 </a:t>
            </a:r>
            <a:r>
              <a:rPr lang="ko-KR" altLang="en-US" sz="1000" dirty="0" err="1" smtClean="0">
                <a:solidFill>
                  <a:srgbClr val="014A81"/>
                </a:solidFill>
              </a:rPr>
              <a:t>설명드리겠습니다</a:t>
            </a:r>
            <a:r>
              <a:rPr lang="en-US" altLang="ko-KR" sz="1000" dirty="0" smtClean="0">
                <a:solidFill>
                  <a:srgbClr val="014A81"/>
                </a:solidFill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310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100" dirty="0" smtClean="0">
                <a:solidFill>
                  <a:srgbClr val="014A81"/>
                </a:solidFill>
              </a:rPr>
              <a:t>먼저</a:t>
            </a:r>
            <a:r>
              <a:rPr lang="en-US" altLang="ko-KR" sz="1100" dirty="0" smtClean="0">
                <a:solidFill>
                  <a:srgbClr val="014A81"/>
                </a:solidFill>
              </a:rPr>
              <a:t>, </a:t>
            </a:r>
            <a:r>
              <a:rPr lang="ko-KR" altLang="en-US" sz="1100" dirty="0" smtClean="0">
                <a:solidFill>
                  <a:srgbClr val="014A81"/>
                </a:solidFill>
              </a:rPr>
              <a:t>저희가 </a:t>
            </a:r>
            <a:r>
              <a:rPr lang="en" altLang="ko-KR" sz="1100" dirty="0" smtClean="0">
                <a:solidFill>
                  <a:srgbClr val="014A81"/>
                </a:solidFill>
              </a:rPr>
              <a:t>기존의 카풀 어플리케이션들</a:t>
            </a:r>
            <a:r>
              <a:rPr lang="ko-KR" altLang="en-US" sz="1100" dirty="0" smtClean="0">
                <a:solidFill>
                  <a:srgbClr val="014A81"/>
                </a:solidFill>
              </a:rPr>
              <a:t>을 조사해 본 결과 </a:t>
            </a:r>
            <a:r>
              <a:rPr lang="en" altLang="ko-KR" sz="1100" dirty="0" smtClean="0">
                <a:solidFill>
                  <a:srgbClr val="014A81"/>
                </a:solidFill>
              </a:rPr>
              <a:t>인터페이스가 불편하다는 불만이 많이 보였습니다. 또한 경로 알고리즘이 매우 단순하여 출발지와 목적지가 같아야만 검색이 가능하기 때문에 부정확하고 불편하다는 불만이 제기되고 있는 것을 볼 수 있었습니다.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100" dirty="0" smtClean="0">
                <a:solidFill>
                  <a:srgbClr val="014A81"/>
                </a:solidFill>
              </a:rPr>
              <a:t>그래서 </a:t>
            </a:r>
            <a:r>
              <a:rPr lang="ko-KR" altLang="en-US" sz="1100" dirty="0" err="1" smtClean="0">
                <a:solidFill>
                  <a:srgbClr val="014A81"/>
                </a:solidFill>
              </a:rPr>
              <a:t>저희조는</a:t>
            </a:r>
            <a:r>
              <a:rPr lang="ko-KR" altLang="en-US" sz="1100" dirty="0" smtClean="0">
                <a:solidFill>
                  <a:srgbClr val="014A81"/>
                </a:solidFill>
              </a:rPr>
              <a:t> 출발지와 목적지가 달라도 경로 탐색이 가능하게끔 </a:t>
            </a:r>
            <a:r>
              <a:rPr lang="ko-KR" altLang="en-US" sz="1100" dirty="0" err="1" smtClean="0">
                <a:solidFill>
                  <a:srgbClr val="014A81"/>
                </a:solidFill>
              </a:rPr>
              <a:t>매칭</a:t>
            </a:r>
            <a:r>
              <a:rPr lang="ko-KR" altLang="en-US" sz="1100" dirty="0" smtClean="0">
                <a:solidFill>
                  <a:srgbClr val="014A81"/>
                </a:solidFill>
              </a:rPr>
              <a:t> 알고리즘을 짜서 효율성을 높였습니다</a:t>
            </a:r>
            <a:r>
              <a:rPr lang="en-US" altLang="ko-KR" sz="1100" dirty="0" smtClean="0">
                <a:solidFill>
                  <a:srgbClr val="014A81"/>
                </a:solidFill>
              </a:rPr>
              <a:t>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ko-KR" sz="1100" dirty="0" smtClean="0">
                <a:solidFill>
                  <a:srgbClr val="014A81"/>
                </a:solidFill>
              </a:rPr>
              <a:t>(</a:t>
            </a:r>
            <a:r>
              <a:rPr lang="ko-KR" altLang="en-US" sz="1100" dirty="0" smtClean="0">
                <a:solidFill>
                  <a:srgbClr val="014A81"/>
                </a:solidFill>
              </a:rPr>
              <a:t>예시 차량 운전자는 강남에 살고 명지대를 다닌다고 하면</a:t>
            </a:r>
            <a:r>
              <a:rPr lang="en-US" altLang="ko-KR" sz="1100" dirty="0" smtClean="0">
                <a:solidFill>
                  <a:srgbClr val="014A81"/>
                </a:solidFill>
              </a:rPr>
              <a:t>,</a:t>
            </a:r>
            <a:endParaRPr lang="ko-KR" altLang="en-US" sz="1100" dirty="0" smtClean="0">
              <a:solidFill>
                <a:srgbClr val="014A81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100" dirty="0" smtClean="0">
                <a:solidFill>
                  <a:srgbClr val="014A81"/>
                </a:solidFill>
              </a:rPr>
              <a:t>그러면 강남에서 명지대를 오는 길에 </a:t>
            </a:r>
            <a:r>
              <a:rPr lang="ko-KR" altLang="en-US" sz="1100" dirty="0" err="1" smtClean="0">
                <a:solidFill>
                  <a:srgbClr val="014A81"/>
                </a:solidFill>
              </a:rPr>
              <a:t>신갈에서</a:t>
            </a:r>
            <a:r>
              <a:rPr lang="ko-KR" altLang="en-US" sz="1100" dirty="0" smtClean="0">
                <a:solidFill>
                  <a:srgbClr val="014A81"/>
                </a:solidFill>
              </a:rPr>
              <a:t> 용인대에 학교 다니는 사람을 태워서 갈 수 있다는 거</a:t>
            </a:r>
            <a:r>
              <a:rPr lang="en-US" altLang="ko-KR" sz="1100" dirty="0" smtClean="0">
                <a:solidFill>
                  <a:srgbClr val="014A81"/>
                </a:solidFill>
              </a:rPr>
              <a:t>)</a:t>
            </a:r>
            <a:endParaRPr lang="en" altLang="ko-KR" sz="1100" dirty="0" smtClean="0">
              <a:solidFill>
                <a:srgbClr val="014A8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0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100" dirty="0" smtClean="0">
                <a:solidFill>
                  <a:srgbClr val="014A81"/>
                </a:solidFill>
              </a:rPr>
              <a:t>또</a:t>
            </a:r>
            <a:r>
              <a:rPr lang="en-US" altLang="ko-KR" sz="1100" dirty="0" smtClean="0">
                <a:solidFill>
                  <a:srgbClr val="014A81"/>
                </a:solidFill>
              </a:rPr>
              <a:t>, </a:t>
            </a:r>
            <a:r>
              <a:rPr lang="ko-KR" altLang="en-US" sz="1100" dirty="0" smtClean="0">
                <a:solidFill>
                  <a:srgbClr val="014A81"/>
                </a:solidFill>
              </a:rPr>
              <a:t>저희 조가 시행한  설문조사 결과와 </a:t>
            </a:r>
            <a:r>
              <a:rPr lang="ko-KR" altLang="en-US" sz="1100" dirty="0" err="1" smtClean="0">
                <a:solidFill>
                  <a:srgbClr val="014A81"/>
                </a:solidFill>
              </a:rPr>
              <a:t>리플을</a:t>
            </a:r>
            <a:r>
              <a:rPr lang="ko-KR" altLang="en-US" sz="1100" dirty="0" smtClean="0">
                <a:solidFill>
                  <a:srgbClr val="014A81"/>
                </a:solidFill>
              </a:rPr>
              <a:t> 보았을 때</a:t>
            </a:r>
            <a:r>
              <a:rPr lang="en-US" altLang="ko-KR" sz="1100" dirty="0" smtClean="0">
                <a:solidFill>
                  <a:srgbClr val="014A81"/>
                </a:solidFill>
              </a:rPr>
              <a:t>, </a:t>
            </a:r>
            <a:r>
              <a:rPr lang="ko-KR" altLang="en-US" sz="1100" dirty="0" smtClean="0">
                <a:solidFill>
                  <a:srgbClr val="014A81"/>
                </a:solidFill>
              </a:rPr>
              <a:t>동승하게 될 운전자 또는 탑승자를 신뢰할 수 있는 방안 마련을 요구하는 사람이 많았습니다</a:t>
            </a:r>
            <a:r>
              <a:rPr lang="en-US" altLang="ko-KR" sz="1100" dirty="0" smtClean="0">
                <a:solidFill>
                  <a:srgbClr val="014A81"/>
                </a:solidFill>
              </a:rPr>
              <a:t>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100" dirty="0" smtClean="0">
                <a:solidFill>
                  <a:srgbClr val="014A81"/>
                </a:solidFill>
              </a:rPr>
              <a:t>이에 대해 서로 신뢰할 수 있도록 하는 방안으로 상호 간의 평가</a:t>
            </a:r>
            <a:r>
              <a:rPr lang="en-US" altLang="ko-KR" sz="1100" dirty="0" smtClean="0">
                <a:solidFill>
                  <a:srgbClr val="014A81"/>
                </a:solidFill>
              </a:rPr>
              <a:t>, </a:t>
            </a:r>
            <a:r>
              <a:rPr lang="ko-KR" altLang="en-US" sz="1100" dirty="0" smtClean="0">
                <a:solidFill>
                  <a:srgbClr val="014A81"/>
                </a:solidFill>
              </a:rPr>
              <a:t>신고</a:t>
            </a:r>
            <a:r>
              <a:rPr lang="en-US" altLang="ko-KR" sz="1100" dirty="0" smtClean="0">
                <a:solidFill>
                  <a:srgbClr val="014A81"/>
                </a:solidFill>
              </a:rPr>
              <a:t>, </a:t>
            </a:r>
            <a:r>
              <a:rPr lang="ko-KR" altLang="en-US" sz="1100" dirty="0" smtClean="0">
                <a:solidFill>
                  <a:srgbClr val="014A81"/>
                </a:solidFill>
              </a:rPr>
              <a:t>블랙리스트 기능 등을 통해 이용자의 행동 개선을 가능하도록 하고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altLang="en-US" sz="1100" dirty="0" smtClean="0">
                <a:solidFill>
                  <a:srgbClr val="014A81"/>
                </a:solidFill>
              </a:rPr>
              <a:t>대학생들의 필요성에 집중하여 대학생들이 스쿠터를 많이 이용하기 때문에 단거리 스쿠터 </a:t>
            </a:r>
            <a:r>
              <a:rPr lang="ko-KR" altLang="en-US" sz="1100" dirty="0" err="1" smtClean="0">
                <a:solidFill>
                  <a:srgbClr val="014A81"/>
                </a:solidFill>
              </a:rPr>
              <a:t>카풀</a:t>
            </a:r>
            <a:r>
              <a:rPr lang="ko-KR" altLang="en-US" sz="1100" dirty="0" smtClean="0">
                <a:solidFill>
                  <a:srgbClr val="014A81"/>
                </a:solidFill>
              </a:rPr>
              <a:t> 시스템을 제공하여 고객의 </a:t>
            </a:r>
            <a:r>
              <a:rPr lang="ko-KR" altLang="en-US" sz="1100" dirty="0" err="1" smtClean="0">
                <a:solidFill>
                  <a:srgbClr val="014A81"/>
                </a:solidFill>
              </a:rPr>
              <a:t>니즈를</a:t>
            </a:r>
            <a:r>
              <a:rPr lang="ko-KR" altLang="en-US" sz="1100" dirty="0" smtClean="0">
                <a:solidFill>
                  <a:srgbClr val="014A81"/>
                </a:solidFill>
              </a:rPr>
              <a:t> 충족시키려 노력했습니다</a:t>
            </a:r>
            <a:r>
              <a:rPr lang="en-US" altLang="ko-KR" sz="1100" dirty="0" smtClean="0">
                <a:solidFill>
                  <a:srgbClr val="014A81"/>
                </a:solidFill>
              </a:rPr>
              <a:t>.</a:t>
            </a:r>
            <a:endParaRPr lang="ko-KR" altLang="en-US" sz="1100" dirty="0" smtClean="0">
              <a:solidFill>
                <a:srgbClr val="014A8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0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그리고 기존의 어플리케이션에서는 차량소유자와 탑승자의 비용절감을 위한 시스템이 되어있지 않았습니다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그리하여 저희 어플리케이션에서는 기본 택시요금 보다는 낮은 수준의 표준 요금을 제시하여 차량 보유자에겐 비용절감을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탑승자에게는 가격대비 만족도를 높일 수</a:t>
            </a:r>
            <a:endParaRPr lang="en-US" altLang="ko-KR" dirty="0" smtClean="0"/>
          </a:p>
          <a:p>
            <a:r>
              <a:rPr lang="ko-KR" altLang="en-US" dirty="0" smtClean="0"/>
              <a:t>있게 하였습니다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0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B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727359"/>
            <a:ext cx="9151623" cy="175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14081" y="1491630"/>
            <a:ext cx="91440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123728" y="1712297"/>
            <a:ext cx="50405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b="1" dirty="0" err="1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SS</a:t>
            </a:r>
            <a:r>
              <a:rPr lang="en-US" altLang="ko-KR" sz="6000" b="1" dirty="0" err="1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ang</a:t>
            </a:r>
            <a:r>
              <a:rPr lang="en-US" altLang="ko-KR" sz="6600" b="1" dirty="0" err="1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C</a:t>
            </a:r>
            <a:r>
              <a:rPr lang="en-US" altLang="ko-KR" sz="6000" b="1" dirty="0" err="1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arpool</a:t>
            </a:r>
            <a:endParaRPr lang="en-US" altLang="ko-KR" sz="6000" b="1" dirty="0" smtClean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  <a:p>
            <a:pPr algn="ctr"/>
            <a:endParaRPr lang="en-US" altLang="ko-KR" sz="800" b="1" dirty="0" smtClean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en-US" altLang="ko-KR" sz="3200" b="1" dirty="0" smtClean="0">
                <a:solidFill>
                  <a:srgbClr val="4DB6AC"/>
                </a:solidFill>
                <a:latin typeface="HY강M" pitchFamily="18" charset="-127"/>
                <a:ea typeface="HY강M" pitchFamily="18" charset="-127"/>
              </a:rPr>
              <a:t>-Carpool System-</a:t>
            </a:r>
            <a:endParaRPr lang="ko-KR" altLang="en-US" sz="3200" b="1" dirty="0">
              <a:solidFill>
                <a:srgbClr val="4DB6AC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14081" y="3651870"/>
            <a:ext cx="91440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Shape 67"/>
          <p:cNvSpPr txBox="1">
            <a:spLocks/>
          </p:cNvSpPr>
          <p:nvPr/>
        </p:nvSpPr>
        <p:spPr>
          <a:xfrm>
            <a:off x="5220072" y="4443958"/>
            <a:ext cx="3816424" cy="3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dirty="0" smtClean="0">
                <a:solidFill>
                  <a:srgbClr val="515151"/>
                </a:solidFill>
              </a:rPr>
              <a:t> </a:t>
            </a:r>
            <a:r>
              <a:rPr lang="en" sz="2000" dirty="0" smtClean="0">
                <a:solidFill>
                  <a:srgbClr val="515151"/>
                </a:solidFill>
                <a:latin typeface="HY강M" pitchFamily="18" charset="-127"/>
                <a:ea typeface="HY강M" pitchFamily="18" charset="-127"/>
              </a:rPr>
              <a:t>신승수, 김수빈, 장민해, 박현민</a:t>
            </a:r>
            <a:endParaRPr lang="en" sz="2400" dirty="0">
              <a:solidFill>
                <a:srgbClr val="515151"/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58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사용 </a:t>
            </a:r>
            <a:r>
              <a:rPr lang="en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기술</a:t>
            </a:r>
            <a:endParaRPr lang="en" dirty="0">
              <a:solidFill>
                <a:srgbClr val="0000FF"/>
              </a:solidFill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539552" y="1081068"/>
            <a:ext cx="3384376" cy="1634698"/>
            <a:chOff x="467544" y="1081068"/>
            <a:chExt cx="3384376" cy="1634698"/>
          </a:xfrm>
        </p:grpSpPr>
        <p:grpSp>
          <p:nvGrpSpPr>
            <p:cNvPr id="58" name="그룹 57"/>
            <p:cNvGrpSpPr/>
            <p:nvPr/>
          </p:nvGrpSpPr>
          <p:grpSpPr>
            <a:xfrm>
              <a:off x="467544" y="1491630"/>
              <a:ext cx="3384376" cy="1224136"/>
              <a:chOff x="467544" y="1491630"/>
              <a:chExt cx="3384376" cy="1224136"/>
            </a:xfrm>
          </p:grpSpPr>
          <p:sp>
            <p:nvSpPr>
              <p:cNvPr id="3" name="대각선 방향의 모서리가 잘린 사각형 2"/>
              <p:cNvSpPr/>
              <p:nvPr/>
            </p:nvSpPr>
            <p:spPr>
              <a:xfrm>
                <a:off x="467544" y="1491630"/>
                <a:ext cx="3384376" cy="1224136"/>
              </a:xfrm>
              <a:prstGeom prst="snip2Diag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그룹 8"/>
              <p:cNvGrpSpPr/>
              <p:nvPr/>
            </p:nvGrpSpPr>
            <p:grpSpPr>
              <a:xfrm>
                <a:off x="2214032" y="1730260"/>
                <a:ext cx="1440160" cy="720080"/>
                <a:chOff x="611560" y="1779662"/>
                <a:chExt cx="1440160" cy="720080"/>
              </a:xfrm>
            </p:grpSpPr>
            <p:sp>
              <p:nvSpPr>
                <p:cNvPr id="4" name="모서리가 둥근 직사각형 3"/>
                <p:cNvSpPr/>
                <p:nvPr/>
              </p:nvSpPr>
              <p:spPr>
                <a:xfrm>
                  <a:off x="611560" y="1779662"/>
                  <a:ext cx="1440160" cy="720080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884241" y="2001202"/>
                  <a:ext cx="8980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 err="1" smtClean="0">
                      <a:latin typeface="HY강M" pitchFamily="18" charset="-127"/>
                      <a:ea typeface="HY강M" pitchFamily="18" charset="-127"/>
                    </a:rPr>
                    <a:t>TMap</a:t>
                  </a:r>
                  <a:r>
                    <a:rPr lang="en-US" altLang="ko-KR" b="1" dirty="0" smtClean="0">
                      <a:latin typeface="HY강M" pitchFamily="18" charset="-127"/>
                      <a:ea typeface="HY강M" pitchFamily="18" charset="-127"/>
                    </a:rPr>
                    <a:t> API</a:t>
                  </a:r>
                  <a:endParaRPr lang="ko-KR" altLang="en-US" b="1" dirty="0">
                    <a:latin typeface="HY강M" pitchFamily="18" charset="-127"/>
                    <a:ea typeface="HY강M" pitchFamily="18" charset="-127"/>
                  </a:endParaRPr>
                </a:p>
              </p:txBody>
            </p:sp>
          </p:grpSp>
          <p:grpSp>
            <p:nvGrpSpPr>
              <p:cNvPr id="12" name="그룹 11"/>
              <p:cNvGrpSpPr/>
              <p:nvPr/>
            </p:nvGrpSpPr>
            <p:grpSpPr>
              <a:xfrm>
                <a:off x="638240" y="1753453"/>
                <a:ext cx="1440160" cy="720080"/>
                <a:chOff x="611560" y="1779662"/>
                <a:chExt cx="1440160" cy="720080"/>
              </a:xfrm>
            </p:grpSpPr>
            <p:sp>
              <p:nvSpPr>
                <p:cNvPr id="13" name="모서리가 둥근 직사각형 12"/>
                <p:cNvSpPr/>
                <p:nvPr/>
              </p:nvSpPr>
              <p:spPr>
                <a:xfrm>
                  <a:off x="611560" y="1779662"/>
                  <a:ext cx="1440160" cy="720080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43937" y="1877879"/>
                  <a:ext cx="13436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b="1" dirty="0" smtClean="0">
                      <a:latin typeface="HY강M" pitchFamily="18" charset="-127"/>
                      <a:ea typeface="HY강M" pitchFamily="18" charset="-127"/>
                    </a:rPr>
                    <a:t>Android 4.1.2</a:t>
                  </a:r>
                </a:p>
                <a:p>
                  <a:pPr algn="ctr"/>
                  <a:r>
                    <a:rPr lang="en-US" altLang="ko-KR" b="1" dirty="0" smtClean="0">
                      <a:latin typeface="HY강M" pitchFamily="18" charset="-127"/>
                      <a:ea typeface="HY강M" pitchFamily="18" charset="-127"/>
                    </a:rPr>
                    <a:t>Jelly Bean </a:t>
                  </a:r>
                  <a:r>
                    <a:rPr lang="ko-KR" altLang="en-US" b="1" dirty="0" smtClean="0">
                      <a:latin typeface="HY강M" pitchFamily="18" charset="-127"/>
                      <a:ea typeface="HY강M" pitchFamily="18" charset="-127"/>
                    </a:rPr>
                    <a:t>이상</a:t>
                  </a:r>
                  <a:endParaRPr lang="ko-KR" altLang="en-US" b="1" dirty="0">
                    <a:latin typeface="HY강M" pitchFamily="18" charset="-127"/>
                    <a:ea typeface="HY강M" pitchFamily="18" charset="-127"/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1547664" y="1081068"/>
              <a:ext cx="1194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atin typeface="HY강M" pitchFamily="18" charset="-127"/>
                  <a:ea typeface="HY강M" pitchFamily="18" charset="-127"/>
                </a:rPr>
                <a:t>클라이언</a:t>
              </a:r>
              <a:r>
                <a:rPr lang="ko-KR" altLang="en-US" sz="1600" b="1" dirty="0">
                  <a:latin typeface="HY강M" pitchFamily="18" charset="-127"/>
                  <a:ea typeface="HY강M" pitchFamily="18" charset="-127"/>
                </a:rPr>
                <a:t>트</a:t>
              </a: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467544" y="3003798"/>
            <a:ext cx="4176464" cy="1611427"/>
            <a:chOff x="4283968" y="1090940"/>
            <a:chExt cx="4176464" cy="1611427"/>
          </a:xfrm>
        </p:grpSpPr>
        <p:sp>
          <p:nvSpPr>
            <p:cNvPr id="15" name="대각선 방향의 모서리가 잘린 사각형 14"/>
            <p:cNvSpPr/>
            <p:nvPr/>
          </p:nvSpPr>
          <p:spPr>
            <a:xfrm>
              <a:off x="4283968" y="1478231"/>
              <a:ext cx="4176464" cy="1224136"/>
            </a:xfrm>
            <a:prstGeom prst="snip2Diag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5830341" y="1716861"/>
              <a:ext cx="1261939" cy="720080"/>
              <a:chOff x="564407" y="1779662"/>
              <a:chExt cx="1579016" cy="72008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611560" y="1779662"/>
                <a:ext cx="1440160" cy="72008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64407" y="1901285"/>
                <a:ext cx="1579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latin typeface="HY강M" pitchFamily="18" charset="-127"/>
                    <a:ea typeface="HY강M" pitchFamily="18" charset="-127"/>
                  </a:rPr>
                  <a:t>Python 2.7.9</a:t>
                </a:r>
              </a:p>
              <a:p>
                <a:pPr algn="ctr"/>
                <a:r>
                  <a:rPr lang="en-US" altLang="ko-KR" b="1" dirty="0" smtClean="0">
                    <a:latin typeface="HY강M" pitchFamily="18" charset="-127"/>
                    <a:ea typeface="HY강M" pitchFamily="18" charset="-127"/>
                  </a:rPr>
                  <a:t>Flask</a:t>
                </a:r>
                <a:endParaRPr lang="ko-KR" altLang="en-US" b="1" dirty="0"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4445284" y="1740054"/>
              <a:ext cx="1150966" cy="720080"/>
              <a:chOff x="611560" y="1779662"/>
              <a:chExt cx="1440160" cy="720080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611560" y="1779662"/>
                <a:ext cx="1440160" cy="72008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49983" y="1974899"/>
                <a:ext cx="11633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latin typeface="HY강M" pitchFamily="18" charset="-127"/>
                    <a:ea typeface="HY강M" pitchFamily="18" charset="-127"/>
                  </a:rPr>
                  <a:t>AWS EC2</a:t>
                </a:r>
                <a:endParaRPr lang="ko-KR" altLang="en-US" b="1" dirty="0"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7237458" y="1739125"/>
              <a:ext cx="1150966" cy="720080"/>
              <a:chOff x="611560" y="1779662"/>
              <a:chExt cx="1440160" cy="720080"/>
            </a:xfrm>
          </p:grpSpPr>
          <p:sp>
            <p:nvSpPr>
              <p:cNvPr id="23" name="모서리가 둥근 직사각형 22"/>
              <p:cNvSpPr/>
              <p:nvPr/>
            </p:nvSpPr>
            <p:spPr>
              <a:xfrm>
                <a:off x="611560" y="1779662"/>
                <a:ext cx="1440160" cy="72008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11561" y="1851557"/>
                <a:ext cx="14401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latin typeface="HY강M" pitchFamily="18" charset="-127"/>
                    <a:ea typeface="HY강M" pitchFamily="18" charset="-127"/>
                  </a:rPr>
                  <a:t>Nginx</a:t>
                </a:r>
              </a:p>
              <a:p>
                <a:pPr algn="ctr"/>
                <a:r>
                  <a:rPr lang="en-US" altLang="ko-KR" b="1" dirty="0" err="1" smtClean="0">
                    <a:latin typeface="HY강M" pitchFamily="18" charset="-127"/>
                    <a:ea typeface="HY강M" pitchFamily="18" charset="-127"/>
                  </a:rPr>
                  <a:t>Uwsgi</a:t>
                </a:r>
                <a:endParaRPr lang="ko-KR" altLang="en-US" b="1" dirty="0"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940152" y="1090940"/>
              <a:ext cx="5886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atin typeface="HY강M" pitchFamily="18" charset="-127"/>
                  <a:ea typeface="HY강M" pitchFamily="18" charset="-127"/>
                </a:rPr>
                <a:t>서버</a:t>
              </a:r>
              <a:endParaRPr lang="ko-KR" altLang="en-US" sz="1600" b="1" dirty="0">
                <a:latin typeface="HY강M" pitchFamily="18" charset="-127"/>
                <a:ea typeface="HY강M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5220072" y="3003798"/>
            <a:ext cx="3384376" cy="1634887"/>
            <a:chOff x="4822653" y="2971078"/>
            <a:chExt cx="3384376" cy="1634887"/>
          </a:xfrm>
        </p:grpSpPr>
        <p:sp>
          <p:nvSpPr>
            <p:cNvPr id="27" name="대각선 방향의 모서리가 잘린 사각형 26"/>
            <p:cNvSpPr/>
            <p:nvPr/>
          </p:nvSpPr>
          <p:spPr>
            <a:xfrm>
              <a:off x="4822653" y="3381829"/>
              <a:ext cx="3384376" cy="1224136"/>
            </a:xfrm>
            <a:prstGeom prst="snip2Diag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6569141" y="3620459"/>
              <a:ext cx="1440160" cy="720080"/>
              <a:chOff x="611560" y="1779662"/>
              <a:chExt cx="1440160" cy="720080"/>
            </a:xfrm>
          </p:grpSpPr>
          <p:sp>
            <p:nvSpPr>
              <p:cNvPr id="29" name="모서리가 둥근 직사각형 28"/>
              <p:cNvSpPr/>
              <p:nvPr/>
            </p:nvSpPr>
            <p:spPr>
              <a:xfrm>
                <a:off x="611560" y="1779662"/>
                <a:ext cx="1440160" cy="72008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58406" y="1999211"/>
                <a:ext cx="1146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latin typeface="HY강M" pitchFamily="18" charset="-127"/>
                    <a:ea typeface="HY강M" pitchFamily="18" charset="-127"/>
                  </a:rPr>
                  <a:t>Google Drive</a:t>
                </a:r>
                <a:endParaRPr lang="ko-KR" altLang="en-US" b="1" dirty="0"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4993349" y="3643652"/>
              <a:ext cx="1440160" cy="720080"/>
              <a:chOff x="611560" y="1779662"/>
              <a:chExt cx="1440160" cy="720080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611560" y="1779662"/>
                <a:ext cx="1440160" cy="72008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93021" y="1971184"/>
                <a:ext cx="6719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err="1" smtClean="0">
                    <a:latin typeface="HY강M" pitchFamily="18" charset="-127"/>
                    <a:ea typeface="HY강M" pitchFamily="18" charset="-127"/>
                  </a:rPr>
                  <a:t>Github</a:t>
                </a:r>
                <a:endParaRPr lang="ko-KR" altLang="en-US" b="1" dirty="0"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5902773" y="2971078"/>
              <a:ext cx="1059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atin typeface="HY강M" pitchFamily="18" charset="-127"/>
                  <a:ea typeface="HY강M" pitchFamily="18" charset="-127"/>
                </a:rPr>
                <a:t>협업 도구</a:t>
              </a:r>
              <a:endParaRPr lang="ko-KR" altLang="en-US" sz="1600" b="1" dirty="0">
                <a:latin typeface="HY강M" pitchFamily="18" charset="-127"/>
                <a:ea typeface="HY강M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499992" y="1131590"/>
            <a:ext cx="4176464" cy="1610858"/>
            <a:chOff x="432728" y="2971646"/>
            <a:chExt cx="4176464" cy="1610858"/>
          </a:xfrm>
        </p:grpSpPr>
        <p:sp>
          <p:nvSpPr>
            <p:cNvPr id="46" name="대각선 방향의 모서리가 잘린 사각형 45"/>
            <p:cNvSpPr/>
            <p:nvPr/>
          </p:nvSpPr>
          <p:spPr>
            <a:xfrm>
              <a:off x="432728" y="3358368"/>
              <a:ext cx="4176464" cy="1224136"/>
            </a:xfrm>
            <a:prstGeom prst="snip2Diag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2016785" y="3596998"/>
              <a:ext cx="1150966" cy="720080"/>
              <a:chOff x="611560" y="1779662"/>
              <a:chExt cx="1440160" cy="720080"/>
            </a:xfrm>
          </p:grpSpPr>
          <p:sp>
            <p:nvSpPr>
              <p:cNvPr id="48" name="모서리가 둥근 직사각형 47"/>
              <p:cNvSpPr/>
              <p:nvPr/>
            </p:nvSpPr>
            <p:spPr>
              <a:xfrm>
                <a:off x="611560" y="1779662"/>
                <a:ext cx="1440160" cy="72008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2757" y="1996611"/>
                <a:ext cx="13577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latin typeface="HY강M" pitchFamily="18" charset="-127"/>
                    <a:ea typeface="HY강M" pitchFamily="18" charset="-127"/>
                  </a:rPr>
                  <a:t>OKHTTP</a:t>
                </a:r>
                <a:endParaRPr lang="ko-KR" altLang="en-US" b="1" dirty="0"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50" name="그룹 49"/>
            <p:cNvGrpSpPr/>
            <p:nvPr/>
          </p:nvGrpSpPr>
          <p:grpSpPr>
            <a:xfrm>
              <a:off x="594044" y="3620191"/>
              <a:ext cx="1150966" cy="720080"/>
              <a:chOff x="611560" y="1779662"/>
              <a:chExt cx="1440160" cy="720080"/>
            </a:xfrm>
          </p:grpSpPr>
          <p:sp>
            <p:nvSpPr>
              <p:cNvPr id="51" name="모서리가 둥근 직사각형 50"/>
              <p:cNvSpPr/>
              <p:nvPr/>
            </p:nvSpPr>
            <p:spPr>
              <a:xfrm>
                <a:off x="611560" y="1779662"/>
                <a:ext cx="1440160" cy="72008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86639" y="1995213"/>
                <a:ext cx="129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>
                    <a:latin typeface="HY강M" pitchFamily="18" charset="-127"/>
                    <a:ea typeface="HY강M" pitchFamily="18" charset="-127"/>
                  </a:rPr>
                  <a:t>Retrofit 1.9</a:t>
                </a:r>
                <a:endParaRPr lang="ko-KR" altLang="en-US" b="1" dirty="0"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>
              <a:off x="3386218" y="3619262"/>
              <a:ext cx="1150966" cy="720080"/>
              <a:chOff x="611560" y="1779662"/>
              <a:chExt cx="1440160" cy="720080"/>
            </a:xfrm>
          </p:grpSpPr>
          <p:sp>
            <p:nvSpPr>
              <p:cNvPr id="54" name="모서리가 둥근 직사각형 53"/>
              <p:cNvSpPr/>
              <p:nvPr/>
            </p:nvSpPr>
            <p:spPr>
              <a:xfrm>
                <a:off x="611560" y="1779662"/>
                <a:ext cx="1440160" cy="720080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11560" y="1990512"/>
                <a:ext cx="14401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err="1" smtClean="0">
                    <a:latin typeface="HY강M" pitchFamily="18" charset="-127"/>
                    <a:ea typeface="HY강M" pitchFamily="18" charset="-127"/>
                  </a:rPr>
                  <a:t>ButterKnife</a:t>
                </a:r>
                <a:endParaRPr lang="ko-KR" altLang="en-US" b="1" dirty="0"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368832" y="2971646"/>
              <a:ext cx="2271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atin typeface="HY강M" pitchFamily="18" charset="-127"/>
                  <a:ea typeface="HY강M" pitchFamily="18" charset="-127"/>
                </a:rPr>
                <a:t>클라이언트 라이브러리</a:t>
              </a:r>
              <a:endParaRPr lang="ko-KR" altLang="en-US" sz="1600" b="1" dirty="0">
                <a:latin typeface="HY강M" pitchFamily="18" charset="-127"/>
                <a:ea typeface="HY강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04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1460500" algn="ctr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indent="146050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indent="146050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indent="146050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indent="146050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indent="146050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indent="146050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indent="146050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indent="146050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 indent="1460500" algn="ctr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Shape 116"/>
          <p:cNvSpPr txBox="1"/>
          <p:nvPr/>
        </p:nvSpPr>
        <p:spPr>
          <a:xfrm>
            <a:off x="3087075" y="4304350"/>
            <a:ext cx="24129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99"/>
          <p:cNvSpPr txBox="1">
            <a:spLocks/>
          </p:cNvSpPr>
          <p:nvPr/>
        </p:nvSpPr>
        <p:spPr>
          <a:xfrm>
            <a:off x="251520" y="195486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기능 소개</a:t>
            </a:r>
            <a:r>
              <a:rPr lang="en-US" altLang="ko-KR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메인 화면</a:t>
            </a:r>
            <a:endParaRPr lang="en" sz="20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1340744" descr="EMB000014684d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66" y="1002347"/>
            <a:ext cx="2516470" cy="358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Shape 117"/>
          <p:cNvSpPr txBox="1"/>
          <p:nvPr/>
        </p:nvSpPr>
        <p:spPr>
          <a:xfrm>
            <a:off x="3470600" y="4384746"/>
            <a:ext cx="2901600" cy="4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메인 화면]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550" y="1103687"/>
            <a:ext cx="2228850" cy="326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1570" y="1103686"/>
            <a:ext cx="2190750" cy="338795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1376850" y="4499725"/>
            <a:ext cx="2784300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HY강M" pitchFamily="18" charset="-127"/>
                <a:ea typeface="HY강M" pitchFamily="18" charset="-127"/>
              </a:rPr>
              <a:t>[안드로이드 앱 회원가입 </a:t>
            </a:r>
            <a:r>
              <a:rPr lang="en" dirty="0">
                <a:latin typeface="HY강M" pitchFamily="18" charset="-127"/>
                <a:ea typeface="HY강M" pitchFamily="18" charset="-127"/>
              </a:rPr>
              <a:t>화면]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551416" y="4499725"/>
            <a:ext cx="3765000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회원가입 완료 팝업창 화면]</a:t>
            </a:r>
          </a:p>
        </p:txBody>
      </p:sp>
      <p:sp>
        <p:nvSpPr>
          <p:cNvPr id="8" name="Shape 99"/>
          <p:cNvSpPr txBox="1">
            <a:spLocks/>
          </p:cNvSpPr>
          <p:nvPr/>
        </p:nvSpPr>
        <p:spPr>
          <a:xfrm>
            <a:off x="251520" y="195486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기능 소개</a:t>
            </a:r>
            <a:r>
              <a:rPr lang="en-US" altLang="ko-KR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회원 가입</a:t>
            </a:r>
            <a:endParaRPr lang="en" sz="12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10" y="1059582"/>
            <a:ext cx="2232249" cy="31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8231" y="1059582"/>
            <a:ext cx="2305035" cy="330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51593" y="4361541"/>
            <a:ext cx="2784300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지도 메인화면]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324994" y="4361541"/>
            <a:ext cx="2784300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위치 검색화면]</a:t>
            </a:r>
          </a:p>
        </p:txBody>
      </p:sp>
      <p:sp>
        <p:nvSpPr>
          <p:cNvPr id="8" name="Shape 99"/>
          <p:cNvSpPr txBox="1">
            <a:spLocks/>
          </p:cNvSpPr>
          <p:nvPr/>
        </p:nvSpPr>
        <p:spPr>
          <a:xfrm>
            <a:off x="251520" y="195486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기능 소개</a:t>
            </a:r>
            <a:r>
              <a:rPr lang="en-US" altLang="ko-KR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지도 및 경로 탐색</a:t>
            </a:r>
            <a:endParaRPr lang="en" sz="9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10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6216" y="1059582"/>
            <a:ext cx="225590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44"/>
          <p:cNvSpPr txBox="1"/>
          <p:nvPr/>
        </p:nvSpPr>
        <p:spPr>
          <a:xfrm>
            <a:off x="6324407" y="4372691"/>
            <a:ext cx="2639522" cy="319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경로검색 화면]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05" y="1133989"/>
            <a:ext cx="2310152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880" y="1183296"/>
            <a:ext cx="2343150" cy="30446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27672" y="4417254"/>
            <a:ext cx="3292200" cy="4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메시지 리스트 화면]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224016" y="4411364"/>
            <a:ext cx="3292200" cy="42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메시지 세부 화면]</a:t>
            </a:r>
          </a:p>
        </p:txBody>
      </p:sp>
      <p:sp>
        <p:nvSpPr>
          <p:cNvPr id="10" name="Shape 99"/>
          <p:cNvSpPr txBox="1">
            <a:spLocks/>
          </p:cNvSpPr>
          <p:nvPr/>
        </p:nvSpPr>
        <p:spPr>
          <a:xfrm>
            <a:off x="251520" y="195486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기능 소개</a:t>
            </a:r>
            <a:r>
              <a:rPr lang="en-US" altLang="ko-KR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메시지 리스트</a:t>
            </a:r>
            <a:endParaRPr lang="en" sz="5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1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6216" y="1183297"/>
            <a:ext cx="2219325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63"/>
          <p:cNvSpPr txBox="1"/>
          <p:nvPr/>
        </p:nvSpPr>
        <p:spPr>
          <a:xfrm>
            <a:off x="6228184" y="4417254"/>
            <a:ext cx="3155400" cy="42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메시지 답장 화면]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672" y="1131590"/>
            <a:ext cx="219945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0072" y="1131590"/>
            <a:ext cx="2376264" cy="334815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5140980" y="4479746"/>
            <a:ext cx="3751500" cy="49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프로필 화면]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259632" y="4479746"/>
            <a:ext cx="3917400" cy="43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프로필 리스트 화면]</a:t>
            </a:r>
          </a:p>
        </p:txBody>
      </p:sp>
      <p:sp>
        <p:nvSpPr>
          <p:cNvPr id="8" name="Shape 99"/>
          <p:cNvSpPr txBox="1">
            <a:spLocks/>
          </p:cNvSpPr>
          <p:nvPr/>
        </p:nvSpPr>
        <p:spPr>
          <a:xfrm>
            <a:off x="251520" y="195486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기능 소개</a:t>
            </a:r>
            <a:r>
              <a:rPr lang="en-US" altLang="ko-KR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사용자 프로필 리스트</a:t>
            </a:r>
            <a:endParaRPr lang="en" sz="5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51" y="1050802"/>
            <a:ext cx="227647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888" y="1047440"/>
            <a:ext cx="222885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60196" y="4519136"/>
            <a:ext cx="3575700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HY강M" pitchFamily="18" charset="-127"/>
                <a:ea typeface="HY강M" pitchFamily="18" charset="-127"/>
              </a:rPr>
              <a:t>[안드로이드 앱 사용자 </a:t>
            </a:r>
            <a:r>
              <a:rPr lang="en" dirty="0">
                <a:latin typeface="HY강M" pitchFamily="18" charset="-127"/>
                <a:ea typeface="HY강M" pitchFamily="18" charset="-127"/>
              </a:rPr>
              <a:t>평가 입력 화면]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275856" y="4519136"/>
            <a:ext cx="2664296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</a:t>
            </a:r>
            <a:r>
              <a:rPr lang="en" dirty="0" smtClean="0">
                <a:latin typeface="HY강M" pitchFamily="18" charset="-127"/>
                <a:ea typeface="HY강M" pitchFamily="18" charset="-127"/>
              </a:rPr>
              <a:t>별점 </a:t>
            </a:r>
            <a:r>
              <a:rPr lang="en" dirty="0">
                <a:latin typeface="HY강M" pitchFamily="18" charset="-127"/>
                <a:ea typeface="HY강M" pitchFamily="18" charset="-127"/>
              </a:rPr>
              <a:t>입력 화면]</a:t>
            </a:r>
          </a:p>
        </p:txBody>
      </p:sp>
      <p:sp>
        <p:nvSpPr>
          <p:cNvPr id="8" name="Shape 99"/>
          <p:cNvSpPr txBox="1">
            <a:spLocks/>
          </p:cNvSpPr>
          <p:nvPr/>
        </p:nvSpPr>
        <p:spPr>
          <a:xfrm>
            <a:off x="251520" y="195486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기능 소개</a:t>
            </a:r>
            <a:r>
              <a:rPr lang="en-US" altLang="ko-KR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사용자 평가</a:t>
            </a:r>
            <a:endParaRPr lang="en" sz="1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10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4208" y="1047440"/>
            <a:ext cx="2218420" cy="341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92"/>
          <p:cNvSpPr txBox="1"/>
          <p:nvPr/>
        </p:nvSpPr>
        <p:spPr>
          <a:xfrm>
            <a:off x="5940152" y="4519136"/>
            <a:ext cx="3288659" cy="36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HY강M" pitchFamily="18" charset="-127"/>
                <a:ea typeface="HY강M" pitchFamily="18" charset="-127"/>
              </a:rPr>
              <a:t>[안드로이드 앱 평가 </a:t>
            </a:r>
            <a:r>
              <a:rPr lang="en" dirty="0" smtClean="0">
                <a:latin typeface="HY강M" pitchFamily="18" charset="-127"/>
                <a:ea typeface="HY강M" pitchFamily="18" charset="-127"/>
              </a:rPr>
              <a:t>완료 </a:t>
            </a:r>
            <a:r>
              <a:rPr lang="en" dirty="0">
                <a:latin typeface="HY강M" pitchFamily="18" charset="-127"/>
                <a:ea typeface="HY강M" pitchFamily="18" charset="-127"/>
              </a:rPr>
              <a:t>팝업창 화면]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5"/>
          <p:cNvSpPr txBox="1">
            <a:spLocks/>
          </p:cNvSpPr>
          <p:nvPr/>
        </p:nvSpPr>
        <p:spPr>
          <a:xfrm>
            <a:off x="179512" y="195486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사용 알고리즘</a:t>
            </a:r>
            <a:endParaRPr lang="en" sz="40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0" y="1038225"/>
            <a:ext cx="4343482" cy="35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1529373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A -&gt; B : </a:t>
            </a:r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차량 운전자가 이동하는 경로</a:t>
            </a:r>
            <a:endParaRPr lang="en-US" altLang="ko-KR" sz="1600" dirty="0" smtClean="0">
              <a:latin typeface="HY강M" pitchFamily="18" charset="-127"/>
              <a:ea typeface="HY강M" pitchFamily="18" charset="-127"/>
            </a:endParaRPr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탑승 희망자가 이동하는 경로들</a:t>
            </a:r>
            <a:endParaRPr lang="en-US" altLang="ko-KR" sz="1600" dirty="0" smtClean="0">
              <a:latin typeface="HY강M" pitchFamily="18" charset="-127"/>
              <a:ea typeface="HY강M" pitchFamily="18" charset="-127"/>
            </a:endParaRPr>
          </a:p>
          <a:p>
            <a:endParaRPr lang="en-US" altLang="ko-KR" sz="1600" dirty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C1-&gt;C2</a:t>
            </a:r>
          </a:p>
          <a:p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C3-&gt;C4</a:t>
            </a:r>
          </a:p>
          <a:p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C5-&gt;C6</a:t>
            </a:r>
            <a:endParaRPr lang="ko-KR" altLang="en-US" sz="1600" dirty="0"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7939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3806"/>
            <a:ext cx="4343482" cy="358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85"/>
          <p:cNvSpPr txBox="1">
            <a:spLocks/>
          </p:cNvSpPr>
          <p:nvPr/>
        </p:nvSpPr>
        <p:spPr>
          <a:xfrm>
            <a:off x="179512" y="195486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사용 알고리즘</a:t>
            </a:r>
            <a:endParaRPr lang="en" sz="40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1630"/>
            <a:ext cx="37528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71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5"/>
          <p:cNvSpPr txBox="1">
            <a:spLocks/>
          </p:cNvSpPr>
          <p:nvPr/>
        </p:nvSpPr>
        <p:spPr>
          <a:xfrm>
            <a:off x="179512" y="195486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사용 알고리즘</a:t>
            </a:r>
            <a:endParaRPr lang="en" sz="40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75" y="1563638"/>
            <a:ext cx="4158297" cy="8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3122" y="3067095"/>
            <a:ext cx="3517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기본 가중치 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+ (</a:t>
            </a:r>
            <a:r>
              <a:rPr lang="ko-KR" altLang="en-US" sz="1600" dirty="0" smtClean="0">
                <a:latin typeface="HY강M" pitchFamily="18" charset="-127"/>
                <a:ea typeface="HY강M" pitchFamily="18" charset="-127"/>
              </a:rPr>
              <a:t>기본 가중치 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* </a:t>
            </a:r>
            <a:r>
              <a:rPr lang="en-US" altLang="ko-KR" sz="1600" dirty="0" err="1" smtClean="0">
                <a:latin typeface="HY강M" pitchFamily="18" charset="-127"/>
                <a:ea typeface="HY강M" pitchFamily="18" charset="-127"/>
              </a:rPr>
              <a:t>cosΘ</a:t>
            </a: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) </a:t>
            </a:r>
          </a:p>
          <a:p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= </a:t>
            </a:r>
            <a:r>
              <a:rPr lang="ko-KR" altLang="en-US" sz="1600" b="1" u="sng" dirty="0" smtClean="0">
                <a:latin typeface="HY강M" pitchFamily="18" charset="-127"/>
                <a:ea typeface="HY강M" pitchFamily="18" charset="-127"/>
              </a:rPr>
              <a:t>경로의 가중치</a:t>
            </a:r>
            <a:endParaRPr lang="ko-KR" altLang="en-US" sz="1600" b="1" u="sng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3806"/>
            <a:ext cx="4343482" cy="358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158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38768" y="2048078"/>
            <a:ext cx="4045200" cy="102772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600" dirty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&lt;목차&gt;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839456" y="758461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latin typeface="HY강M" pitchFamily="18" charset="-127"/>
                <a:ea typeface="HY강M" pitchFamily="18" charset="-127"/>
              </a:rPr>
              <a:t>Ⅰ. </a:t>
            </a:r>
            <a:r>
              <a:rPr lang="ko-KR" altLang="en-US" sz="2400" dirty="0">
                <a:latin typeface="HY강M" pitchFamily="18" charset="-127"/>
                <a:ea typeface="HY강M" pitchFamily="18" charset="-127"/>
              </a:rPr>
              <a:t>팀</a:t>
            </a:r>
            <a:r>
              <a:rPr lang="en" sz="2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소</a:t>
            </a:r>
            <a:r>
              <a:rPr lang="ko-KR" altLang="en-US" sz="2400" dirty="0">
                <a:latin typeface="HY강M" pitchFamily="18" charset="-127"/>
                <a:ea typeface="HY강M" pitchFamily="18" charset="-127"/>
              </a:rPr>
              <a:t>개</a:t>
            </a:r>
            <a:endParaRPr lang="en" sz="2400" dirty="0">
              <a:latin typeface="HY강M" pitchFamily="18" charset="-127"/>
              <a:ea typeface="HY강M" pitchFamily="18" charset="-127"/>
            </a:endParaRPr>
          </a:p>
          <a:p>
            <a:pPr lvl="0"/>
            <a:r>
              <a:rPr lang="en" altLang="ko-KR" sz="2400" dirty="0" smtClean="0">
                <a:latin typeface="HY강M" pitchFamily="18" charset="-127"/>
                <a:ea typeface="HY강M" pitchFamily="18" charset="-127"/>
              </a:rPr>
              <a:t>Ⅱ. </a:t>
            </a:r>
            <a:r>
              <a:rPr lang="en" sz="2400" dirty="0" smtClean="0">
                <a:latin typeface="HY강M" pitchFamily="18" charset="-127"/>
                <a:ea typeface="HY강M" pitchFamily="18" charset="-127"/>
              </a:rPr>
              <a:t>개발 배경 </a:t>
            </a:r>
            <a:r>
              <a:rPr lang="en" sz="2400" dirty="0">
                <a:latin typeface="HY강M" pitchFamily="18" charset="-127"/>
                <a:ea typeface="HY강M" pitchFamily="18" charset="-127"/>
              </a:rPr>
              <a:t>&amp; 목적</a:t>
            </a:r>
          </a:p>
          <a:p>
            <a:pPr lvl="0"/>
            <a:r>
              <a:rPr lang="en" altLang="ko-KR" sz="2400" dirty="0" smtClean="0">
                <a:latin typeface="HY강M" pitchFamily="18" charset="-127"/>
                <a:ea typeface="HY강M" pitchFamily="18" charset="-127"/>
              </a:rPr>
              <a:t>Ⅲ. </a:t>
            </a:r>
            <a:r>
              <a:rPr lang="en" sz="2400" dirty="0" smtClean="0">
                <a:latin typeface="HY강M" pitchFamily="18" charset="-127"/>
                <a:ea typeface="HY강M" pitchFamily="18" charset="-127"/>
              </a:rPr>
              <a:t>차별</a:t>
            </a: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성</a:t>
            </a:r>
            <a:endParaRPr lang="en" sz="2400" dirty="0">
              <a:latin typeface="HY강M" pitchFamily="18" charset="-127"/>
              <a:ea typeface="HY강M" pitchFamily="18" charset="-127"/>
            </a:endParaRPr>
          </a:p>
          <a:p>
            <a:pPr lvl="0"/>
            <a:r>
              <a:rPr lang="en" altLang="ko-KR" sz="2400" dirty="0" smtClean="0">
                <a:latin typeface="HY강M" pitchFamily="18" charset="-127"/>
                <a:ea typeface="HY강M" pitchFamily="18" charset="-127"/>
              </a:rPr>
              <a:t>Ⅳ. </a:t>
            </a:r>
            <a:r>
              <a:rPr lang="en" sz="2400" dirty="0" smtClean="0">
                <a:latin typeface="HY강M" pitchFamily="18" charset="-127"/>
                <a:ea typeface="HY강M" pitchFamily="18" charset="-127"/>
              </a:rPr>
              <a:t>사용 기술</a:t>
            </a:r>
            <a:endParaRPr lang="en" sz="2400" dirty="0">
              <a:latin typeface="HY강M" pitchFamily="18" charset="-127"/>
              <a:ea typeface="HY강M" pitchFamily="18" charset="-127"/>
            </a:endParaRPr>
          </a:p>
          <a:p>
            <a:pPr lvl="0"/>
            <a:r>
              <a:rPr lang="en" altLang="ko-KR" sz="2400" dirty="0" smtClean="0">
                <a:latin typeface="HY강M" pitchFamily="18" charset="-127"/>
                <a:ea typeface="HY강M" pitchFamily="18" charset="-127"/>
              </a:rPr>
              <a:t>Ⅴ. </a:t>
            </a:r>
            <a:r>
              <a:rPr lang="en" sz="2400" dirty="0" smtClean="0">
                <a:latin typeface="HY강M" pitchFamily="18" charset="-127"/>
                <a:ea typeface="HY강M" pitchFamily="18" charset="-127"/>
              </a:rPr>
              <a:t>기능 </a:t>
            </a: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소개</a:t>
            </a:r>
            <a:endParaRPr lang="en" sz="2400" dirty="0">
              <a:latin typeface="HY강M" pitchFamily="18" charset="-127"/>
              <a:ea typeface="HY강M" pitchFamily="18" charset="-127"/>
            </a:endParaRPr>
          </a:p>
          <a:p>
            <a:pPr lvl="0"/>
            <a:r>
              <a:rPr lang="en" altLang="ko-KR" sz="2400" dirty="0" smtClean="0">
                <a:latin typeface="HY강M" pitchFamily="18" charset="-127"/>
                <a:ea typeface="HY강M" pitchFamily="18" charset="-127"/>
              </a:rPr>
              <a:t>Ⅵ. </a:t>
            </a:r>
            <a:r>
              <a:rPr lang="en" sz="2400" dirty="0" smtClean="0">
                <a:latin typeface="HY강M" pitchFamily="18" charset="-127"/>
                <a:ea typeface="HY강M" pitchFamily="18" charset="-127"/>
              </a:rPr>
              <a:t>사용 </a:t>
            </a:r>
            <a:r>
              <a:rPr lang="en" sz="2400" dirty="0">
                <a:latin typeface="HY강M" pitchFamily="18" charset="-127"/>
                <a:ea typeface="HY강M" pitchFamily="18" charset="-127"/>
              </a:rPr>
              <a:t>알고리즘</a:t>
            </a:r>
          </a:p>
          <a:p>
            <a:pPr lvl="0"/>
            <a:r>
              <a:rPr lang="en" altLang="ko-KR" sz="2400" dirty="0" smtClean="0">
                <a:latin typeface="HY강M" pitchFamily="18" charset="-127"/>
                <a:ea typeface="HY강M" pitchFamily="18" charset="-127"/>
              </a:rPr>
              <a:t>Ⅶ. </a:t>
            </a:r>
            <a:r>
              <a:rPr lang="en" sz="2400" dirty="0" smtClean="0">
                <a:latin typeface="HY강M" pitchFamily="18" charset="-127"/>
                <a:ea typeface="HY강M" pitchFamily="18" charset="-127"/>
              </a:rPr>
              <a:t>개발 </a:t>
            </a: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진행 </a:t>
            </a:r>
            <a:r>
              <a:rPr lang="en" sz="2400" dirty="0" smtClean="0">
                <a:latin typeface="HY강M" pitchFamily="18" charset="-127"/>
                <a:ea typeface="HY강M" pitchFamily="18" charset="-127"/>
              </a:rPr>
              <a:t>상황</a:t>
            </a:r>
          </a:p>
          <a:p>
            <a:pPr lvl="0"/>
            <a:r>
              <a:rPr lang="en" altLang="ko-KR" sz="2400" dirty="0" smtClean="0">
                <a:latin typeface="HY강M" pitchFamily="18" charset="-127"/>
                <a:ea typeface="HY강M" pitchFamily="18" charset="-127"/>
              </a:rPr>
              <a:t>Ⅷ. </a:t>
            </a:r>
            <a:r>
              <a:rPr lang="en" sz="2400" dirty="0" smtClean="0">
                <a:latin typeface="HY강M" pitchFamily="18" charset="-127"/>
                <a:ea typeface="HY강M" pitchFamily="18" charset="-127"/>
              </a:rPr>
              <a:t>시연</a:t>
            </a:r>
            <a:endParaRPr lang="en" sz="24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408391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4DB6AC"/>
                </a:solidFill>
              </a:rPr>
              <a:t>-</a:t>
            </a:r>
            <a:endParaRPr lang="ko-KR" altLang="en-US" sz="4000" dirty="0">
              <a:solidFill>
                <a:srgbClr val="4DB6A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09611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4DB6AC"/>
                </a:solidFill>
              </a:rPr>
              <a:t>-</a:t>
            </a:r>
            <a:endParaRPr lang="ko-KR" altLang="en-US" sz="4000" dirty="0">
              <a:solidFill>
                <a:srgbClr val="4DB6A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409611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4DB6AC"/>
                </a:solidFill>
              </a:rPr>
              <a:t>-</a:t>
            </a:r>
            <a:endParaRPr lang="ko-KR" altLang="en-US" sz="4000" dirty="0">
              <a:solidFill>
                <a:srgbClr val="4DB6A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08391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4DB6AC"/>
                </a:solidFill>
              </a:rPr>
              <a:t>-</a:t>
            </a:r>
            <a:endParaRPr lang="ko-KR" altLang="en-US" sz="4000" dirty="0">
              <a:solidFill>
                <a:srgbClr val="4DB6A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408391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4DB6AC"/>
                </a:solidFill>
              </a:rPr>
              <a:t>-</a:t>
            </a:r>
            <a:endParaRPr lang="ko-KR" altLang="en-US" sz="4000" dirty="0">
              <a:solidFill>
                <a:srgbClr val="4DB6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409611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4DB6AC"/>
                </a:solidFill>
              </a:rPr>
              <a:t>-</a:t>
            </a:r>
            <a:endParaRPr lang="ko-KR" altLang="en-US" sz="4000" dirty="0">
              <a:solidFill>
                <a:srgbClr val="4DB6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09611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rgbClr val="4DB6AC"/>
                </a:solidFill>
              </a:rPr>
              <a:t>-</a:t>
            </a:r>
            <a:endParaRPr lang="ko-KR" altLang="en-US" sz="4000" dirty="0">
              <a:solidFill>
                <a:srgbClr val="4DB6A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5"/>
          <p:cNvSpPr txBox="1">
            <a:spLocks/>
          </p:cNvSpPr>
          <p:nvPr/>
        </p:nvSpPr>
        <p:spPr>
          <a:xfrm>
            <a:off x="179512" y="195486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사용 알고리즘</a:t>
            </a:r>
            <a:endParaRPr lang="en" sz="40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1542" y="1923678"/>
            <a:ext cx="1290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 smtClean="0">
                <a:latin typeface="HY강M" pitchFamily="18" charset="-127"/>
                <a:ea typeface="HY강M" pitchFamily="18" charset="-127"/>
              </a:rPr>
              <a:t>결과</a:t>
            </a:r>
            <a:endParaRPr lang="en-US" altLang="ko-KR" sz="1600" b="1" dirty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600" b="1" dirty="0" smtClean="0"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1600" b="1" dirty="0" smtClean="0">
                <a:latin typeface="HY강M" pitchFamily="18" charset="-127"/>
                <a:ea typeface="HY강M" pitchFamily="18" charset="-127"/>
              </a:rPr>
            </a:br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C1 -&gt; C2 : 12</a:t>
            </a:r>
          </a:p>
          <a:p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C3 -&gt; C4 : 6</a:t>
            </a:r>
          </a:p>
          <a:p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C5 -&gt; C6 : 0</a:t>
            </a:r>
            <a:endParaRPr lang="ko-KR" altLang="en-US" sz="1600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3806"/>
            <a:ext cx="4343482" cy="358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88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5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시연</a:t>
            </a:r>
            <a:endParaRPr lang="en" sz="40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2" name="last_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44" y="925999"/>
            <a:ext cx="6864936" cy="386152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B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727359"/>
            <a:ext cx="9151623" cy="175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14081" y="1491630"/>
            <a:ext cx="91440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55776" y="1635646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Thank You</a:t>
            </a:r>
          </a:p>
          <a:p>
            <a:pPr algn="ctr"/>
            <a:r>
              <a:rPr lang="en-US" altLang="ko-KR" sz="6000" b="1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Q &amp; A</a:t>
            </a:r>
            <a:endParaRPr lang="ko-KR" altLang="en-US" sz="6000" b="1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14081" y="3651870"/>
            <a:ext cx="91440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77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3528392" cy="707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sz="4000" dirty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팀</a:t>
            </a:r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 소</a:t>
            </a:r>
            <a:r>
              <a:rPr lang="ko-KR" altLang="en-US" sz="4000" dirty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개</a:t>
            </a:r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 </a:t>
            </a:r>
            <a:endParaRPr lang="en" sz="40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38191"/>
            <a:ext cx="3240360" cy="27090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76056" y="4094600"/>
            <a:ext cx="3240360" cy="3077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직접 제작한 로고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1560" y="1238191"/>
            <a:ext cx="4104456" cy="31641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프로젝트 이름 </a:t>
            </a:r>
            <a:endParaRPr lang="en-US" altLang="ko-KR" sz="2000" b="1" dirty="0" smtClean="0">
              <a:solidFill>
                <a:schemeClr val="bg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800" dirty="0" err="1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쌍카풀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(</a:t>
            </a:r>
            <a:r>
              <a:rPr lang="en-US" altLang="ko-KR" sz="1800" dirty="0" err="1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SSangCarpool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)</a:t>
            </a:r>
          </a:p>
          <a:p>
            <a:endParaRPr lang="en-US" altLang="ko-KR" dirty="0">
              <a:solidFill>
                <a:schemeClr val="bg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800" b="1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팀원 구성 </a:t>
            </a:r>
            <a:endParaRPr lang="en-US" altLang="ko-KR" sz="1800" b="1" dirty="0" smtClean="0">
              <a:solidFill>
                <a:schemeClr val="bg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팀장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: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60102348 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신승수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팀원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: 60132318 </a:t>
            </a:r>
            <a:r>
              <a:rPr lang="ko-KR" altLang="en-US" sz="1600" dirty="0" err="1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장민해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팀원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: 60132237 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김수빈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팀원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: 60132273 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박현민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4382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2376264" cy="707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개발</a:t>
            </a:r>
            <a:r>
              <a:rPr lang="en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" sz="4000" dirty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배경</a:t>
            </a: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982562556"/>
              </p:ext>
            </p:extLst>
          </p:nvPr>
        </p:nvGraphicFramePr>
        <p:xfrm>
          <a:off x="251520" y="1713596"/>
          <a:ext cx="576064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오른쪽 화살표 2"/>
          <p:cNvSpPr/>
          <p:nvPr/>
        </p:nvSpPr>
        <p:spPr>
          <a:xfrm>
            <a:off x="6129482" y="2375498"/>
            <a:ext cx="324000" cy="39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포인트가 7개인 별 4"/>
          <p:cNvSpPr/>
          <p:nvPr/>
        </p:nvSpPr>
        <p:spPr>
          <a:xfrm>
            <a:off x="6515915" y="1491631"/>
            <a:ext cx="2448272" cy="2108004"/>
          </a:xfrm>
          <a:prstGeom prst="star7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8461" y="2254682"/>
            <a:ext cx="15121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900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</a:rPr>
              <a:t>하나의</a:t>
            </a:r>
            <a:endParaRPr lang="en-US" altLang="ko-KR" sz="1900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sz="1900" dirty="0">
                <a:solidFill>
                  <a:schemeClr val="bg1"/>
                </a:solidFill>
                <a:latin typeface="HY강M" pitchFamily="18" charset="-127"/>
                <a:ea typeface="HY강M" pitchFamily="18" charset="-127"/>
              </a:rPr>
              <a:t>경제 </a:t>
            </a:r>
            <a:r>
              <a:rPr lang="ko-KR" altLang="en-US" sz="19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rPr>
              <a:t>활동</a:t>
            </a:r>
            <a:endParaRPr lang="ko-KR" altLang="en-US" sz="1900" dirty="0">
              <a:solidFill>
                <a:schemeClr val="bg1"/>
              </a:solidFill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82362" y="201826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개발</a:t>
            </a:r>
            <a:r>
              <a:rPr lang="en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" sz="4000" dirty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목적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411760" y="492103"/>
            <a:ext cx="4457836" cy="4311895"/>
            <a:chOff x="2503646" y="772163"/>
            <a:chExt cx="4457836" cy="4311895"/>
          </a:xfrm>
        </p:grpSpPr>
        <p:sp>
          <p:nvSpPr>
            <p:cNvPr id="4" name="자유형 3"/>
            <p:cNvSpPr/>
            <p:nvPr/>
          </p:nvSpPr>
          <p:spPr>
            <a:xfrm>
              <a:off x="3994564" y="772163"/>
              <a:ext cx="1476000" cy="1476000"/>
            </a:xfrm>
            <a:custGeom>
              <a:avLst/>
              <a:gdLst>
                <a:gd name="connsiteX0" fmla="*/ 0 w 1226878"/>
                <a:gd name="connsiteY0" fmla="*/ 613439 h 1226878"/>
                <a:gd name="connsiteX1" fmla="*/ 613439 w 1226878"/>
                <a:gd name="connsiteY1" fmla="*/ 0 h 1226878"/>
                <a:gd name="connsiteX2" fmla="*/ 1226878 w 1226878"/>
                <a:gd name="connsiteY2" fmla="*/ 613439 h 1226878"/>
                <a:gd name="connsiteX3" fmla="*/ 613439 w 1226878"/>
                <a:gd name="connsiteY3" fmla="*/ 1226878 h 1226878"/>
                <a:gd name="connsiteX4" fmla="*/ 0 w 1226878"/>
                <a:gd name="connsiteY4" fmla="*/ 613439 h 122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878" h="1226878">
                  <a:moveTo>
                    <a:pt x="0" y="613439"/>
                  </a:moveTo>
                  <a:cubicBezTo>
                    <a:pt x="0" y="274646"/>
                    <a:pt x="274646" y="0"/>
                    <a:pt x="613439" y="0"/>
                  </a:cubicBezTo>
                  <a:cubicBezTo>
                    <a:pt x="952232" y="0"/>
                    <a:pt x="1226878" y="274646"/>
                    <a:pt x="1226878" y="613439"/>
                  </a:cubicBezTo>
                  <a:cubicBezTo>
                    <a:pt x="1226878" y="952232"/>
                    <a:pt x="952232" y="1226878"/>
                    <a:pt x="613439" y="1226878"/>
                  </a:cubicBezTo>
                  <a:cubicBezTo>
                    <a:pt x="274646" y="1226878"/>
                    <a:pt x="0" y="952232"/>
                    <a:pt x="0" y="613439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532" tIns="202532" rIns="202532" bIns="202532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 kern="1200" dirty="0" smtClean="0">
                  <a:latin typeface="HY강M" pitchFamily="18" charset="-127"/>
                  <a:ea typeface="HY강M" pitchFamily="18" charset="-127"/>
                </a:rPr>
                <a:t>편의성</a:t>
              </a:r>
              <a:endParaRPr lang="ko-KR" altLang="en-US" sz="1800" kern="1200" dirty="0"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6" name="자유형 5"/>
            <p:cNvSpPr/>
            <p:nvPr/>
          </p:nvSpPr>
          <p:spPr>
            <a:xfrm>
              <a:off x="5485482" y="1855378"/>
              <a:ext cx="1476000" cy="1476000"/>
            </a:xfrm>
            <a:custGeom>
              <a:avLst/>
              <a:gdLst>
                <a:gd name="connsiteX0" fmla="*/ 0 w 1226878"/>
                <a:gd name="connsiteY0" fmla="*/ 613439 h 1226878"/>
                <a:gd name="connsiteX1" fmla="*/ 613439 w 1226878"/>
                <a:gd name="connsiteY1" fmla="*/ 0 h 1226878"/>
                <a:gd name="connsiteX2" fmla="*/ 1226878 w 1226878"/>
                <a:gd name="connsiteY2" fmla="*/ 613439 h 1226878"/>
                <a:gd name="connsiteX3" fmla="*/ 613439 w 1226878"/>
                <a:gd name="connsiteY3" fmla="*/ 1226878 h 1226878"/>
                <a:gd name="connsiteX4" fmla="*/ 0 w 1226878"/>
                <a:gd name="connsiteY4" fmla="*/ 613439 h 122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878" h="1226878">
                  <a:moveTo>
                    <a:pt x="0" y="613439"/>
                  </a:moveTo>
                  <a:cubicBezTo>
                    <a:pt x="0" y="274646"/>
                    <a:pt x="274646" y="0"/>
                    <a:pt x="613439" y="0"/>
                  </a:cubicBezTo>
                  <a:cubicBezTo>
                    <a:pt x="952232" y="0"/>
                    <a:pt x="1226878" y="274646"/>
                    <a:pt x="1226878" y="613439"/>
                  </a:cubicBezTo>
                  <a:cubicBezTo>
                    <a:pt x="1226878" y="952232"/>
                    <a:pt x="952232" y="1226878"/>
                    <a:pt x="613439" y="1226878"/>
                  </a:cubicBezTo>
                  <a:cubicBezTo>
                    <a:pt x="274646" y="1226878"/>
                    <a:pt x="0" y="952232"/>
                    <a:pt x="0" y="613439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077817"/>
                <a:satOff val="14542"/>
                <a:lumOff val="-196"/>
                <a:alphaOff val="0"/>
              </a:schemeClr>
            </a:fillRef>
            <a:effectRef idx="0">
              <a:schemeClr val="accent3">
                <a:hueOff val="-2077817"/>
                <a:satOff val="14542"/>
                <a:lumOff val="-1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532" tIns="202532" rIns="202532" bIns="202532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 kern="1200" dirty="0" smtClean="0">
                  <a:latin typeface="HY강M" pitchFamily="18" charset="-127"/>
                  <a:ea typeface="HY강M" pitchFamily="18" charset="-127"/>
                </a:rPr>
                <a:t>시간절약</a:t>
              </a:r>
              <a:endParaRPr lang="ko-KR" altLang="en-US" sz="1800" kern="1200" dirty="0"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8" name="자유형 7"/>
            <p:cNvSpPr/>
            <p:nvPr/>
          </p:nvSpPr>
          <p:spPr>
            <a:xfrm>
              <a:off x="4916002" y="3608058"/>
              <a:ext cx="1476000" cy="1476000"/>
            </a:xfrm>
            <a:custGeom>
              <a:avLst/>
              <a:gdLst>
                <a:gd name="connsiteX0" fmla="*/ 0 w 1226878"/>
                <a:gd name="connsiteY0" fmla="*/ 613439 h 1226878"/>
                <a:gd name="connsiteX1" fmla="*/ 613439 w 1226878"/>
                <a:gd name="connsiteY1" fmla="*/ 0 h 1226878"/>
                <a:gd name="connsiteX2" fmla="*/ 1226878 w 1226878"/>
                <a:gd name="connsiteY2" fmla="*/ 613439 h 1226878"/>
                <a:gd name="connsiteX3" fmla="*/ 613439 w 1226878"/>
                <a:gd name="connsiteY3" fmla="*/ 1226878 h 1226878"/>
                <a:gd name="connsiteX4" fmla="*/ 0 w 1226878"/>
                <a:gd name="connsiteY4" fmla="*/ 613439 h 122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878" h="1226878">
                  <a:moveTo>
                    <a:pt x="0" y="613439"/>
                  </a:moveTo>
                  <a:cubicBezTo>
                    <a:pt x="0" y="274646"/>
                    <a:pt x="274646" y="0"/>
                    <a:pt x="613439" y="0"/>
                  </a:cubicBezTo>
                  <a:cubicBezTo>
                    <a:pt x="952232" y="0"/>
                    <a:pt x="1226878" y="274646"/>
                    <a:pt x="1226878" y="613439"/>
                  </a:cubicBezTo>
                  <a:cubicBezTo>
                    <a:pt x="1226878" y="952232"/>
                    <a:pt x="952232" y="1226878"/>
                    <a:pt x="613439" y="1226878"/>
                  </a:cubicBezTo>
                  <a:cubicBezTo>
                    <a:pt x="274646" y="1226878"/>
                    <a:pt x="0" y="952232"/>
                    <a:pt x="0" y="613439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4155633"/>
                <a:satOff val="29083"/>
                <a:lumOff val="-392"/>
                <a:alphaOff val="0"/>
              </a:schemeClr>
            </a:fillRef>
            <a:effectRef idx="0">
              <a:schemeClr val="accent3">
                <a:hueOff val="-4155633"/>
                <a:satOff val="29083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532" tIns="202532" rIns="202532" bIns="202532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 kern="1200" dirty="0" smtClean="0">
                  <a:latin typeface="HY강M" pitchFamily="18" charset="-127"/>
                  <a:ea typeface="HY강M" pitchFamily="18" charset="-127"/>
                </a:rPr>
                <a:t>진입로 </a:t>
              </a:r>
              <a:endParaRPr lang="en-US" altLang="ko-KR" sz="1800" kern="1200" dirty="0" smtClean="0">
                <a:latin typeface="HY강M" pitchFamily="18" charset="-127"/>
                <a:ea typeface="HY강M" pitchFamily="18" charset="-127"/>
              </a:endParaRPr>
            </a:p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 kern="1200" dirty="0" smtClean="0">
                  <a:latin typeface="HY강M" pitchFamily="18" charset="-127"/>
                  <a:ea typeface="HY강M" pitchFamily="18" charset="-127"/>
                </a:rPr>
                <a:t>셔틀부족</a:t>
              </a:r>
              <a:endParaRPr lang="ko-KR" altLang="en-US" sz="1800" kern="1200" dirty="0"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10" name="자유형 9"/>
            <p:cNvSpPr/>
            <p:nvPr/>
          </p:nvSpPr>
          <p:spPr>
            <a:xfrm>
              <a:off x="3073126" y="3608058"/>
              <a:ext cx="1476000" cy="1476000"/>
            </a:xfrm>
            <a:custGeom>
              <a:avLst/>
              <a:gdLst>
                <a:gd name="connsiteX0" fmla="*/ 0 w 1226878"/>
                <a:gd name="connsiteY0" fmla="*/ 613439 h 1226878"/>
                <a:gd name="connsiteX1" fmla="*/ 613439 w 1226878"/>
                <a:gd name="connsiteY1" fmla="*/ 0 h 1226878"/>
                <a:gd name="connsiteX2" fmla="*/ 1226878 w 1226878"/>
                <a:gd name="connsiteY2" fmla="*/ 613439 h 1226878"/>
                <a:gd name="connsiteX3" fmla="*/ 613439 w 1226878"/>
                <a:gd name="connsiteY3" fmla="*/ 1226878 h 1226878"/>
                <a:gd name="connsiteX4" fmla="*/ 0 w 1226878"/>
                <a:gd name="connsiteY4" fmla="*/ 613439 h 122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878" h="1226878">
                  <a:moveTo>
                    <a:pt x="0" y="613439"/>
                  </a:moveTo>
                  <a:cubicBezTo>
                    <a:pt x="0" y="274646"/>
                    <a:pt x="274646" y="0"/>
                    <a:pt x="613439" y="0"/>
                  </a:cubicBezTo>
                  <a:cubicBezTo>
                    <a:pt x="952232" y="0"/>
                    <a:pt x="1226878" y="274646"/>
                    <a:pt x="1226878" y="613439"/>
                  </a:cubicBezTo>
                  <a:cubicBezTo>
                    <a:pt x="1226878" y="952232"/>
                    <a:pt x="952232" y="1226878"/>
                    <a:pt x="613439" y="1226878"/>
                  </a:cubicBezTo>
                  <a:cubicBezTo>
                    <a:pt x="274646" y="1226878"/>
                    <a:pt x="0" y="952232"/>
                    <a:pt x="0" y="613439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233449"/>
                <a:satOff val="43625"/>
                <a:lumOff val="-588"/>
                <a:alphaOff val="0"/>
              </a:schemeClr>
            </a:fillRef>
            <a:effectRef idx="0">
              <a:schemeClr val="accent3">
                <a:hueOff val="-6233449"/>
                <a:satOff val="43625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532" tIns="202532" rIns="202532" bIns="202532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 kern="1200" dirty="0" smtClean="0">
                  <a:latin typeface="HY강M" pitchFamily="18" charset="-127"/>
                  <a:ea typeface="HY강M" pitchFamily="18" charset="-127"/>
                </a:rPr>
                <a:t>환경보호</a:t>
              </a:r>
              <a:endParaRPr lang="ko-KR" altLang="en-US" sz="1800" kern="1200" dirty="0">
                <a:latin typeface="HY강M" pitchFamily="18" charset="-127"/>
                <a:ea typeface="HY강M" pitchFamily="18" charset="-127"/>
              </a:endParaRPr>
            </a:p>
          </p:txBody>
        </p:sp>
        <p:sp>
          <p:nvSpPr>
            <p:cNvPr id="12" name="자유형 11"/>
            <p:cNvSpPr/>
            <p:nvPr/>
          </p:nvSpPr>
          <p:spPr>
            <a:xfrm>
              <a:off x="2503646" y="1855378"/>
              <a:ext cx="1476000" cy="1476000"/>
            </a:xfrm>
            <a:custGeom>
              <a:avLst/>
              <a:gdLst>
                <a:gd name="connsiteX0" fmla="*/ 0 w 1226878"/>
                <a:gd name="connsiteY0" fmla="*/ 613439 h 1226878"/>
                <a:gd name="connsiteX1" fmla="*/ 613439 w 1226878"/>
                <a:gd name="connsiteY1" fmla="*/ 0 h 1226878"/>
                <a:gd name="connsiteX2" fmla="*/ 1226878 w 1226878"/>
                <a:gd name="connsiteY2" fmla="*/ 613439 h 1226878"/>
                <a:gd name="connsiteX3" fmla="*/ 613439 w 1226878"/>
                <a:gd name="connsiteY3" fmla="*/ 1226878 h 1226878"/>
                <a:gd name="connsiteX4" fmla="*/ 0 w 1226878"/>
                <a:gd name="connsiteY4" fmla="*/ 613439 h 122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878" h="1226878">
                  <a:moveTo>
                    <a:pt x="0" y="613439"/>
                  </a:moveTo>
                  <a:cubicBezTo>
                    <a:pt x="0" y="274646"/>
                    <a:pt x="274646" y="0"/>
                    <a:pt x="613439" y="0"/>
                  </a:cubicBezTo>
                  <a:cubicBezTo>
                    <a:pt x="952232" y="0"/>
                    <a:pt x="1226878" y="274646"/>
                    <a:pt x="1226878" y="613439"/>
                  </a:cubicBezTo>
                  <a:cubicBezTo>
                    <a:pt x="1226878" y="952232"/>
                    <a:pt x="952232" y="1226878"/>
                    <a:pt x="613439" y="1226878"/>
                  </a:cubicBezTo>
                  <a:cubicBezTo>
                    <a:pt x="274646" y="1226878"/>
                    <a:pt x="0" y="952232"/>
                    <a:pt x="0" y="61343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8311266"/>
                <a:satOff val="58167"/>
                <a:lumOff val="-784"/>
                <a:alphaOff val="0"/>
              </a:schemeClr>
            </a:fillRef>
            <a:effectRef idx="0">
              <a:schemeClr val="accent3">
                <a:hueOff val="-8311266"/>
                <a:satOff val="58167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532" tIns="202532" rIns="202532" bIns="202532" numCol="1" spcCol="1270" anchor="ctr" anchorCtr="0">
              <a:noAutofit/>
            </a:bodyPr>
            <a:lstStyle/>
            <a:p>
              <a:pPr lvl="0" algn="ctr" defTabSz="8001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800" kern="1200" dirty="0" smtClean="0">
                  <a:latin typeface="HY강M" pitchFamily="18" charset="-127"/>
                  <a:ea typeface="HY강M" pitchFamily="18" charset="-127"/>
                </a:rPr>
                <a:t>비용절약</a:t>
              </a:r>
              <a:endParaRPr lang="ko-KR" altLang="en-US" sz="1800" kern="1200" dirty="0">
                <a:latin typeface="HY강M" pitchFamily="18" charset="-127"/>
                <a:ea typeface="HY강M" pitchFamily="18" charset="-127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차별</a:t>
            </a:r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성</a:t>
            </a:r>
            <a:endParaRPr lang="en" sz="40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562322" y="1707654"/>
            <a:ext cx="1476000" cy="1476000"/>
          </a:xfrm>
          <a:custGeom>
            <a:avLst/>
            <a:gdLst>
              <a:gd name="connsiteX0" fmla="*/ 0 w 1226878"/>
              <a:gd name="connsiteY0" fmla="*/ 613439 h 1226878"/>
              <a:gd name="connsiteX1" fmla="*/ 613439 w 1226878"/>
              <a:gd name="connsiteY1" fmla="*/ 0 h 1226878"/>
              <a:gd name="connsiteX2" fmla="*/ 1226878 w 1226878"/>
              <a:gd name="connsiteY2" fmla="*/ 613439 h 1226878"/>
              <a:gd name="connsiteX3" fmla="*/ 613439 w 1226878"/>
              <a:gd name="connsiteY3" fmla="*/ 1226878 h 1226878"/>
              <a:gd name="connsiteX4" fmla="*/ 0 w 1226878"/>
              <a:gd name="connsiteY4" fmla="*/ 613439 h 122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78" h="1226878">
                <a:moveTo>
                  <a:pt x="0" y="613439"/>
                </a:moveTo>
                <a:cubicBezTo>
                  <a:pt x="0" y="274646"/>
                  <a:pt x="274646" y="0"/>
                  <a:pt x="613439" y="0"/>
                </a:cubicBezTo>
                <a:cubicBezTo>
                  <a:pt x="952232" y="0"/>
                  <a:pt x="1226878" y="274646"/>
                  <a:pt x="1226878" y="613439"/>
                </a:cubicBezTo>
                <a:cubicBezTo>
                  <a:pt x="1226878" y="952232"/>
                  <a:pt x="952232" y="1226878"/>
                  <a:pt x="613439" y="1226878"/>
                </a:cubicBezTo>
                <a:cubicBezTo>
                  <a:pt x="274646" y="1226878"/>
                  <a:pt x="0" y="952232"/>
                  <a:pt x="0" y="613439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02532" tIns="202532" rIns="202532" bIns="202532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smtClean="0">
                <a:latin typeface="HY강M" pitchFamily="18" charset="-127"/>
                <a:ea typeface="HY강M" pitchFamily="18" charset="-127"/>
              </a:rPr>
              <a:t>불편함</a:t>
            </a:r>
            <a:endParaRPr lang="ko-KR" altLang="en-US" sz="1800" kern="12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1907704" y="1707654"/>
            <a:ext cx="1476000" cy="1476000"/>
          </a:xfrm>
          <a:custGeom>
            <a:avLst/>
            <a:gdLst>
              <a:gd name="connsiteX0" fmla="*/ 0 w 1226878"/>
              <a:gd name="connsiteY0" fmla="*/ 613439 h 1226878"/>
              <a:gd name="connsiteX1" fmla="*/ 613439 w 1226878"/>
              <a:gd name="connsiteY1" fmla="*/ 0 h 1226878"/>
              <a:gd name="connsiteX2" fmla="*/ 1226878 w 1226878"/>
              <a:gd name="connsiteY2" fmla="*/ 613439 h 1226878"/>
              <a:gd name="connsiteX3" fmla="*/ 613439 w 1226878"/>
              <a:gd name="connsiteY3" fmla="*/ 1226878 h 1226878"/>
              <a:gd name="connsiteX4" fmla="*/ 0 w 1226878"/>
              <a:gd name="connsiteY4" fmla="*/ 613439 h 122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78" h="1226878">
                <a:moveTo>
                  <a:pt x="0" y="613439"/>
                </a:moveTo>
                <a:cubicBezTo>
                  <a:pt x="0" y="274646"/>
                  <a:pt x="274646" y="0"/>
                  <a:pt x="613439" y="0"/>
                </a:cubicBezTo>
                <a:cubicBezTo>
                  <a:pt x="952232" y="0"/>
                  <a:pt x="1226878" y="274646"/>
                  <a:pt x="1226878" y="613439"/>
                </a:cubicBezTo>
                <a:cubicBezTo>
                  <a:pt x="1226878" y="952232"/>
                  <a:pt x="952232" y="1226878"/>
                  <a:pt x="613439" y="1226878"/>
                </a:cubicBezTo>
                <a:cubicBezTo>
                  <a:pt x="274646" y="1226878"/>
                  <a:pt x="0" y="952232"/>
                  <a:pt x="0" y="613439"/>
                </a:cubicBezTo>
                <a:close/>
              </a:path>
            </a:pathLst>
          </a:custGeom>
          <a:solidFill>
            <a:srgbClr val="FB635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202532" tIns="202532" rIns="202532" bIns="202532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신뢰성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저</a:t>
            </a:r>
            <a:r>
              <a:rPr lang="ko-KR" altLang="en-US" sz="1800" kern="1200" dirty="0">
                <a:latin typeface="HY강M" pitchFamily="18" charset="-127"/>
                <a:ea typeface="HY강M" pitchFamily="18" charset="-127"/>
              </a:rPr>
              <a:t>하</a:t>
            </a:r>
          </a:p>
        </p:txBody>
      </p:sp>
      <p:sp>
        <p:nvSpPr>
          <p:cNvPr id="9" name="자유형 8"/>
          <p:cNvSpPr/>
          <p:nvPr/>
        </p:nvSpPr>
        <p:spPr>
          <a:xfrm>
            <a:off x="7254216" y="1707654"/>
            <a:ext cx="1476000" cy="1476000"/>
          </a:xfrm>
          <a:custGeom>
            <a:avLst/>
            <a:gdLst>
              <a:gd name="connsiteX0" fmla="*/ 0 w 1226878"/>
              <a:gd name="connsiteY0" fmla="*/ 613439 h 1226878"/>
              <a:gd name="connsiteX1" fmla="*/ 613439 w 1226878"/>
              <a:gd name="connsiteY1" fmla="*/ 0 h 1226878"/>
              <a:gd name="connsiteX2" fmla="*/ 1226878 w 1226878"/>
              <a:gd name="connsiteY2" fmla="*/ 613439 h 1226878"/>
              <a:gd name="connsiteX3" fmla="*/ 613439 w 1226878"/>
              <a:gd name="connsiteY3" fmla="*/ 1226878 h 1226878"/>
              <a:gd name="connsiteX4" fmla="*/ 0 w 1226878"/>
              <a:gd name="connsiteY4" fmla="*/ 613439 h 122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78" h="1226878">
                <a:moveTo>
                  <a:pt x="0" y="613439"/>
                </a:moveTo>
                <a:cubicBezTo>
                  <a:pt x="0" y="274646"/>
                  <a:pt x="274646" y="0"/>
                  <a:pt x="613439" y="0"/>
                </a:cubicBezTo>
                <a:cubicBezTo>
                  <a:pt x="952232" y="0"/>
                  <a:pt x="1226878" y="274646"/>
                  <a:pt x="1226878" y="613439"/>
                </a:cubicBezTo>
                <a:cubicBezTo>
                  <a:pt x="1226878" y="952232"/>
                  <a:pt x="952232" y="1226878"/>
                  <a:pt x="613439" y="1226878"/>
                </a:cubicBezTo>
                <a:cubicBezTo>
                  <a:pt x="274646" y="1226878"/>
                  <a:pt x="0" y="952232"/>
                  <a:pt x="0" y="613439"/>
                </a:cubicBezTo>
                <a:close/>
              </a:path>
            </a:pathLst>
          </a:custGeom>
          <a:solidFill>
            <a:srgbClr val="230FB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02532" tIns="202532" rIns="202532" bIns="202532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알고리즘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개</a:t>
            </a:r>
            <a:r>
              <a:rPr lang="ko-KR" altLang="en-US" sz="1800" kern="1200" dirty="0">
                <a:latin typeface="HY강M" pitchFamily="18" charset="-127"/>
                <a:ea typeface="HY강M" pitchFamily="18" charset="-127"/>
              </a:rPr>
              <a:t>선</a:t>
            </a:r>
          </a:p>
        </p:txBody>
      </p:sp>
      <p:sp>
        <p:nvSpPr>
          <p:cNvPr id="10" name="자유형 9"/>
          <p:cNvSpPr/>
          <p:nvPr/>
        </p:nvSpPr>
        <p:spPr>
          <a:xfrm>
            <a:off x="5940152" y="1707654"/>
            <a:ext cx="1476000" cy="1476000"/>
          </a:xfrm>
          <a:custGeom>
            <a:avLst/>
            <a:gdLst>
              <a:gd name="connsiteX0" fmla="*/ 0 w 1226878"/>
              <a:gd name="connsiteY0" fmla="*/ 613439 h 1226878"/>
              <a:gd name="connsiteX1" fmla="*/ 613439 w 1226878"/>
              <a:gd name="connsiteY1" fmla="*/ 0 h 1226878"/>
              <a:gd name="connsiteX2" fmla="*/ 1226878 w 1226878"/>
              <a:gd name="connsiteY2" fmla="*/ 613439 h 1226878"/>
              <a:gd name="connsiteX3" fmla="*/ 613439 w 1226878"/>
              <a:gd name="connsiteY3" fmla="*/ 1226878 h 1226878"/>
              <a:gd name="connsiteX4" fmla="*/ 0 w 1226878"/>
              <a:gd name="connsiteY4" fmla="*/ 613439 h 122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78" h="1226878">
                <a:moveTo>
                  <a:pt x="0" y="613439"/>
                </a:moveTo>
                <a:cubicBezTo>
                  <a:pt x="0" y="274646"/>
                  <a:pt x="274646" y="0"/>
                  <a:pt x="613439" y="0"/>
                </a:cubicBezTo>
                <a:cubicBezTo>
                  <a:pt x="952232" y="0"/>
                  <a:pt x="1226878" y="274646"/>
                  <a:pt x="1226878" y="613439"/>
                </a:cubicBezTo>
                <a:cubicBezTo>
                  <a:pt x="1226878" y="952232"/>
                  <a:pt x="952232" y="1226878"/>
                  <a:pt x="613439" y="1226878"/>
                </a:cubicBezTo>
                <a:cubicBezTo>
                  <a:pt x="274646" y="1226878"/>
                  <a:pt x="0" y="952232"/>
                  <a:pt x="0" y="613439"/>
                </a:cubicBezTo>
                <a:close/>
              </a:path>
            </a:pathLst>
          </a:custGeom>
          <a:solidFill>
            <a:srgbClr val="0363E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02532" tIns="202532" rIns="202532" bIns="202532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신뢰성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개</a:t>
            </a:r>
            <a:r>
              <a:rPr lang="ko-KR" altLang="en-US" sz="1800" kern="1200" dirty="0">
                <a:latin typeface="HY강M" pitchFamily="18" charset="-127"/>
                <a:ea typeface="HY강M" pitchFamily="18" charset="-127"/>
              </a:rPr>
              <a:t>선</a:t>
            </a:r>
          </a:p>
        </p:txBody>
      </p:sp>
      <p:sp>
        <p:nvSpPr>
          <p:cNvPr id="11" name="자유형 10"/>
          <p:cNvSpPr/>
          <p:nvPr/>
        </p:nvSpPr>
        <p:spPr>
          <a:xfrm>
            <a:off x="4640505" y="1707654"/>
            <a:ext cx="1476000" cy="1476000"/>
          </a:xfrm>
          <a:custGeom>
            <a:avLst/>
            <a:gdLst>
              <a:gd name="connsiteX0" fmla="*/ 0 w 1226878"/>
              <a:gd name="connsiteY0" fmla="*/ 613439 h 1226878"/>
              <a:gd name="connsiteX1" fmla="*/ 613439 w 1226878"/>
              <a:gd name="connsiteY1" fmla="*/ 0 h 1226878"/>
              <a:gd name="connsiteX2" fmla="*/ 1226878 w 1226878"/>
              <a:gd name="connsiteY2" fmla="*/ 613439 h 1226878"/>
              <a:gd name="connsiteX3" fmla="*/ 613439 w 1226878"/>
              <a:gd name="connsiteY3" fmla="*/ 1226878 h 1226878"/>
              <a:gd name="connsiteX4" fmla="*/ 0 w 1226878"/>
              <a:gd name="connsiteY4" fmla="*/ 613439 h 122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78" h="1226878">
                <a:moveTo>
                  <a:pt x="0" y="613439"/>
                </a:moveTo>
                <a:cubicBezTo>
                  <a:pt x="0" y="274646"/>
                  <a:pt x="274646" y="0"/>
                  <a:pt x="613439" y="0"/>
                </a:cubicBezTo>
                <a:cubicBezTo>
                  <a:pt x="952232" y="0"/>
                  <a:pt x="1226878" y="274646"/>
                  <a:pt x="1226878" y="613439"/>
                </a:cubicBezTo>
                <a:cubicBezTo>
                  <a:pt x="1226878" y="952232"/>
                  <a:pt x="952232" y="1226878"/>
                  <a:pt x="613439" y="1226878"/>
                </a:cubicBezTo>
                <a:cubicBezTo>
                  <a:pt x="274646" y="1226878"/>
                  <a:pt x="0" y="952232"/>
                  <a:pt x="0" y="613439"/>
                </a:cubicBezTo>
                <a:close/>
              </a:path>
            </a:pathLst>
          </a:custGeom>
          <a:solidFill>
            <a:srgbClr val="2FA6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02532" tIns="202532" rIns="202532" bIns="202532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단거리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스쿠</a:t>
            </a:r>
            <a:r>
              <a:rPr lang="ko-KR" altLang="en-US" sz="1800" kern="1200" dirty="0">
                <a:latin typeface="HY강M" pitchFamily="18" charset="-127"/>
                <a:ea typeface="HY강M" pitchFamily="18" charset="-127"/>
              </a:rPr>
              <a:t>터</a:t>
            </a:r>
          </a:p>
        </p:txBody>
      </p:sp>
      <p:sp>
        <p:nvSpPr>
          <p:cNvPr id="4" name="오른쪽 화살표 3"/>
          <p:cNvSpPr/>
          <p:nvPr/>
        </p:nvSpPr>
        <p:spPr>
          <a:xfrm>
            <a:off x="3707904" y="1977602"/>
            <a:ext cx="720080" cy="93610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5845973" y="1635646"/>
            <a:ext cx="2470443" cy="2520280"/>
          </a:xfrm>
          <a:custGeom>
            <a:avLst/>
            <a:gdLst>
              <a:gd name="connsiteX0" fmla="*/ 0 w 1226878"/>
              <a:gd name="connsiteY0" fmla="*/ 613439 h 1226878"/>
              <a:gd name="connsiteX1" fmla="*/ 613439 w 1226878"/>
              <a:gd name="connsiteY1" fmla="*/ 0 h 1226878"/>
              <a:gd name="connsiteX2" fmla="*/ 1226878 w 1226878"/>
              <a:gd name="connsiteY2" fmla="*/ 613439 h 1226878"/>
              <a:gd name="connsiteX3" fmla="*/ 613439 w 1226878"/>
              <a:gd name="connsiteY3" fmla="*/ 1226878 h 1226878"/>
              <a:gd name="connsiteX4" fmla="*/ 0 w 1226878"/>
              <a:gd name="connsiteY4" fmla="*/ 613439 h 122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78" h="1226878">
                <a:moveTo>
                  <a:pt x="0" y="613439"/>
                </a:moveTo>
                <a:cubicBezTo>
                  <a:pt x="0" y="274646"/>
                  <a:pt x="274646" y="0"/>
                  <a:pt x="613439" y="0"/>
                </a:cubicBezTo>
                <a:cubicBezTo>
                  <a:pt x="952232" y="0"/>
                  <a:pt x="1226878" y="274646"/>
                  <a:pt x="1226878" y="613439"/>
                </a:cubicBezTo>
                <a:cubicBezTo>
                  <a:pt x="1226878" y="952232"/>
                  <a:pt x="952232" y="1226878"/>
                  <a:pt x="613439" y="1226878"/>
                </a:cubicBezTo>
                <a:cubicBezTo>
                  <a:pt x="274646" y="1226878"/>
                  <a:pt x="0" y="952232"/>
                  <a:pt x="0" y="613439"/>
                </a:cubicBezTo>
                <a:close/>
              </a:path>
            </a:pathLst>
          </a:custGeom>
          <a:solidFill>
            <a:srgbClr val="008AF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02532" tIns="202532" rIns="202532" bIns="202532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경로 알고리즘의 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효율성 재고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</p:txBody>
      </p:sp>
      <p:cxnSp>
        <p:nvCxnSpPr>
          <p:cNvPr id="5" name="직선 화살표 연결선 4"/>
          <p:cNvCxnSpPr>
            <a:stCxn id="7" idx="3"/>
          </p:cNvCxnSpPr>
          <p:nvPr/>
        </p:nvCxnSpPr>
        <p:spPr>
          <a:xfrm>
            <a:off x="3995936" y="1743658"/>
            <a:ext cx="1850037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3995936" y="3291830"/>
            <a:ext cx="1872208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1550"/>
            <a:ext cx="3600400" cy="19442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5806"/>
            <a:ext cx="3600400" cy="180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hape 99"/>
          <p:cNvSpPr txBox="1">
            <a:spLocks noGrp="1"/>
          </p:cNvSpPr>
          <p:nvPr>
            <p:ph type="title"/>
          </p:nvPr>
        </p:nvSpPr>
        <p:spPr>
          <a:xfrm>
            <a:off x="251520" y="-7858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차별</a:t>
            </a:r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성</a:t>
            </a:r>
            <a:endParaRPr lang="en" sz="40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71600" y="91556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971600" y="3147814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mj\Desktop\캡처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4" y="3173160"/>
            <a:ext cx="478808" cy="4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j\Desktop\캡처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4" y="843558"/>
            <a:ext cx="478808" cy="4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5845973" y="1635646"/>
            <a:ext cx="2470443" cy="2520280"/>
          </a:xfrm>
          <a:custGeom>
            <a:avLst/>
            <a:gdLst>
              <a:gd name="connsiteX0" fmla="*/ 0 w 1226878"/>
              <a:gd name="connsiteY0" fmla="*/ 613439 h 1226878"/>
              <a:gd name="connsiteX1" fmla="*/ 613439 w 1226878"/>
              <a:gd name="connsiteY1" fmla="*/ 0 h 1226878"/>
              <a:gd name="connsiteX2" fmla="*/ 1226878 w 1226878"/>
              <a:gd name="connsiteY2" fmla="*/ 613439 h 1226878"/>
              <a:gd name="connsiteX3" fmla="*/ 613439 w 1226878"/>
              <a:gd name="connsiteY3" fmla="*/ 1226878 h 1226878"/>
              <a:gd name="connsiteX4" fmla="*/ 0 w 1226878"/>
              <a:gd name="connsiteY4" fmla="*/ 613439 h 122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78" h="1226878">
                <a:moveTo>
                  <a:pt x="0" y="613439"/>
                </a:moveTo>
                <a:cubicBezTo>
                  <a:pt x="0" y="274646"/>
                  <a:pt x="274646" y="0"/>
                  <a:pt x="613439" y="0"/>
                </a:cubicBezTo>
                <a:cubicBezTo>
                  <a:pt x="952232" y="0"/>
                  <a:pt x="1226878" y="274646"/>
                  <a:pt x="1226878" y="613439"/>
                </a:cubicBezTo>
                <a:cubicBezTo>
                  <a:pt x="1226878" y="952232"/>
                  <a:pt x="952232" y="1226878"/>
                  <a:pt x="613439" y="1226878"/>
                </a:cubicBezTo>
                <a:cubicBezTo>
                  <a:pt x="274646" y="1226878"/>
                  <a:pt x="0" y="952232"/>
                  <a:pt x="0" y="613439"/>
                </a:cubicBezTo>
                <a:close/>
              </a:path>
            </a:pathLst>
          </a:custGeom>
          <a:solidFill>
            <a:srgbClr val="008AF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02532" tIns="202532" rIns="202532" bIns="202532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사용자들 간의 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정보 부족으로 인한 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신뢰성 부족 재고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</p:txBody>
      </p:sp>
      <p:cxnSp>
        <p:nvCxnSpPr>
          <p:cNvPr id="3" name="직선 화살표 연결선 2"/>
          <p:cNvCxnSpPr/>
          <p:nvPr/>
        </p:nvCxnSpPr>
        <p:spPr>
          <a:xfrm>
            <a:off x="3936177" y="2213719"/>
            <a:ext cx="1909796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>
            <a:stCxn id="12" idx="3"/>
          </p:cNvCxnSpPr>
          <p:nvPr/>
        </p:nvCxnSpPr>
        <p:spPr>
          <a:xfrm flipV="1">
            <a:off x="3923928" y="3072781"/>
            <a:ext cx="1981804" cy="767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6858"/>
            <a:ext cx="3456384" cy="17829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67544" y="3147814"/>
            <a:ext cx="3456384" cy="1384995"/>
          </a:xfrm>
          <a:prstGeom prst="rect">
            <a:avLst/>
          </a:prstGeom>
          <a:ln>
            <a:solidFill>
              <a:srgbClr val="B3A77D"/>
            </a:solidFill>
          </a:ln>
        </p:spPr>
        <p:txBody>
          <a:bodyPr wrap="square">
            <a:spAutoFit/>
          </a:bodyPr>
          <a:lstStyle/>
          <a:p>
            <a:pPr fontAlgn="base" latinLnBrk="1"/>
            <a:endParaRPr lang="en-US" altLang="ko-KR" b="1" dirty="0" smtClean="0">
              <a:latin typeface="HY강M" pitchFamily="18" charset="-127"/>
              <a:ea typeface="HY강M" pitchFamily="18" charset="-127"/>
            </a:endParaRPr>
          </a:p>
          <a:p>
            <a:pPr fontAlgn="base" latinLnBrk="1"/>
            <a:r>
              <a:rPr lang="ko-KR" altLang="en-US" b="1" dirty="0" smtClean="0">
                <a:latin typeface="HY강M" pitchFamily="18" charset="-127"/>
                <a:ea typeface="HY강M" pitchFamily="18" charset="-127"/>
              </a:rPr>
              <a:t>주관식 설문 결과</a:t>
            </a:r>
            <a:endParaRPr lang="en-US" altLang="ko-KR" b="1" dirty="0" smtClean="0">
              <a:latin typeface="HY강M" pitchFamily="18" charset="-127"/>
              <a:ea typeface="HY강M" pitchFamily="18" charset="-127"/>
            </a:endParaRPr>
          </a:p>
          <a:p>
            <a:pPr fontAlgn="base" latinLnBrk="1"/>
            <a:endParaRPr lang="en-US" altLang="ko-KR" b="1" dirty="0" smtClean="0">
              <a:latin typeface="HY강M" pitchFamily="18" charset="-127"/>
              <a:ea typeface="HY강M" pitchFamily="18" charset="-127"/>
            </a:endParaRPr>
          </a:p>
          <a:p>
            <a:pPr fontAlgn="base" latinLnBrk="1"/>
            <a:endParaRPr lang="en-US" altLang="ko-KR" b="1" dirty="0" smtClean="0">
              <a:latin typeface="HY강M" pitchFamily="18" charset="-127"/>
              <a:ea typeface="HY강M" pitchFamily="18" charset="-127"/>
            </a:endParaRPr>
          </a:p>
          <a:p>
            <a:pPr marL="285750" indent="-285750" fontAlgn="base" latinLnBrk="1">
              <a:buFont typeface="Symbol"/>
              <a:buChar char="Þ"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안전 관련 기능 요구 높음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marL="285750" indent="-285750" fontAlgn="base" latinLnBrk="1">
              <a:buFont typeface="Symbol"/>
              <a:buChar char="Þ"/>
            </a:pPr>
            <a:endParaRPr lang="ko-KR" altLang="en-US" dirty="0"/>
          </a:p>
        </p:txBody>
      </p:sp>
      <p:sp>
        <p:nvSpPr>
          <p:cNvPr id="16" name="Shape 99"/>
          <p:cNvSpPr txBox="1">
            <a:spLocks noGrp="1"/>
          </p:cNvSpPr>
          <p:nvPr>
            <p:ph type="title"/>
          </p:nvPr>
        </p:nvSpPr>
        <p:spPr>
          <a:xfrm>
            <a:off x="251520" y="6415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차별</a:t>
            </a:r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성</a:t>
            </a:r>
            <a:endParaRPr lang="en" sz="40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71600" y="1131590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2" descr="C:\Users\mj\Desktop\캡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590"/>
            <a:ext cx="478808" cy="4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>
            <a:off x="5845973" y="1635646"/>
            <a:ext cx="2470443" cy="2520280"/>
          </a:xfrm>
          <a:custGeom>
            <a:avLst/>
            <a:gdLst>
              <a:gd name="connsiteX0" fmla="*/ 0 w 1226878"/>
              <a:gd name="connsiteY0" fmla="*/ 613439 h 1226878"/>
              <a:gd name="connsiteX1" fmla="*/ 613439 w 1226878"/>
              <a:gd name="connsiteY1" fmla="*/ 0 h 1226878"/>
              <a:gd name="connsiteX2" fmla="*/ 1226878 w 1226878"/>
              <a:gd name="connsiteY2" fmla="*/ 613439 h 1226878"/>
              <a:gd name="connsiteX3" fmla="*/ 613439 w 1226878"/>
              <a:gd name="connsiteY3" fmla="*/ 1226878 h 1226878"/>
              <a:gd name="connsiteX4" fmla="*/ 0 w 1226878"/>
              <a:gd name="connsiteY4" fmla="*/ 613439 h 122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78" h="1226878">
                <a:moveTo>
                  <a:pt x="0" y="613439"/>
                </a:moveTo>
                <a:cubicBezTo>
                  <a:pt x="0" y="274646"/>
                  <a:pt x="274646" y="0"/>
                  <a:pt x="613439" y="0"/>
                </a:cubicBezTo>
                <a:cubicBezTo>
                  <a:pt x="952232" y="0"/>
                  <a:pt x="1226878" y="274646"/>
                  <a:pt x="1226878" y="613439"/>
                </a:cubicBezTo>
                <a:cubicBezTo>
                  <a:pt x="1226878" y="952232"/>
                  <a:pt x="952232" y="1226878"/>
                  <a:pt x="613439" y="1226878"/>
                </a:cubicBezTo>
                <a:cubicBezTo>
                  <a:pt x="274646" y="1226878"/>
                  <a:pt x="0" y="952232"/>
                  <a:pt x="0" y="613439"/>
                </a:cubicBezTo>
                <a:close/>
              </a:path>
            </a:pathLst>
          </a:custGeom>
          <a:solidFill>
            <a:srgbClr val="008AF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02532" tIns="202532" rIns="202532" bIns="202532" numCol="1" spcCol="1270" anchor="ctr" anchorCtr="0">
            <a:noAutofit/>
          </a:bodyPr>
          <a:lstStyle/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비용절감을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위한 시스템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  <a:p>
            <a:pPr lvl="0" algn="ctr" defTabSz="8001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800" kern="1200" dirty="0" smtClean="0">
                <a:latin typeface="HY강M" pitchFamily="18" charset="-127"/>
                <a:ea typeface="HY강M" pitchFamily="18" charset="-127"/>
              </a:rPr>
              <a:t>필요성 재고</a:t>
            </a:r>
            <a:endParaRPr lang="en-US" altLang="ko-KR" sz="1800" kern="1200" dirty="0" smtClean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7544" y="2916689"/>
            <a:ext cx="3515706" cy="2031325"/>
          </a:xfrm>
          <a:prstGeom prst="rect">
            <a:avLst/>
          </a:prstGeom>
          <a:ln>
            <a:solidFill>
              <a:srgbClr val="B3A77D"/>
            </a:solidFill>
          </a:ln>
        </p:spPr>
        <p:txBody>
          <a:bodyPr wrap="none">
            <a:spAutoFit/>
          </a:bodyPr>
          <a:lstStyle/>
          <a:p>
            <a:pPr fontAlgn="base" latinLnBrk="1"/>
            <a:endParaRPr lang="en-US" altLang="ko-KR" b="1" dirty="0" smtClean="0">
              <a:latin typeface="HY강M" pitchFamily="18" charset="-127"/>
              <a:ea typeface="HY강M" pitchFamily="18" charset="-127"/>
            </a:endParaRPr>
          </a:p>
          <a:p>
            <a:pPr fontAlgn="base" latinLnBrk="1"/>
            <a:r>
              <a:rPr lang="ko-KR" altLang="en-US" b="1" dirty="0" smtClean="0">
                <a:latin typeface="HY강M" pitchFamily="18" charset="-127"/>
                <a:ea typeface="HY강M" pitchFamily="18" charset="-127"/>
              </a:rPr>
              <a:t>주관식 설문 결과</a:t>
            </a:r>
            <a:endParaRPr lang="en-US" altLang="ko-KR" b="1" dirty="0" smtClean="0">
              <a:latin typeface="HY강M" pitchFamily="18" charset="-127"/>
              <a:ea typeface="HY강M" pitchFamily="18" charset="-127"/>
            </a:endParaRPr>
          </a:p>
          <a:p>
            <a:pPr fontAlgn="base" latinLnBrk="1"/>
            <a:endParaRPr lang="en-US" altLang="ko-KR" b="1" dirty="0" smtClean="0">
              <a:latin typeface="HY강M" pitchFamily="18" charset="-127"/>
              <a:ea typeface="HY강M" pitchFamily="18" charset="-127"/>
            </a:endParaRPr>
          </a:p>
          <a:p>
            <a:pPr marL="285750" indent="-285750" fontAlgn="base" latinLnBrk="1">
              <a:buFont typeface="Symbol"/>
              <a:buChar char="Þ"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자가용 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월 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유류비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: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약 </a:t>
            </a:r>
            <a:r>
              <a:rPr lang="en-US" altLang="ko-KR" dirty="0">
                <a:latin typeface="HY강M" pitchFamily="18" charset="-127"/>
                <a:ea typeface="HY강M" pitchFamily="18" charset="-127"/>
              </a:rPr>
              <a:t>10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만원 내외 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fontAlgn="base" latinLnBrk="1"/>
            <a:r>
              <a:rPr lang="en-US" altLang="ko-KR" dirty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    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적정 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요금은 </a:t>
            </a:r>
            <a:r>
              <a:rPr lang="en-US" altLang="ko-KR" dirty="0">
                <a:latin typeface="HY강M" pitchFamily="18" charset="-127"/>
                <a:ea typeface="HY강M" pitchFamily="18" charset="-127"/>
              </a:rPr>
              <a:t>2000~5000. 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fontAlgn="base" latinLnBrk="1"/>
            <a:r>
              <a:rPr lang="en-US" altLang="ko-KR" dirty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     10km 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이상 거리에 거주</a:t>
            </a:r>
          </a:p>
          <a:p>
            <a:pPr marL="285750" indent="-285750" fontAlgn="base" latinLnBrk="1">
              <a:buFont typeface="Symbol"/>
              <a:buChar char="Þ"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스쿠터 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월 </a:t>
            </a:r>
            <a:r>
              <a:rPr lang="ko-KR" altLang="en-US" dirty="0" err="1" smtClean="0">
                <a:latin typeface="HY강M" pitchFamily="18" charset="-127"/>
                <a:ea typeface="HY강M" pitchFamily="18" charset="-127"/>
              </a:rPr>
              <a:t>유류비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: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약 </a:t>
            </a:r>
            <a:r>
              <a:rPr lang="en-US" altLang="ko-KR" dirty="0">
                <a:latin typeface="HY강M" pitchFamily="18" charset="-127"/>
                <a:ea typeface="HY강M" pitchFamily="18" charset="-127"/>
              </a:rPr>
              <a:t>2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만</a:t>
            </a:r>
            <a:r>
              <a:rPr lang="en-US" altLang="ko-KR" dirty="0">
                <a:latin typeface="HY강M" pitchFamily="18" charset="-127"/>
                <a:ea typeface="HY강M" pitchFamily="18" charset="-127"/>
              </a:rPr>
              <a:t>~4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만원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 </a:t>
            </a:r>
          </a:p>
          <a:p>
            <a:pPr fontAlgn="base" latinLnBrk="1"/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     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적정 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요금은 </a:t>
            </a:r>
            <a:r>
              <a:rPr lang="en-US" altLang="ko-KR" dirty="0">
                <a:latin typeface="HY강M" pitchFamily="18" charset="-127"/>
                <a:ea typeface="HY강M" pitchFamily="18" charset="-127"/>
              </a:rPr>
              <a:t>4~6000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원 </a:t>
            </a:r>
            <a:r>
              <a:rPr lang="en-US" altLang="ko-KR" dirty="0">
                <a:latin typeface="HY강M" pitchFamily="18" charset="-127"/>
                <a:ea typeface="HY강M" pitchFamily="18" charset="-127"/>
              </a:rPr>
              <a:t>5km </a:t>
            </a:r>
            <a:r>
              <a:rPr lang="ko-KR" altLang="en-US" dirty="0">
                <a:latin typeface="HY강M" pitchFamily="18" charset="-127"/>
                <a:ea typeface="HY강M" pitchFamily="18" charset="-127"/>
              </a:rPr>
              <a:t>이내 거주</a:t>
            </a:r>
          </a:p>
          <a:p>
            <a:pPr fontAlgn="base" latinLnBrk="1"/>
            <a:endParaRPr lang="en-US" altLang="ko-KR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7456"/>
            <a:ext cx="3515706" cy="18783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직선 화살표 연결선 3"/>
          <p:cNvCxnSpPr>
            <a:stCxn id="7" idx="3"/>
          </p:cNvCxnSpPr>
          <p:nvPr/>
        </p:nvCxnSpPr>
        <p:spPr>
          <a:xfrm>
            <a:off x="3983250" y="1776611"/>
            <a:ext cx="1862723" cy="723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5" idx="3"/>
          </p:cNvCxnSpPr>
          <p:nvPr/>
        </p:nvCxnSpPr>
        <p:spPr>
          <a:xfrm flipV="1">
            <a:off x="3983250" y="3147814"/>
            <a:ext cx="1862723" cy="784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99"/>
          <p:cNvSpPr txBox="1">
            <a:spLocks noGrp="1"/>
          </p:cNvSpPr>
          <p:nvPr>
            <p:ph type="title"/>
          </p:nvPr>
        </p:nvSpPr>
        <p:spPr>
          <a:xfrm>
            <a:off x="251520" y="5147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차별</a:t>
            </a:r>
            <a:r>
              <a:rPr lang="ko-KR" altLang="en-US" sz="4000" dirty="0" smtClean="0">
                <a:solidFill>
                  <a:srgbClr val="92D050"/>
                </a:solidFill>
                <a:latin typeface="HY강M" pitchFamily="18" charset="-127"/>
                <a:ea typeface="HY강M" pitchFamily="18" charset="-127"/>
              </a:rPr>
              <a:t>성</a:t>
            </a:r>
            <a:endParaRPr lang="en" sz="4000" dirty="0">
              <a:solidFill>
                <a:srgbClr val="92D050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9552" y="915566"/>
            <a:ext cx="897740" cy="324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 descr="C:\Users\mj\Desktop\캡처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6" y="1131591"/>
            <a:ext cx="47880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1399</Words>
  <Application>Microsoft Office PowerPoint</Application>
  <PresentationFormat>화면 슬라이드 쇼(16:9)</PresentationFormat>
  <Paragraphs>189</Paragraphs>
  <Slides>22</Slides>
  <Notes>21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HY강M</vt:lpstr>
      <vt:lpstr>Open Sans</vt:lpstr>
      <vt:lpstr>PT Sans Narrow</vt:lpstr>
      <vt:lpstr>맑은 고딕</vt:lpstr>
      <vt:lpstr>Arial</vt:lpstr>
      <vt:lpstr>Symbol</vt:lpstr>
      <vt:lpstr>tropic</vt:lpstr>
      <vt:lpstr>PowerPoint 프레젠테이션</vt:lpstr>
      <vt:lpstr>&lt;목차&gt;</vt:lpstr>
      <vt:lpstr>팀 소개 </vt:lpstr>
      <vt:lpstr>개발 배경</vt:lpstr>
      <vt:lpstr>개발 목적</vt:lpstr>
      <vt:lpstr>차별성</vt:lpstr>
      <vt:lpstr>차별성</vt:lpstr>
      <vt:lpstr>차별성</vt:lpstr>
      <vt:lpstr>차별성</vt:lpstr>
      <vt:lpstr>사용 기술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시연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SSangCarpool</dc:title>
  <dc:creator>User</dc:creator>
  <cp:lastModifiedBy>SSS</cp:lastModifiedBy>
  <cp:revision>75</cp:revision>
  <dcterms:modified xsi:type="dcterms:W3CDTF">2016-05-30T06:58:20Z</dcterms:modified>
</cp:coreProperties>
</file>