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1.bin" ContentType="audio/unknown"/>
  <Override PartName="/ppt/media/audio2.bin" ContentType="audio/unknown"/>
  <Override PartName="/ppt/media/audio3.bin" ContentType="audio/unknown"/>
  <Override PartName="/ppt/media/audio4.bin" ContentType="audio/unknown"/>
  <Override PartName="/ppt/media/audio5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87" r:id="rId21"/>
    <p:sldId id="288" r:id="rId22"/>
    <p:sldId id="289" r:id="rId23"/>
    <p:sldId id="290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3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B77A-D850-F64A-B59F-07F7C13284E4}" type="datetimeFigureOut">
              <a:rPr lang="en-US" smtClean="0"/>
              <a:t>5/28/15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1F38-D56A-8744-ADAE-492FA2E70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006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B77A-D850-F64A-B59F-07F7C13284E4}" type="datetimeFigureOut">
              <a:rPr lang="en-US" smtClean="0"/>
              <a:t>5/28/15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1F38-D56A-8744-ADAE-492FA2E70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2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B77A-D850-F64A-B59F-07F7C13284E4}" type="datetimeFigureOut">
              <a:rPr lang="en-US" smtClean="0"/>
              <a:t>5/28/15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1F38-D56A-8744-ADAE-492FA2E70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45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B77A-D850-F64A-B59F-07F7C13284E4}" type="datetimeFigureOut">
              <a:rPr lang="en-US" smtClean="0"/>
              <a:t>5/28/15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1F38-D56A-8744-ADAE-492FA2E70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48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B77A-D850-F64A-B59F-07F7C13284E4}" type="datetimeFigureOut">
              <a:rPr lang="en-US" smtClean="0"/>
              <a:t>5/28/15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1F38-D56A-8744-ADAE-492FA2E70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05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B77A-D850-F64A-B59F-07F7C13284E4}" type="datetimeFigureOut">
              <a:rPr lang="en-US" smtClean="0"/>
              <a:t>5/28/15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1F38-D56A-8744-ADAE-492FA2E70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536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B77A-D850-F64A-B59F-07F7C13284E4}" type="datetimeFigureOut">
              <a:rPr lang="en-US" smtClean="0"/>
              <a:t>5/28/15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1F38-D56A-8744-ADAE-492FA2E70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942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B77A-D850-F64A-B59F-07F7C13284E4}" type="datetimeFigureOut">
              <a:rPr lang="en-US" smtClean="0"/>
              <a:t>5/28/15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1F38-D56A-8744-ADAE-492FA2E70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178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B77A-D850-F64A-B59F-07F7C13284E4}" type="datetimeFigureOut">
              <a:rPr lang="en-US" smtClean="0"/>
              <a:t>5/28/15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1F38-D56A-8744-ADAE-492FA2E70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43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B77A-D850-F64A-B59F-07F7C13284E4}" type="datetimeFigureOut">
              <a:rPr lang="en-US" smtClean="0"/>
              <a:t>5/28/15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1F38-D56A-8744-ADAE-492FA2E70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838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B77A-D850-F64A-B59F-07F7C13284E4}" type="datetimeFigureOut">
              <a:rPr lang="en-US" smtClean="0"/>
              <a:t>5/28/15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1F38-D56A-8744-ADAE-492FA2E70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6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AB77A-D850-F64A-B59F-07F7C13284E4}" type="datetimeFigureOut">
              <a:rPr lang="en-US" smtClean="0"/>
              <a:t>5/28/15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A1F38-D56A-8744-ADAE-492FA2E70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84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7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7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3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audio" Target="../media/audio4.bin"/><Relationship Id="rId5" Type="http://schemas.openxmlformats.org/officeDocument/2006/relationships/image" Target="../media/image7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4" Type="http://schemas.openxmlformats.org/officeDocument/2006/relationships/audio" Target="../media/audio2.bin"/><Relationship Id="rId5" Type="http://schemas.openxmlformats.org/officeDocument/2006/relationships/image" Target="../media/image7.png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bin"/><Relationship Id="rId4" Type="http://schemas.openxmlformats.org/officeDocument/2006/relationships/image" Target="../media/image10.png"/><Relationship Id="rId5" Type="http://schemas.openxmlformats.org/officeDocument/2006/relationships/image" Target="../media/image7.png"/><Relationship Id="rId6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bin"/><Relationship Id="rId4" Type="http://schemas.openxmlformats.org/officeDocument/2006/relationships/image" Target="../media/image10.png"/><Relationship Id="rId5" Type="http://schemas.openxmlformats.org/officeDocument/2006/relationships/image" Target="../media/image7.png"/><Relationship Id="rId6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bin"/><Relationship Id="rId4" Type="http://schemas.openxmlformats.org/officeDocument/2006/relationships/image" Target="../media/image3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3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56490051-40C1-3342-81EE-2A199745F4CB}" type="slidenum">
              <a:rPr lang="en-US" smtClean="0">
                <a:latin typeface="Times New Roman" charset="0"/>
              </a:rPr>
              <a:pPr/>
              <a:t>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Real-World Protocols</a:t>
            </a:r>
          </a:p>
        </p:txBody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820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Next, we look at</a:t>
            </a:r>
            <a:r>
              <a:rPr lang="en-US" dirty="0" smtClean="0"/>
              <a:t> real </a:t>
            </a:r>
            <a:r>
              <a:rPr lang="en-US" dirty="0"/>
              <a:t>protocols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SSH </a:t>
            </a:r>
            <a:r>
              <a:rPr lang="en-US" dirty="0" err="1">
                <a:sym typeface="Symbol" charset="2"/>
              </a:rPr>
              <a:t></a:t>
            </a:r>
            <a:r>
              <a:rPr lang="en-US" dirty="0" smtClean="0"/>
              <a:t> a simple &amp; useful </a:t>
            </a:r>
            <a:r>
              <a:rPr lang="en-US" dirty="0"/>
              <a:t>security protocol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SSL </a:t>
            </a:r>
            <a:r>
              <a:rPr lang="en-US" dirty="0" err="1">
                <a:sym typeface="Symbol" charset="2"/>
              </a:rPr>
              <a:t></a:t>
            </a:r>
            <a:r>
              <a:rPr lang="en-US" dirty="0"/>
              <a:t> practical security on the Web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IPSec </a:t>
            </a:r>
            <a:r>
              <a:rPr lang="en-US" dirty="0" err="1">
                <a:sym typeface="Symbol" charset="2"/>
              </a:rPr>
              <a:t></a:t>
            </a:r>
            <a:r>
              <a:rPr lang="en-US" dirty="0"/>
              <a:t> security at the IP layer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Kerberos </a:t>
            </a:r>
            <a:r>
              <a:rPr lang="en-US" dirty="0" err="1">
                <a:sym typeface="Symbol" charset="2"/>
              </a:rPr>
              <a:t></a:t>
            </a:r>
            <a:r>
              <a:rPr lang="en-US" dirty="0"/>
              <a:t> symmetric key, single sign-on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WEP </a:t>
            </a:r>
            <a:r>
              <a:rPr lang="en-US" dirty="0" err="1">
                <a:sym typeface="Symbol" charset="2"/>
              </a:rPr>
              <a:t></a:t>
            </a:r>
            <a:r>
              <a:rPr lang="en-US" dirty="0">
                <a:sym typeface="Symbol" charset="2"/>
              </a:rPr>
              <a:t> “Swiss cheese” of security protocols</a:t>
            </a:r>
            <a:endParaRPr lang="en-US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GSM </a:t>
            </a:r>
            <a:r>
              <a:rPr lang="en-US" dirty="0" err="1">
                <a:sym typeface="Symbol" charset="2"/>
              </a:rPr>
              <a:t></a:t>
            </a:r>
            <a:r>
              <a:rPr lang="en-US" dirty="0"/>
              <a:t> mobile phone (</a:t>
            </a:r>
            <a:r>
              <a:rPr lang="en-US" dirty="0" err="1"/>
              <a:t>in)security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900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D56C56C7-4338-4348-8415-D331F9F69399}" type="slidenum">
              <a:rPr lang="en-US" smtClean="0">
                <a:latin typeface="Times New Roman" charset="0"/>
              </a:rPr>
              <a:pPr/>
              <a:t>10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219200"/>
          </a:xfrm>
        </p:spPr>
        <p:txBody>
          <a:bodyPr/>
          <a:lstStyle/>
          <a:p>
            <a:pPr eaLnBrk="1" hangingPunct="1"/>
            <a:r>
              <a:rPr lang="en-US" dirty="0"/>
              <a:t>Simple SSL-like Protocol</a:t>
            </a:r>
          </a:p>
        </p:txBody>
      </p:sp>
      <p:sp>
        <p:nvSpPr>
          <p:cNvPr id="219141" name="Line 5"/>
          <p:cNvSpPr>
            <a:spLocks noChangeShapeType="1"/>
          </p:cNvSpPr>
          <p:nvPr/>
        </p:nvSpPr>
        <p:spPr bwMode="auto">
          <a:xfrm flipV="1">
            <a:off x="2286000" y="24780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9142" name="Line 6"/>
          <p:cNvSpPr>
            <a:spLocks noChangeShapeType="1"/>
          </p:cNvSpPr>
          <p:nvPr/>
        </p:nvSpPr>
        <p:spPr bwMode="auto">
          <a:xfrm flipH="1" flipV="1">
            <a:off x="2209800" y="30876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142" name="Rectangle 7"/>
          <p:cNvSpPr>
            <a:spLocks noChangeArrowheads="1"/>
          </p:cNvSpPr>
          <p:nvPr/>
        </p:nvSpPr>
        <p:spPr bwMode="auto">
          <a:xfrm>
            <a:off x="1143000" y="3902075"/>
            <a:ext cx="9001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91143" name="Rectangle 8"/>
          <p:cNvSpPr>
            <a:spLocks noChangeArrowheads="1"/>
          </p:cNvSpPr>
          <p:nvPr/>
        </p:nvSpPr>
        <p:spPr bwMode="auto">
          <a:xfrm>
            <a:off x="7346950" y="3825875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219145" name="Line 9"/>
          <p:cNvSpPr>
            <a:spLocks noChangeShapeType="1"/>
          </p:cNvSpPr>
          <p:nvPr/>
        </p:nvSpPr>
        <p:spPr bwMode="auto">
          <a:xfrm flipV="1">
            <a:off x="2286000" y="3681413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9146" name="Rectangle 10"/>
          <p:cNvSpPr>
            <a:spLocks noChangeArrowheads="1"/>
          </p:cNvSpPr>
          <p:nvPr/>
        </p:nvSpPr>
        <p:spPr bwMode="auto">
          <a:xfrm>
            <a:off x="2590800" y="1981200"/>
            <a:ext cx="4079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I’d like to talk to you securely</a:t>
            </a:r>
            <a:endParaRPr lang="en-US" b="0"/>
          </a:p>
        </p:txBody>
      </p:sp>
      <p:sp>
        <p:nvSpPr>
          <p:cNvPr id="219147" name="Rectangle 11"/>
          <p:cNvSpPr>
            <a:spLocks noChangeArrowheads="1"/>
          </p:cNvSpPr>
          <p:nvPr/>
        </p:nvSpPr>
        <p:spPr bwMode="auto">
          <a:xfrm>
            <a:off x="3124200" y="2590800"/>
            <a:ext cx="294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Here’s my certificate</a:t>
            </a:r>
            <a:endParaRPr lang="en-US" b="0"/>
          </a:p>
        </p:txBody>
      </p:sp>
      <p:sp>
        <p:nvSpPr>
          <p:cNvPr id="219148" name="Rectangle 12"/>
          <p:cNvSpPr>
            <a:spLocks noChangeArrowheads="1"/>
          </p:cNvSpPr>
          <p:nvPr/>
        </p:nvSpPr>
        <p:spPr bwMode="auto">
          <a:xfrm>
            <a:off x="3962400" y="3200400"/>
            <a:ext cx="952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{K}</a:t>
            </a:r>
            <a:r>
              <a:rPr lang="en-US" b="0" baseline="-25000">
                <a:latin typeface="Times-Roman" charset="0"/>
              </a:rPr>
              <a:t>Bob</a:t>
            </a:r>
            <a:endParaRPr lang="en-US" b="0"/>
          </a:p>
        </p:txBody>
      </p:sp>
      <p:sp>
        <p:nvSpPr>
          <p:cNvPr id="219149" name="Rectangle 13"/>
          <p:cNvSpPr>
            <a:spLocks noChangeArrowheads="1"/>
          </p:cNvSpPr>
          <p:nvPr/>
        </p:nvSpPr>
        <p:spPr bwMode="auto">
          <a:xfrm>
            <a:off x="3276600" y="3810000"/>
            <a:ext cx="2335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 smtClean="0">
                <a:latin typeface="Times-Roman" charset="0"/>
              </a:rPr>
              <a:t>protected HTTP</a:t>
            </a:r>
            <a:endParaRPr lang="en-US" b="0" dirty="0"/>
          </a:p>
        </p:txBody>
      </p:sp>
      <p:sp>
        <p:nvSpPr>
          <p:cNvPr id="219150" name="Line 14"/>
          <p:cNvSpPr>
            <a:spLocks noChangeShapeType="1"/>
          </p:cNvSpPr>
          <p:nvPr/>
        </p:nvSpPr>
        <p:spPr bwMode="auto">
          <a:xfrm>
            <a:off x="2209800" y="4267200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150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1143000" y="4800600"/>
            <a:ext cx="6858000" cy="12192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Is Alice sure she’s talking to Bob?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Is Bob sure he’s talking to Alice?</a:t>
            </a:r>
          </a:p>
        </p:txBody>
      </p:sp>
      <p:pic>
        <p:nvPicPr>
          <p:cNvPr id="91151" name="Picture 17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22860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152" name="Picture 18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22098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3345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9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9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9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9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ymbal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41" grpId="0" animBg="1"/>
      <p:bldP spid="219142" grpId="0" animBg="1"/>
      <p:bldP spid="219145" grpId="0" animBg="1"/>
      <p:bldP spid="219146" grpId="0" autoUpdateAnimBg="0"/>
      <p:bldP spid="219147" grpId="0" autoUpdateAnimBg="0"/>
      <p:bldP spid="219148" grpId="0" autoUpdateAnimBg="0"/>
      <p:bldP spid="219149" grpId="0" autoUpdateAnimBg="0"/>
      <p:bldP spid="21915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440A7102-AFDD-E049-ABAB-4B43902203C0}" type="slidenum">
              <a:rPr lang="en-US" smtClean="0">
                <a:latin typeface="Times New Roman" charset="0"/>
              </a:rPr>
              <a:pPr/>
              <a:t>11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219200"/>
          </a:xfrm>
        </p:spPr>
        <p:txBody>
          <a:bodyPr/>
          <a:lstStyle/>
          <a:p>
            <a:pPr eaLnBrk="1" hangingPunct="1"/>
            <a:r>
              <a:rPr lang="en-US"/>
              <a:t>Simplified SSL Protocol</a:t>
            </a:r>
          </a:p>
        </p:txBody>
      </p:sp>
      <p:sp>
        <p:nvSpPr>
          <p:cNvPr id="220165" name="Line 5"/>
          <p:cNvSpPr>
            <a:spLocks noChangeShapeType="1"/>
          </p:cNvSpPr>
          <p:nvPr/>
        </p:nvSpPr>
        <p:spPr bwMode="auto">
          <a:xfrm flipV="1">
            <a:off x="2209800" y="1905000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0166" name="Line 6"/>
          <p:cNvSpPr>
            <a:spLocks noChangeShapeType="1"/>
          </p:cNvSpPr>
          <p:nvPr/>
        </p:nvSpPr>
        <p:spPr bwMode="auto">
          <a:xfrm flipH="1" flipV="1">
            <a:off x="2133600" y="2362200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66" name="Rectangle 7"/>
          <p:cNvSpPr>
            <a:spLocks noChangeArrowheads="1"/>
          </p:cNvSpPr>
          <p:nvPr/>
        </p:nvSpPr>
        <p:spPr bwMode="auto">
          <a:xfrm>
            <a:off x="1004888" y="3444875"/>
            <a:ext cx="9001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92167" name="Rectangle 8"/>
          <p:cNvSpPr>
            <a:spLocks noChangeArrowheads="1"/>
          </p:cNvSpPr>
          <p:nvPr/>
        </p:nvSpPr>
        <p:spPr bwMode="auto">
          <a:xfrm>
            <a:off x="7346950" y="3368675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220169" name="Line 9"/>
          <p:cNvSpPr>
            <a:spLocks noChangeShapeType="1"/>
          </p:cNvSpPr>
          <p:nvPr/>
        </p:nvSpPr>
        <p:spPr bwMode="auto">
          <a:xfrm flipV="1">
            <a:off x="2209800" y="2843213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0170" name="Rectangle 10"/>
          <p:cNvSpPr>
            <a:spLocks noChangeArrowheads="1"/>
          </p:cNvSpPr>
          <p:nvPr/>
        </p:nvSpPr>
        <p:spPr bwMode="auto">
          <a:xfrm>
            <a:off x="2336800" y="1447800"/>
            <a:ext cx="3927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Can we talk?, cipher list, R</a:t>
            </a:r>
            <a:r>
              <a:rPr lang="en-US" b="0" baseline="-25000">
                <a:latin typeface="Times-Roman" charset="0"/>
              </a:rPr>
              <a:t>A</a:t>
            </a:r>
            <a:endParaRPr lang="en-US" b="0"/>
          </a:p>
        </p:txBody>
      </p:sp>
      <p:sp>
        <p:nvSpPr>
          <p:cNvPr id="220171" name="Rectangle 11"/>
          <p:cNvSpPr>
            <a:spLocks noChangeArrowheads="1"/>
          </p:cNvSpPr>
          <p:nvPr/>
        </p:nvSpPr>
        <p:spPr bwMode="auto">
          <a:xfrm>
            <a:off x="2863850" y="1905000"/>
            <a:ext cx="3013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certificate, cipher, R</a:t>
            </a:r>
            <a:r>
              <a:rPr lang="en-US" b="0" baseline="-25000">
                <a:latin typeface="Times-Roman" charset="0"/>
              </a:rPr>
              <a:t>B</a:t>
            </a:r>
            <a:endParaRPr lang="en-US" b="0"/>
          </a:p>
        </p:txBody>
      </p:sp>
      <p:sp>
        <p:nvSpPr>
          <p:cNvPr id="220172" name="Rectangle 12"/>
          <p:cNvSpPr>
            <a:spLocks noChangeArrowheads="1"/>
          </p:cNvSpPr>
          <p:nvPr/>
        </p:nvSpPr>
        <p:spPr bwMode="auto">
          <a:xfrm>
            <a:off x="2390775" y="2362200"/>
            <a:ext cx="4086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{S}</a:t>
            </a:r>
            <a:r>
              <a:rPr lang="en-US" b="0" baseline="-25000">
                <a:latin typeface="Times-Roman" charset="0"/>
              </a:rPr>
              <a:t>Bob</a:t>
            </a:r>
            <a:r>
              <a:rPr lang="en-US" b="0">
                <a:latin typeface="Times-Roman" charset="0"/>
              </a:rPr>
              <a:t>, E(h(msgs,CLNT,K),K)</a:t>
            </a:r>
            <a:endParaRPr lang="en-US" b="0"/>
          </a:p>
        </p:txBody>
      </p:sp>
      <p:sp>
        <p:nvSpPr>
          <p:cNvPr id="220173" name="Rectangle 13"/>
          <p:cNvSpPr>
            <a:spLocks noChangeArrowheads="1"/>
          </p:cNvSpPr>
          <p:nvPr/>
        </p:nvSpPr>
        <p:spPr bwMode="auto">
          <a:xfrm>
            <a:off x="2743200" y="33528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Data protected with key K</a:t>
            </a:r>
            <a:endParaRPr lang="en-US" b="0"/>
          </a:p>
        </p:txBody>
      </p:sp>
      <p:sp>
        <p:nvSpPr>
          <p:cNvPr id="220174" name="Line 14"/>
          <p:cNvSpPr>
            <a:spLocks noChangeShapeType="1"/>
          </p:cNvSpPr>
          <p:nvPr/>
        </p:nvSpPr>
        <p:spPr bwMode="auto">
          <a:xfrm>
            <a:off x="2133600" y="3810000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0175" name="Line 15"/>
          <p:cNvSpPr>
            <a:spLocks noChangeShapeType="1"/>
          </p:cNvSpPr>
          <p:nvPr/>
        </p:nvSpPr>
        <p:spPr bwMode="auto">
          <a:xfrm flipH="1" flipV="1">
            <a:off x="2133600" y="3352800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0176" name="Rectangle 16"/>
          <p:cNvSpPr>
            <a:spLocks noChangeArrowheads="1"/>
          </p:cNvSpPr>
          <p:nvPr/>
        </p:nvSpPr>
        <p:spPr bwMode="auto">
          <a:xfrm>
            <a:off x="3286125" y="2895600"/>
            <a:ext cx="2505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h(msgs,SRVR,K)</a:t>
            </a:r>
            <a:endParaRPr lang="en-US" b="0"/>
          </a:p>
        </p:txBody>
      </p:sp>
      <p:sp>
        <p:nvSpPr>
          <p:cNvPr id="92176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990600" y="4114800"/>
            <a:ext cx="7315200" cy="20574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Times-Roman" charset="0"/>
              </a:rPr>
              <a:t>S</a:t>
            </a:r>
            <a:r>
              <a:rPr lang="en-US" sz="2800"/>
              <a:t> is known as </a:t>
            </a:r>
            <a:r>
              <a:rPr lang="en-US" sz="2800" b="1">
                <a:solidFill>
                  <a:schemeClr val="accent2"/>
                </a:solidFill>
              </a:rPr>
              <a:t>pre-master secret</a:t>
            </a:r>
            <a:endParaRPr lang="en-US" sz="2800"/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Times-Roman" charset="0"/>
              </a:rPr>
              <a:t>K = h(S,R</a:t>
            </a:r>
            <a:r>
              <a:rPr lang="en-US" sz="2800" baseline="-25000">
                <a:latin typeface="Times-Roman" charset="0"/>
              </a:rPr>
              <a:t>A</a:t>
            </a:r>
            <a:r>
              <a:rPr lang="en-US" sz="2800">
                <a:latin typeface="Times-Roman" charset="0"/>
              </a:rPr>
              <a:t>,R</a:t>
            </a:r>
            <a:r>
              <a:rPr lang="en-US" sz="2800" baseline="-25000">
                <a:latin typeface="Times-Roman" charset="0"/>
              </a:rPr>
              <a:t>B</a:t>
            </a:r>
            <a:r>
              <a:rPr lang="en-US" sz="2800">
                <a:latin typeface="Times-Roman" charset="0"/>
              </a:rPr>
              <a:t>)</a:t>
            </a:r>
            <a:endParaRPr lang="en-US" sz="2800"/>
          </a:p>
          <a:p>
            <a:pPr eaLnBrk="1" hangingPunct="1">
              <a:lnSpc>
                <a:spcPct val="90000"/>
              </a:lnSpc>
            </a:pPr>
            <a:r>
              <a:rPr lang="en-US" sz="2800"/>
              <a:t>“</a:t>
            </a:r>
            <a:r>
              <a:rPr lang="en-US" sz="2800">
                <a:latin typeface="Times-Roman" charset="0"/>
              </a:rPr>
              <a:t>msgs</a:t>
            </a:r>
            <a:r>
              <a:rPr lang="en-US" sz="2800"/>
              <a:t>” means all previous messages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Times-Roman" charset="0"/>
              </a:rPr>
              <a:t>CLNT</a:t>
            </a:r>
            <a:r>
              <a:rPr lang="en-US" sz="2800"/>
              <a:t> and </a:t>
            </a:r>
            <a:r>
              <a:rPr lang="en-US" sz="2800">
                <a:latin typeface="Times-Roman" charset="0"/>
              </a:rPr>
              <a:t>SRVR</a:t>
            </a:r>
            <a:r>
              <a:rPr lang="en-US" sz="2800"/>
              <a:t> are constants</a:t>
            </a:r>
          </a:p>
        </p:txBody>
      </p:sp>
      <p:pic>
        <p:nvPicPr>
          <p:cNvPr id="92177" name="Picture 18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96938" y="18288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78" name="Picture 19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17526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19072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0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0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0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0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0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0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0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0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0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0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ymbal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5" grpId="0" animBg="1"/>
      <p:bldP spid="220166" grpId="0" animBg="1"/>
      <p:bldP spid="220169" grpId="0" animBg="1"/>
      <p:bldP spid="220170" grpId="0" autoUpdateAnimBg="0"/>
      <p:bldP spid="220171" grpId="0" autoUpdateAnimBg="0"/>
      <p:bldP spid="220172" grpId="0" autoUpdateAnimBg="0"/>
      <p:bldP spid="220173" grpId="0" autoUpdateAnimBg="0"/>
      <p:bldP spid="220174" grpId="0" animBg="1"/>
      <p:bldP spid="220175" grpId="0" animBg="1"/>
      <p:bldP spid="22017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4AA26F1D-A416-C347-BE4E-5C350ECCEFFE}" type="slidenum">
              <a:rPr lang="en-US" smtClean="0">
                <a:latin typeface="Times New Roman" charset="0"/>
              </a:rPr>
              <a:pPr/>
              <a:t>12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931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SSL Keys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924800" cy="4419600"/>
          </a:xfrm>
        </p:spPr>
        <p:txBody>
          <a:bodyPr/>
          <a:lstStyle/>
          <a:p>
            <a:pPr eaLnBrk="1" hangingPunct="1"/>
            <a:r>
              <a:rPr lang="en-US" dirty="0"/>
              <a:t>6 “keys” derived from </a:t>
            </a:r>
            <a:r>
              <a:rPr lang="en-US" sz="2800" dirty="0">
                <a:latin typeface="Times-Roman" charset="0"/>
              </a:rPr>
              <a:t>K = </a:t>
            </a:r>
            <a:r>
              <a:rPr lang="en-US" sz="2800" dirty="0" err="1">
                <a:latin typeface="Times-Roman" charset="0"/>
              </a:rPr>
              <a:t>h(S,R</a:t>
            </a:r>
            <a:r>
              <a:rPr lang="en-US" sz="2800" baseline="-25000" dirty="0" err="1">
                <a:latin typeface="Times-Roman" charset="0"/>
              </a:rPr>
              <a:t>A</a:t>
            </a:r>
            <a:r>
              <a:rPr lang="en-US" sz="2800" dirty="0" err="1">
                <a:latin typeface="Times-Roman" charset="0"/>
              </a:rPr>
              <a:t>,R</a:t>
            </a:r>
            <a:r>
              <a:rPr lang="en-US" sz="2800" baseline="-25000" dirty="0" err="1">
                <a:latin typeface="Times-Roman" charset="0"/>
              </a:rPr>
              <a:t>B</a:t>
            </a:r>
            <a:r>
              <a:rPr lang="en-US" sz="2800" dirty="0">
                <a:latin typeface="Times-Roman" charset="0"/>
              </a:rPr>
              <a:t>)</a:t>
            </a:r>
            <a:endParaRPr lang="en-US" dirty="0"/>
          </a:p>
          <a:p>
            <a:pPr lvl="1" eaLnBrk="1" hangingPunct="1"/>
            <a:r>
              <a:rPr lang="en-US" dirty="0"/>
              <a:t>2 encryption keys: send and receive</a:t>
            </a:r>
          </a:p>
          <a:p>
            <a:pPr lvl="1" eaLnBrk="1" hangingPunct="1"/>
            <a:r>
              <a:rPr lang="en-US" dirty="0"/>
              <a:t>2 integrity keys: send and receive</a:t>
            </a:r>
          </a:p>
          <a:p>
            <a:pPr lvl="1" eaLnBrk="1" hangingPunct="1"/>
            <a:r>
              <a:rPr lang="en-US" dirty="0"/>
              <a:t>2 IVs: send and receive</a:t>
            </a:r>
          </a:p>
          <a:p>
            <a:pPr lvl="1" eaLnBrk="1" hangingPunct="1"/>
            <a:r>
              <a:rPr lang="en-US" dirty="0"/>
              <a:t>Why different keys in each direction?</a:t>
            </a:r>
          </a:p>
          <a:p>
            <a:pPr eaLnBrk="1" hangingPunct="1"/>
            <a:r>
              <a:rPr lang="en-US" b="1" dirty="0">
                <a:solidFill>
                  <a:schemeClr val="accent2"/>
                </a:solidFill>
              </a:rPr>
              <a:t>Q:</a:t>
            </a:r>
            <a:r>
              <a:rPr lang="en-US" dirty="0"/>
              <a:t> Why is </a:t>
            </a:r>
            <a:r>
              <a:rPr lang="en-US" sz="2800" dirty="0" err="1">
                <a:latin typeface="Times-Roman" charset="0"/>
              </a:rPr>
              <a:t>h(msgs,CLNT,K</a:t>
            </a:r>
            <a:r>
              <a:rPr lang="en-US" sz="2800" dirty="0">
                <a:latin typeface="Times-Roman" charset="0"/>
              </a:rPr>
              <a:t>)</a:t>
            </a:r>
            <a:r>
              <a:rPr lang="en-US" dirty="0"/>
              <a:t> encrypted?</a:t>
            </a:r>
          </a:p>
          <a:p>
            <a:pPr eaLnBrk="1" hangingPunct="1"/>
            <a:r>
              <a:rPr lang="en-US" b="1" dirty="0">
                <a:solidFill>
                  <a:srgbClr val="FF0000"/>
                </a:solidFill>
              </a:rPr>
              <a:t>A:</a:t>
            </a:r>
            <a:r>
              <a:rPr lang="en-US" dirty="0"/>
              <a:t> Apparently, it adds no security…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698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2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22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22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221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221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221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01892EEF-C519-A343-8449-4E76D944D7F1}" type="slidenum">
              <a:rPr lang="en-US" smtClean="0">
                <a:latin typeface="Times New Roman" charset="0"/>
              </a:rPr>
              <a:pPr/>
              <a:t>13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942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SSL Authentication</a:t>
            </a:r>
          </a:p>
        </p:txBody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Alice authenticates Bob, not vice-versa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How does client authenticate server?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Why</a:t>
            </a:r>
            <a:r>
              <a:rPr lang="en-US" sz="2400" dirty="0" smtClean="0"/>
              <a:t> would </a:t>
            </a:r>
            <a:r>
              <a:rPr lang="en-US" sz="2400" dirty="0"/>
              <a:t>server not</a:t>
            </a:r>
            <a:r>
              <a:rPr lang="en-US" sz="2400" dirty="0" smtClean="0"/>
              <a:t> authenticate </a:t>
            </a:r>
            <a:r>
              <a:rPr lang="en-US" sz="2400" dirty="0"/>
              <a:t>client?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Mutual authentication is possible: Bob sends </a:t>
            </a:r>
            <a:r>
              <a:rPr lang="en-US" sz="2800" b="1" dirty="0">
                <a:solidFill>
                  <a:schemeClr val="accent2"/>
                </a:solidFill>
              </a:rPr>
              <a:t>certificate request</a:t>
            </a:r>
            <a:r>
              <a:rPr lang="en-US" sz="2800" dirty="0"/>
              <a:t> in message 2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 smtClean="0"/>
              <a:t>Then client must </a:t>
            </a:r>
            <a:r>
              <a:rPr lang="en-US" sz="2400" dirty="0"/>
              <a:t>have</a:t>
            </a:r>
            <a:r>
              <a:rPr lang="en-US" sz="2400" dirty="0" smtClean="0"/>
              <a:t> a valid </a:t>
            </a:r>
            <a:r>
              <a:rPr lang="en-US" sz="2400" dirty="0"/>
              <a:t>certificate</a:t>
            </a:r>
            <a:endParaRPr lang="en-US" sz="2400" dirty="0" smtClean="0"/>
          </a:p>
          <a:p>
            <a:pPr lvl="1" eaLnBrk="1" hangingPunct="1">
              <a:spcAft>
                <a:spcPts val="600"/>
              </a:spcAft>
            </a:pPr>
            <a:r>
              <a:rPr lang="en-US" sz="2400" dirty="0" smtClean="0"/>
              <a:t>But, if </a:t>
            </a:r>
            <a:r>
              <a:rPr lang="en-US" sz="2400" dirty="0"/>
              <a:t>server wants to authenticate client, server could instead </a:t>
            </a:r>
            <a:r>
              <a:rPr lang="en-US" sz="2400" dirty="0" smtClean="0"/>
              <a:t>require </a:t>
            </a:r>
            <a:r>
              <a:rPr lang="en-US" sz="2400" dirty="0"/>
              <a:t>password</a:t>
            </a:r>
          </a:p>
        </p:txBody>
      </p:sp>
    </p:spTree>
    <p:extLst>
      <p:ext uri="{BB962C8B-B14F-4D97-AF65-F5344CB8AC3E}">
        <p14:creationId xmlns:p14="http://schemas.microsoft.com/office/powerpoint/2010/main" val="1747409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38A0DF51-0FE6-3A41-BA1F-14D4F6784FA0}" type="slidenum">
              <a:rPr lang="en-US" smtClean="0">
                <a:latin typeface="Times New Roman" charset="0"/>
              </a:rPr>
              <a:pPr/>
              <a:t>14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SSL </a:t>
            </a:r>
            <a:r>
              <a:rPr lang="en-US" dirty="0" err="1"/>
              <a:t>MiM</a:t>
            </a:r>
            <a:r>
              <a:rPr lang="en-US" dirty="0" smtClean="0"/>
              <a:t> Attack</a:t>
            </a:r>
            <a:r>
              <a:rPr lang="en-US" dirty="0"/>
              <a:t>?</a:t>
            </a:r>
          </a:p>
        </p:txBody>
      </p:sp>
      <p:sp>
        <p:nvSpPr>
          <p:cNvPr id="223237" name="Line 5"/>
          <p:cNvSpPr>
            <a:spLocks noChangeShapeType="1"/>
          </p:cNvSpPr>
          <p:nvPr/>
        </p:nvSpPr>
        <p:spPr bwMode="auto">
          <a:xfrm flipV="1">
            <a:off x="1295400" y="1828800"/>
            <a:ext cx="2438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38" name="Line 6"/>
          <p:cNvSpPr>
            <a:spLocks noChangeShapeType="1"/>
          </p:cNvSpPr>
          <p:nvPr/>
        </p:nvSpPr>
        <p:spPr bwMode="auto">
          <a:xfrm flipH="1" flipV="1">
            <a:off x="1219200" y="2286000"/>
            <a:ext cx="2438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238" name="Rectangle 7"/>
          <p:cNvSpPr>
            <a:spLocks noChangeArrowheads="1"/>
          </p:cNvSpPr>
          <p:nvPr/>
        </p:nvSpPr>
        <p:spPr bwMode="auto">
          <a:xfrm>
            <a:off x="152400" y="3276600"/>
            <a:ext cx="9001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95239" name="Rectangle 8"/>
          <p:cNvSpPr>
            <a:spLocks noChangeArrowheads="1"/>
          </p:cNvSpPr>
          <p:nvPr/>
        </p:nvSpPr>
        <p:spPr bwMode="auto">
          <a:xfrm>
            <a:off x="8229600" y="3292475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223241" name="Rectangle 9"/>
          <p:cNvSpPr>
            <a:spLocks noChangeArrowheads="1"/>
          </p:cNvSpPr>
          <p:nvPr/>
        </p:nvSpPr>
        <p:spPr bwMode="auto">
          <a:xfrm>
            <a:off x="2203450" y="1371600"/>
            <a:ext cx="539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R</a:t>
            </a:r>
            <a:r>
              <a:rPr lang="en-US" b="0" baseline="-25000">
                <a:latin typeface="Times-Roman" charset="0"/>
              </a:rPr>
              <a:t>A</a:t>
            </a:r>
            <a:endParaRPr lang="en-US" b="0"/>
          </a:p>
        </p:txBody>
      </p:sp>
      <p:sp>
        <p:nvSpPr>
          <p:cNvPr id="223242" name="Rectangle 10"/>
          <p:cNvSpPr>
            <a:spLocks noChangeArrowheads="1"/>
          </p:cNvSpPr>
          <p:nvPr/>
        </p:nvSpPr>
        <p:spPr bwMode="auto">
          <a:xfrm>
            <a:off x="1371600" y="1828800"/>
            <a:ext cx="2136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certificate</a:t>
            </a:r>
            <a:r>
              <a:rPr lang="en-US" b="0" baseline="-25000">
                <a:latin typeface="Times-Roman" charset="0"/>
              </a:rPr>
              <a:t>T</a:t>
            </a:r>
            <a:r>
              <a:rPr lang="en-US" b="0">
                <a:latin typeface="Times-Roman" charset="0"/>
              </a:rPr>
              <a:t>, R</a:t>
            </a:r>
            <a:r>
              <a:rPr lang="en-US" b="0" baseline="-25000">
                <a:latin typeface="Times-Roman" charset="0"/>
              </a:rPr>
              <a:t>B</a:t>
            </a:r>
            <a:endParaRPr lang="en-US" b="0"/>
          </a:p>
        </p:txBody>
      </p:sp>
      <p:sp>
        <p:nvSpPr>
          <p:cNvPr id="223243" name="Rectangle 11"/>
          <p:cNvSpPr>
            <a:spLocks noChangeArrowheads="1"/>
          </p:cNvSpPr>
          <p:nvPr/>
        </p:nvSpPr>
        <p:spPr bwMode="auto">
          <a:xfrm>
            <a:off x="1228725" y="2286000"/>
            <a:ext cx="2428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{S</a:t>
            </a:r>
            <a:r>
              <a:rPr lang="en-US" b="0" baseline="-25000">
                <a:latin typeface="Times-Roman" charset="0"/>
              </a:rPr>
              <a:t>1</a:t>
            </a:r>
            <a:r>
              <a:rPr lang="en-US" b="0">
                <a:latin typeface="Times-Roman" charset="0"/>
              </a:rPr>
              <a:t>}</a:t>
            </a:r>
            <a:r>
              <a:rPr lang="en-US" b="0" baseline="-25000">
                <a:latin typeface="Times-Roman" charset="0"/>
              </a:rPr>
              <a:t>Trudy</a:t>
            </a:r>
            <a:r>
              <a:rPr lang="en-US" b="0">
                <a:latin typeface="Times-Roman" charset="0"/>
              </a:rPr>
              <a:t>,E(X</a:t>
            </a:r>
            <a:r>
              <a:rPr lang="en-US" b="0" baseline="-25000">
                <a:latin typeface="Times-Roman" charset="0"/>
              </a:rPr>
              <a:t>1</a:t>
            </a:r>
            <a:r>
              <a:rPr lang="en-US" b="0">
                <a:latin typeface="Times-Roman" charset="0"/>
              </a:rPr>
              <a:t>,K</a:t>
            </a:r>
            <a:r>
              <a:rPr lang="en-US" b="0" baseline="-25000">
                <a:latin typeface="Times-Roman" charset="0"/>
              </a:rPr>
              <a:t>1</a:t>
            </a:r>
            <a:r>
              <a:rPr lang="en-US" b="0">
                <a:latin typeface="Times-Roman" charset="0"/>
              </a:rPr>
              <a:t>)</a:t>
            </a:r>
            <a:endParaRPr lang="en-US" b="0"/>
          </a:p>
        </p:txBody>
      </p:sp>
      <p:sp>
        <p:nvSpPr>
          <p:cNvPr id="223244" name="Rectangle 12"/>
          <p:cNvSpPr>
            <a:spLocks noChangeArrowheads="1"/>
          </p:cNvSpPr>
          <p:nvPr/>
        </p:nvSpPr>
        <p:spPr bwMode="auto">
          <a:xfrm>
            <a:off x="1768475" y="3200400"/>
            <a:ext cx="158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E(data,K</a:t>
            </a:r>
            <a:r>
              <a:rPr lang="en-US" b="0" baseline="-25000">
                <a:latin typeface="Times-Roman" charset="0"/>
              </a:rPr>
              <a:t>1</a:t>
            </a:r>
            <a:r>
              <a:rPr lang="en-US" b="0">
                <a:latin typeface="Times-Roman" charset="0"/>
              </a:rPr>
              <a:t>)</a:t>
            </a:r>
            <a:endParaRPr lang="en-US" b="0"/>
          </a:p>
        </p:txBody>
      </p:sp>
      <p:sp>
        <p:nvSpPr>
          <p:cNvPr id="223245" name="Line 13"/>
          <p:cNvSpPr>
            <a:spLocks noChangeShapeType="1"/>
          </p:cNvSpPr>
          <p:nvPr/>
        </p:nvSpPr>
        <p:spPr bwMode="auto">
          <a:xfrm>
            <a:off x="1219200" y="3657600"/>
            <a:ext cx="2514600" cy="0"/>
          </a:xfrm>
          <a:prstGeom prst="line">
            <a:avLst/>
          </a:prstGeom>
          <a:noFill/>
          <a:ln w="5080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46" name="Line 14"/>
          <p:cNvSpPr>
            <a:spLocks noChangeShapeType="1"/>
          </p:cNvSpPr>
          <p:nvPr/>
        </p:nvSpPr>
        <p:spPr bwMode="auto">
          <a:xfrm flipH="1" flipV="1">
            <a:off x="1219200" y="3200400"/>
            <a:ext cx="2438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47" name="Rectangle 15"/>
          <p:cNvSpPr>
            <a:spLocks noChangeArrowheads="1"/>
          </p:cNvSpPr>
          <p:nvPr/>
        </p:nvSpPr>
        <p:spPr bwMode="auto">
          <a:xfrm>
            <a:off x="1828800" y="2743200"/>
            <a:ext cx="127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h(Y</a:t>
            </a:r>
            <a:r>
              <a:rPr lang="en-US" b="0" baseline="-25000">
                <a:latin typeface="Times-Roman" charset="0"/>
              </a:rPr>
              <a:t>1</a:t>
            </a:r>
            <a:r>
              <a:rPr lang="en-US" b="0">
                <a:latin typeface="Times-Roman" charset="0"/>
              </a:rPr>
              <a:t>,K</a:t>
            </a:r>
            <a:r>
              <a:rPr lang="en-US" b="0" baseline="-25000">
                <a:latin typeface="Times-Roman" charset="0"/>
              </a:rPr>
              <a:t>1</a:t>
            </a:r>
            <a:r>
              <a:rPr lang="en-US" b="0">
                <a:latin typeface="Times-Roman" charset="0"/>
              </a:rPr>
              <a:t>)</a:t>
            </a:r>
            <a:endParaRPr lang="en-US" b="0"/>
          </a:p>
        </p:txBody>
      </p:sp>
      <p:sp>
        <p:nvSpPr>
          <p:cNvPr id="223248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838200" y="3962400"/>
            <a:ext cx="7467600" cy="2133600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srgbClr val="FF0000"/>
                </a:solidFill>
              </a:rPr>
              <a:t>Q:</a:t>
            </a:r>
            <a:r>
              <a:rPr lang="en-US" sz="2400" dirty="0"/>
              <a:t> What prevents this </a:t>
            </a:r>
            <a:r>
              <a:rPr lang="en-US" sz="2400" dirty="0" err="1"/>
              <a:t>MiM</a:t>
            </a:r>
            <a:r>
              <a:rPr lang="en-US" sz="2400" dirty="0"/>
              <a:t> “attack”?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srgbClr val="FF0000"/>
                </a:solidFill>
              </a:rPr>
              <a:t>A:</a:t>
            </a:r>
            <a:r>
              <a:rPr lang="en-US" sz="2400" dirty="0"/>
              <a:t> Bob’s certificate must be signed by a certificate authority </a:t>
            </a:r>
            <a:r>
              <a:rPr lang="en-US" sz="2400" dirty="0" smtClean="0"/>
              <a:t>(CA)</a:t>
            </a:r>
            <a:endParaRPr lang="en-US" sz="24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What does browser do if signature not valid?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What does user do when browser complains?</a:t>
            </a:r>
          </a:p>
        </p:txBody>
      </p:sp>
      <p:sp>
        <p:nvSpPr>
          <p:cNvPr id="95248" name="Rectangle 18"/>
          <p:cNvSpPr>
            <a:spLocks noChangeArrowheads="1"/>
          </p:cNvSpPr>
          <p:nvPr/>
        </p:nvSpPr>
        <p:spPr bwMode="auto">
          <a:xfrm>
            <a:off x="4114800" y="3140075"/>
            <a:ext cx="10334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/>
              <a:t>Trudy</a:t>
            </a:r>
          </a:p>
        </p:txBody>
      </p:sp>
      <p:sp>
        <p:nvSpPr>
          <p:cNvPr id="223251" name="Line 19"/>
          <p:cNvSpPr>
            <a:spLocks noChangeShapeType="1"/>
          </p:cNvSpPr>
          <p:nvPr/>
        </p:nvSpPr>
        <p:spPr bwMode="auto">
          <a:xfrm flipV="1">
            <a:off x="1295400" y="2743200"/>
            <a:ext cx="2438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52" name="Line 20"/>
          <p:cNvSpPr>
            <a:spLocks noChangeShapeType="1"/>
          </p:cNvSpPr>
          <p:nvPr/>
        </p:nvSpPr>
        <p:spPr bwMode="auto">
          <a:xfrm flipV="1">
            <a:off x="5486400" y="1828800"/>
            <a:ext cx="2438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53" name="Line 21"/>
          <p:cNvSpPr>
            <a:spLocks noChangeShapeType="1"/>
          </p:cNvSpPr>
          <p:nvPr/>
        </p:nvSpPr>
        <p:spPr bwMode="auto">
          <a:xfrm flipH="1" flipV="1">
            <a:off x="5410200" y="2286000"/>
            <a:ext cx="2438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54" name="Rectangle 22"/>
          <p:cNvSpPr>
            <a:spLocks noChangeArrowheads="1"/>
          </p:cNvSpPr>
          <p:nvPr/>
        </p:nvSpPr>
        <p:spPr bwMode="auto">
          <a:xfrm>
            <a:off x="6415088" y="1371600"/>
            <a:ext cx="539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R</a:t>
            </a:r>
            <a:r>
              <a:rPr lang="en-US" b="0" baseline="-25000">
                <a:latin typeface="Times-Roman" charset="0"/>
              </a:rPr>
              <a:t>A</a:t>
            </a:r>
            <a:endParaRPr lang="en-US" b="0"/>
          </a:p>
        </p:txBody>
      </p:sp>
      <p:sp>
        <p:nvSpPr>
          <p:cNvPr id="223255" name="Rectangle 23"/>
          <p:cNvSpPr>
            <a:spLocks noChangeArrowheads="1"/>
          </p:cNvSpPr>
          <p:nvPr/>
        </p:nvSpPr>
        <p:spPr bwMode="auto">
          <a:xfrm>
            <a:off x="5562600" y="1828800"/>
            <a:ext cx="2147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certificate</a:t>
            </a:r>
            <a:r>
              <a:rPr lang="en-US" b="0" baseline="-25000">
                <a:latin typeface="Times-Roman" charset="0"/>
              </a:rPr>
              <a:t>B</a:t>
            </a:r>
            <a:r>
              <a:rPr lang="en-US" b="0">
                <a:latin typeface="Times-Roman" charset="0"/>
              </a:rPr>
              <a:t>, R</a:t>
            </a:r>
            <a:r>
              <a:rPr lang="en-US" b="0" baseline="-25000">
                <a:latin typeface="Times-Roman" charset="0"/>
              </a:rPr>
              <a:t>B</a:t>
            </a:r>
            <a:endParaRPr lang="en-US" b="0"/>
          </a:p>
        </p:txBody>
      </p:sp>
      <p:sp>
        <p:nvSpPr>
          <p:cNvPr id="223256" name="Rectangle 24"/>
          <p:cNvSpPr>
            <a:spLocks noChangeArrowheads="1"/>
          </p:cNvSpPr>
          <p:nvPr/>
        </p:nvSpPr>
        <p:spPr bwMode="auto">
          <a:xfrm>
            <a:off x="5591175" y="2286000"/>
            <a:ext cx="2271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{S</a:t>
            </a:r>
            <a:r>
              <a:rPr lang="en-US" b="0" baseline="-25000">
                <a:latin typeface="Times-Roman" charset="0"/>
              </a:rPr>
              <a:t>2</a:t>
            </a:r>
            <a:r>
              <a:rPr lang="en-US" b="0">
                <a:latin typeface="Times-Roman" charset="0"/>
              </a:rPr>
              <a:t>}</a:t>
            </a:r>
            <a:r>
              <a:rPr lang="en-US" b="0" baseline="-25000">
                <a:latin typeface="Times-Roman" charset="0"/>
              </a:rPr>
              <a:t>Bob</a:t>
            </a:r>
            <a:r>
              <a:rPr lang="en-US" b="0">
                <a:latin typeface="Times-Roman" charset="0"/>
              </a:rPr>
              <a:t>,E(X</a:t>
            </a:r>
            <a:r>
              <a:rPr lang="en-US" b="0" baseline="-25000">
                <a:latin typeface="Times-Roman" charset="0"/>
              </a:rPr>
              <a:t>2</a:t>
            </a:r>
            <a:r>
              <a:rPr lang="en-US" b="0">
                <a:latin typeface="Times-Roman" charset="0"/>
              </a:rPr>
              <a:t>,K</a:t>
            </a:r>
            <a:r>
              <a:rPr lang="en-US" b="0" baseline="-25000">
                <a:latin typeface="Times-Roman" charset="0"/>
              </a:rPr>
              <a:t>2</a:t>
            </a:r>
            <a:r>
              <a:rPr lang="en-US" b="0">
                <a:latin typeface="Times-Roman" charset="0"/>
              </a:rPr>
              <a:t>)</a:t>
            </a:r>
            <a:endParaRPr lang="en-US" b="0"/>
          </a:p>
        </p:txBody>
      </p:sp>
      <p:sp>
        <p:nvSpPr>
          <p:cNvPr id="223257" name="Rectangle 25"/>
          <p:cNvSpPr>
            <a:spLocks noChangeArrowheads="1"/>
          </p:cNvSpPr>
          <p:nvPr/>
        </p:nvSpPr>
        <p:spPr bwMode="auto">
          <a:xfrm>
            <a:off x="5957888" y="3200400"/>
            <a:ext cx="158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E(data,K</a:t>
            </a:r>
            <a:r>
              <a:rPr lang="en-US" b="0" baseline="-25000">
                <a:latin typeface="Times-Roman" charset="0"/>
              </a:rPr>
              <a:t>2</a:t>
            </a:r>
            <a:r>
              <a:rPr lang="en-US" b="0">
                <a:latin typeface="Times-Roman" charset="0"/>
              </a:rPr>
              <a:t>)</a:t>
            </a:r>
            <a:endParaRPr lang="en-US" b="0"/>
          </a:p>
        </p:txBody>
      </p:sp>
      <p:sp>
        <p:nvSpPr>
          <p:cNvPr id="223258" name="Line 26"/>
          <p:cNvSpPr>
            <a:spLocks noChangeShapeType="1"/>
          </p:cNvSpPr>
          <p:nvPr/>
        </p:nvSpPr>
        <p:spPr bwMode="auto">
          <a:xfrm>
            <a:off x="5410200" y="3657600"/>
            <a:ext cx="2514600" cy="0"/>
          </a:xfrm>
          <a:prstGeom prst="line">
            <a:avLst/>
          </a:prstGeom>
          <a:noFill/>
          <a:ln w="5080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59" name="Line 27"/>
          <p:cNvSpPr>
            <a:spLocks noChangeShapeType="1"/>
          </p:cNvSpPr>
          <p:nvPr/>
        </p:nvSpPr>
        <p:spPr bwMode="auto">
          <a:xfrm flipH="1" flipV="1">
            <a:off x="5424488" y="3200400"/>
            <a:ext cx="2438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60" name="Rectangle 28"/>
          <p:cNvSpPr>
            <a:spLocks noChangeArrowheads="1"/>
          </p:cNvSpPr>
          <p:nvPr/>
        </p:nvSpPr>
        <p:spPr bwMode="auto">
          <a:xfrm>
            <a:off x="6056313" y="2743200"/>
            <a:ext cx="127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h(Y</a:t>
            </a:r>
            <a:r>
              <a:rPr lang="en-US" b="0" baseline="-25000">
                <a:latin typeface="Times-Roman" charset="0"/>
              </a:rPr>
              <a:t>2</a:t>
            </a:r>
            <a:r>
              <a:rPr lang="en-US" b="0">
                <a:latin typeface="Times-Roman" charset="0"/>
              </a:rPr>
              <a:t>,K</a:t>
            </a:r>
            <a:r>
              <a:rPr lang="en-US" b="0" baseline="-25000">
                <a:latin typeface="Times-Roman" charset="0"/>
              </a:rPr>
              <a:t>2</a:t>
            </a:r>
            <a:r>
              <a:rPr lang="en-US" b="0">
                <a:latin typeface="Times-Roman" charset="0"/>
              </a:rPr>
              <a:t>)</a:t>
            </a:r>
            <a:endParaRPr lang="en-US" b="0"/>
          </a:p>
        </p:txBody>
      </p:sp>
      <p:sp>
        <p:nvSpPr>
          <p:cNvPr id="223261" name="Line 29"/>
          <p:cNvSpPr>
            <a:spLocks noChangeShapeType="1"/>
          </p:cNvSpPr>
          <p:nvPr/>
        </p:nvSpPr>
        <p:spPr bwMode="auto">
          <a:xfrm flipV="1">
            <a:off x="5500688" y="2743200"/>
            <a:ext cx="2438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5260" name="Picture 30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0650" y="16764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5261" name="Picture 31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01000" y="16764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5262" name="Picture 32" descr="deedum2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114800" y="1905000"/>
            <a:ext cx="1039813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666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ymbal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3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3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ymbal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223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223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223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223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7" grpId="0" animBg="1"/>
      <p:bldP spid="223238" grpId="0" animBg="1"/>
      <p:bldP spid="223241" grpId="0" autoUpdateAnimBg="0"/>
      <p:bldP spid="223242" grpId="0" autoUpdateAnimBg="0"/>
      <p:bldP spid="223243" grpId="0" autoUpdateAnimBg="0"/>
      <p:bldP spid="223244" grpId="0" autoUpdateAnimBg="0"/>
      <p:bldP spid="223245" grpId="0" animBg="1"/>
      <p:bldP spid="223246" grpId="0" animBg="1"/>
      <p:bldP spid="223247" grpId="0" autoUpdateAnimBg="0"/>
      <p:bldP spid="223248" grpId="0" build="p" autoUpdateAnimBg="0"/>
      <p:bldP spid="223251" grpId="0" animBg="1"/>
      <p:bldP spid="223252" grpId="0" animBg="1"/>
      <p:bldP spid="223253" grpId="0" animBg="1"/>
      <p:bldP spid="223254" grpId="0" autoUpdateAnimBg="0"/>
      <p:bldP spid="223255" grpId="0" autoUpdateAnimBg="0"/>
      <p:bldP spid="223256" grpId="0" autoUpdateAnimBg="0"/>
      <p:bldP spid="223257" grpId="0" autoUpdateAnimBg="0"/>
      <p:bldP spid="223258" grpId="0" animBg="1"/>
      <p:bldP spid="223259" grpId="0" animBg="1"/>
      <p:bldP spid="223260" grpId="0" autoUpdateAnimBg="0"/>
      <p:bldP spid="22326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B8605622-0E9F-7741-831B-6FC55A0D5980}" type="slidenum">
              <a:rPr lang="en-US" smtClean="0">
                <a:latin typeface="Times New Roman" charset="0"/>
              </a:rPr>
              <a:pPr/>
              <a:t>15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SSL Sessions vs Connections</a:t>
            </a:r>
          </a:p>
        </p:txBody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SSL </a:t>
            </a:r>
            <a:r>
              <a:rPr lang="en-US" sz="2800" b="1" dirty="0">
                <a:solidFill>
                  <a:schemeClr val="accent2"/>
                </a:solidFill>
              </a:rPr>
              <a:t>session</a:t>
            </a:r>
            <a:r>
              <a:rPr lang="en-US" sz="2800" dirty="0"/>
              <a:t> is established as shown on previous slides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SSL designed for use with HTTP 1.0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HTTP 1.0 often opens multiple simultaneous (parallel) </a:t>
            </a:r>
            <a:r>
              <a:rPr lang="en-US" sz="2800" b="1" dirty="0">
                <a:solidFill>
                  <a:schemeClr val="accent2"/>
                </a:solidFill>
              </a:rPr>
              <a:t>connections</a:t>
            </a:r>
            <a:endParaRPr lang="en-US" sz="2800" b="1" dirty="0" smtClean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Multiple connections per session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SSL </a:t>
            </a:r>
            <a:r>
              <a:rPr lang="en-US" sz="2800" dirty="0"/>
              <a:t>session</a:t>
            </a:r>
            <a:r>
              <a:rPr lang="en-US" sz="2800" dirty="0" smtClean="0"/>
              <a:t> is costly, public </a:t>
            </a:r>
            <a:r>
              <a:rPr lang="en-US" sz="2800" dirty="0"/>
              <a:t>key </a:t>
            </a:r>
            <a:r>
              <a:rPr lang="en-US" sz="2800" dirty="0" smtClean="0"/>
              <a:t>operations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SSL has an efficient protocol for opening new connections </a:t>
            </a:r>
            <a:r>
              <a:rPr lang="en-US" sz="2800" b="1" i="1" dirty="0"/>
              <a:t>given an existing session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10617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13AB9E76-D1C1-9D43-B004-A44DCC1A01CD}" type="slidenum">
              <a:rPr lang="en-US" smtClean="0">
                <a:latin typeface="Times New Roman" charset="0"/>
              </a:rPr>
              <a:pPr/>
              <a:t>16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9728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90600"/>
          </a:xfrm>
        </p:spPr>
        <p:txBody>
          <a:bodyPr/>
          <a:lstStyle/>
          <a:p>
            <a:pPr eaLnBrk="1" hangingPunct="1"/>
            <a:r>
              <a:rPr lang="en-US"/>
              <a:t>SSL Connection</a:t>
            </a:r>
          </a:p>
        </p:txBody>
      </p:sp>
      <p:sp>
        <p:nvSpPr>
          <p:cNvPr id="225285" name="Line 5"/>
          <p:cNvSpPr>
            <a:spLocks noChangeShapeType="1"/>
          </p:cNvSpPr>
          <p:nvPr/>
        </p:nvSpPr>
        <p:spPr bwMode="auto">
          <a:xfrm flipV="1">
            <a:off x="2209800" y="1752600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286" name="Line 6"/>
          <p:cNvSpPr>
            <a:spLocks noChangeShapeType="1"/>
          </p:cNvSpPr>
          <p:nvPr/>
        </p:nvSpPr>
        <p:spPr bwMode="auto">
          <a:xfrm flipH="1" flipV="1">
            <a:off x="2133600" y="2590800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286" name="Rectangle 7"/>
          <p:cNvSpPr>
            <a:spLocks noChangeArrowheads="1"/>
          </p:cNvSpPr>
          <p:nvPr/>
        </p:nvSpPr>
        <p:spPr bwMode="auto">
          <a:xfrm>
            <a:off x="989013" y="3292475"/>
            <a:ext cx="9001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97287" name="Rectangle 8"/>
          <p:cNvSpPr>
            <a:spLocks noChangeArrowheads="1"/>
          </p:cNvSpPr>
          <p:nvPr/>
        </p:nvSpPr>
        <p:spPr bwMode="auto">
          <a:xfrm>
            <a:off x="7346950" y="3216275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225289" name="Line 9"/>
          <p:cNvSpPr>
            <a:spLocks noChangeShapeType="1"/>
          </p:cNvSpPr>
          <p:nvPr/>
        </p:nvSpPr>
        <p:spPr bwMode="auto">
          <a:xfrm flipV="1">
            <a:off x="2209800" y="3124200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290" name="Rectangle 10"/>
          <p:cNvSpPr>
            <a:spLocks noChangeArrowheads="1"/>
          </p:cNvSpPr>
          <p:nvPr/>
        </p:nvSpPr>
        <p:spPr bwMode="auto">
          <a:xfrm>
            <a:off x="2719388" y="1295400"/>
            <a:ext cx="3605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session-ID, cipher list, R</a:t>
            </a:r>
            <a:r>
              <a:rPr lang="en-US" b="0" baseline="-25000">
                <a:latin typeface="Times-Roman" charset="0"/>
              </a:rPr>
              <a:t>A</a:t>
            </a:r>
            <a:endParaRPr lang="en-US" b="0"/>
          </a:p>
        </p:txBody>
      </p:sp>
      <p:sp>
        <p:nvSpPr>
          <p:cNvPr id="225291" name="Rectangle 11"/>
          <p:cNvSpPr>
            <a:spLocks noChangeArrowheads="1"/>
          </p:cNvSpPr>
          <p:nvPr/>
        </p:nvSpPr>
        <p:spPr bwMode="auto">
          <a:xfrm>
            <a:off x="2835275" y="1841500"/>
            <a:ext cx="3262313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b="0">
                <a:latin typeface="Times-Roman" charset="0"/>
              </a:rPr>
              <a:t>session-ID, cipher, R</a:t>
            </a:r>
            <a:r>
              <a:rPr lang="en-US" b="0" baseline="-25000">
                <a:latin typeface="Times-Roman" charset="0"/>
              </a:rPr>
              <a:t>B, </a:t>
            </a:r>
          </a:p>
          <a:p>
            <a:pPr algn="ctr">
              <a:lnSpc>
                <a:spcPct val="90000"/>
              </a:lnSpc>
            </a:pPr>
            <a:r>
              <a:rPr lang="en-US" b="0">
                <a:latin typeface="Times-Roman" charset="0"/>
              </a:rPr>
              <a:t>h(msgs,SRVR,K)</a:t>
            </a:r>
            <a:r>
              <a:rPr lang="en-US" b="0" baseline="-25000">
                <a:latin typeface="Times-Roman" charset="0"/>
              </a:rPr>
              <a:t> </a:t>
            </a:r>
          </a:p>
        </p:txBody>
      </p:sp>
      <p:sp>
        <p:nvSpPr>
          <p:cNvPr id="225292" name="Rectangle 12"/>
          <p:cNvSpPr>
            <a:spLocks noChangeArrowheads="1"/>
          </p:cNvSpPr>
          <p:nvPr/>
        </p:nvSpPr>
        <p:spPr bwMode="auto">
          <a:xfrm>
            <a:off x="3200400" y="2667000"/>
            <a:ext cx="2454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h(msgs,CLNT,K)</a:t>
            </a:r>
            <a:endParaRPr lang="en-US" b="0"/>
          </a:p>
        </p:txBody>
      </p:sp>
      <p:sp>
        <p:nvSpPr>
          <p:cNvPr id="225293" name="Rectangle 13"/>
          <p:cNvSpPr>
            <a:spLocks noChangeArrowheads="1"/>
          </p:cNvSpPr>
          <p:nvPr/>
        </p:nvSpPr>
        <p:spPr bwMode="auto">
          <a:xfrm>
            <a:off x="3352800" y="3200400"/>
            <a:ext cx="2166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Protected data</a:t>
            </a:r>
            <a:endParaRPr lang="en-US" b="0"/>
          </a:p>
        </p:txBody>
      </p:sp>
      <p:sp>
        <p:nvSpPr>
          <p:cNvPr id="225294" name="Line 14"/>
          <p:cNvSpPr>
            <a:spLocks noChangeShapeType="1"/>
          </p:cNvSpPr>
          <p:nvPr/>
        </p:nvSpPr>
        <p:spPr bwMode="auto">
          <a:xfrm>
            <a:off x="1905000" y="3657600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295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914400" y="3886200"/>
            <a:ext cx="6858000" cy="19050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Assuming SSL </a:t>
            </a:r>
            <a:r>
              <a:rPr lang="en-US" sz="2400" b="1" dirty="0">
                <a:solidFill>
                  <a:schemeClr val="accent2"/>
                </a:solidFill>
              </a:rPr>
              <a:t>session</a:t>
            </a:r>
            <a:r>
              <a:rPr lang="en-US" sz="2400" dirty="0"/>
              <a:t> exists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So, </a:t>
            </a:r>
            <a:r>
              <a:rPr lang="en-US" sz="2400" dirty="0">
                <a:latin typeface="Times-Roman" charset="0"/>
              </a:rPr>
              <a:t>S</a:t>
            </a:r>
            <a:r>
              <a:rPr lang="en-US" sz="2400" dirty="0"/>
              <a:t> is already known to Alice and Bob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Both sides must remember session-ID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Again, </a:t>
            </a:r>
            <a:r>
              <a:rPr lang="en-US" sz="2400" dirty="0">
                <a:latin typeface="Times-Roman" charset="0"/>
              </a:rPr>
              <a:t>K = </a:t>
            </a:r>
            <a:r>
              <a:rPr lang="en-US" sz="2400" dirty="0" err="1">
                <a:latin typeface="Times-Roman" charset="0"/>
              </a:rPr>
              <a:t>h(S,R</a:t>
            </a:r>
            <a:r>
              <a:rPr lang="en-US" sz="2400" baseline="-25000" dirty="0" err="1">
                <a:latin typeface="Times-Roman" charset="0"/>
              </a:rPr>
              <a:t>A</a:t>
            </a:r>
            <a:r>
              <a:rPr lang="en-US" sz="2400" dirty="0" err="1">
                <a:latin typeface="Times-Roman" charset="0"/>
              </a:rPr>
              <a:t>,R</a:t>
            </a:r>
            <a:r>
              <a:rPr lang="en-US" sz="2400" baseline="-25000" dirty="0" err="1">
                <a:latin typeface="Times-Roman" charset="0"/>
              </a:rPr>
              <a:t>B</a:t>
            </a:r>
            <a:r>
              <a:rPr lang="en-US" sz="2400" dirty="0">
                <a:latin typeface="Times-Roman" charset="0"/>
              </a:rPr>
              <a:t>)</a:t>
            </a:r>
            <a:endParaRPr lang="en-US" sz="2400" dirty="0"/>
          </a:p>
        </p:txBody>
      </p:sp>
      <p:sp>
        <p:nvSpPr>
          <p:cNvPr id="225296" name="Rectangle 16"/>
          <p:cNvSpPr>
            <a:spLocks noChangeArrowheads="1"/>
          </p:cNvSpPr>
          <p:nvPr/>
        </p:nvSpPr>
        <p:spPr bwMode="auto">
          <a:xfrm>
            <a:off x="914400" y="5791200"/>
            <a:ext cx="716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dirty="0">
                <a:solidFill>
                  <a:schemeClr val="accent2"/>
                </a:solidFill>
              </a:rPr>
              <a:t>No public key operations!</a:t>
            </a:r>
            <a:r>
              <a:rPr lang="en-US" b="0" dirty="0"/>
              <a:t> (relies on known </a:t>
            </a:r>
            <a:r>
              <a:rPr lang="en-US" b="0" dirty="0">
                <a:latin typeface="Times-Roman" charset="0"/>
              </a:rPr>
              <a:t>S</a:t>
            </a:r>
            <a:r>
              <a:rPr lang="en-US" b="0" dirty="0"/>
              <a:t>)</a:t>
            </a:r>
          </a:p>
        </p:txBody>
      </p:sp>
      <p:pic>
        <p:nvPicPr>
          <p:cNvPr id="97296" name="Picture 17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4400" y="16764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7" name="Picture 18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62800" y="16002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63076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252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5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5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ymbal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225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5" grpId="0" animBg="1"/>
      <p:bldP spid="225286" grpId="0" animBg="1"/>
      <p:bldP spid="225289" grpId="0" animBg="1"/>
      <p:bldP spid="225290" grpId="0" autoUpdateAnimBg="0"/>
      <p:bldP spid="225291" grpId="0" autoUpdateAnimBg="0"/>
      <p:bldP spid="225292" grpId="0" autoUpdateAnimBg="0"/>
      <p:bldP spid="225293" grpId="0" autoUpdateAnimBg="0"/>
      <p:bldP spid="225294" grpId="0" animBg="1"/>
      <p:bldP spid="225295" grpId="0" autoUpdateAnimBg="0"/>
      <p:bldP spid="225296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C3FFCAC8-F36C-E248-969D-FB3B8155DB0C}" type="slidenum">
              <a:rPr lang="en-US" smtClean="0">
                <a:latin typeface="Times New Roman" charset="0"/>
              </a:rPr>
              <a:pPr/>
              <a:t>17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7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Kerberos</a:t>
            </a:r>
          </a:p>
        </p:txBody>
      </p:sp>
      <p:pic>
        <p:nvPicPr>
          <p:cNvPr id="137220" name="Picture 3" descr="labor12a.jpg                                                   0007DDCBMacintosh HD                   B7464D7A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2514600"/>
            <a:ext cx="5029200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25964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C1418B2F-E442-CA4F-B3CE-833E540C7511}" type="slidenum">
              <a:rPr lang="en-US" smtClean="0">
                <a:latin typeface="Times New Roman" charset="0"/>
              </a:rPr>
              <a:pPr/>
              <a:t>18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8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Kerberos</a:t>
            </a:r>
          </a:p>
        </p:txBody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001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In Greek mythology, Kerberos is 3-headed dog that guards entrance to Hades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“Wouldn’t it make more sense to guard the exit?”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In security, Kerberos is an authentication protocol based on symmetric key crypto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Originated at MIT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Based on work by Needham and Schroeder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Relies on a </a:t>
            </a:r>
            <a:r>
              <a:rPr lang="en-US" sz="2400" b="1" dirty="0">
                <a:solidFill>
                  <a:schemeClr val="accent2"/>
                </a:solidFill>
              </a:rPr>
              <a:t>Trusted Third Party (TTP)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83636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A181F1A3-421B-2C42-BAFE-CC4C7CBED916}" type="slidenum">
              <a:rPr lang="en-US" smtClean="0">
                <a:latin typeface="Times New Roman" charset="0"/>
              </a:rPr>
              <a:pPr/>
              <a:t>19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9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Motivation for Kerberos</a:t>
            </a:r>
          </a:p>
        </p:txBody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Authentication using public keys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-Roman" charset="0"/>
              </a:rPr>
              <a:t>N</a:t>
            </a:r>
            <a:r>
              <a:rPr lang="en-US" sz="2400" dirty="0"/>
              <a:t> users </a:t>
            </a:r>
            <a:r>
              <a:rPr lang="en-US" sz="2400" dirty="0" err="1">
                <a:sym typeface="Symbol" charset="2"/>
              </a:rPr>
              <a:t></a:t>
            </a:r>
            <a:r>
              <a:rPr lang="en-US" sz="2400" dirty="0"/>
              <a:t> </a:t>
            </a:r>
            <a:r>
              <a:rPr lang="en-US" sz="2400" dirty="0">
                <a:latin typeface="Times-Roman" charset="0"/>
              </a:rPr>
              <a:t>N</a:t>
            </a:r>
            <a:r>
              <a:rPr lang="en-US" sz="2400" dirty="0"/>
              <a:t> key pairs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Authentication using symmetric keys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-Roman" charset="0"/>
              </a:rPr>
              <a:t>N</a:t>
            </a:r>
            <a:r>
              <a:rPr lang="en-US" sz="2400" dirty="0"/>
              <a:t> users requires (on the order of) </a:t>
            </a:r>
            <a:r>
              <a:rPr lang="en-US" sz="2400" dirty="0">
                <a:latin typeface="Times-Roman" charset="0"/>
              </a:rPr>
              <a:t>N</a:t>
            </a:r>
            <a:r>
              <a:rPr lang="en-US" sz="2400" baseline="30000" dirty="0">
                <a:latin typeface="Times-Roman" charset="0"/>
              </a:rPr>
              <a:t>2</a:t>
            </a:r>
            <a:r>
              <a:rPr lang="en-US" sz="2400" dirty="0"/>
              <a:t> keys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Symmetric key case </a:t>
            </a:r>
            <a:r>
              <a:rPr lang="en-US" sz="2800" b="1" dirty="0">
                <a:solidFill>
                  <a:schemeClr val="accent2"/>
                </a:solidFill>
              </a:rPr>
              <a:t>does not </a:t>
            </a:r>
            <a:r>
              <a:rPr lang="en-US" sz="2800" b="1" dirty="0" smtClean="0">
                <a:solidFill>
                  <a:schemeClr val="accent2"/>
                </a:solidFill>
              </a:rPr>
              <a:t>scale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Kerberos based on symmetric keys but only requires </a:t>
            </a:r>
            <a:r>
              <a:rPr lang="en-US" sz="2800" dirty="0">
                <a:latin typeface="Times-Roman" charset="0"/>
              </a:rPr>
              <a:t>N</a:t>
            </a:r>
            <a:r>
              <a:rPr lang="en-US" sz="2800" dirty="0"/>
              <a:t> keys for </a:t>
            </a:r>
            <a:r>
              <a:rPr lang="en-US" sz="2800" dirty="0">
                <a:latin typeface="Times-Roman" charset="0"/>
              </a:rPr>
              <a:t>N</a:t>
            </a:r>
            <a:r>
              <a:rPr lang="en-US" sz="2800" dirty="0"/>
              <a:t> users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r>
              <a:rPr lang="en-US" sz="2400" dirty="0"/>
              <a:t>Security depends on TTP </a:t>
            </a:r>
          </a:p>
          <a:p>
            <a:pPr lvl="1" eaLnBrk="1" hangingPunct="1">
              <a:lnSpc>
                <a:spcPct val="90000"/>
              </a:lnSpc>
              <a:buFontTx/>
              <a:buChar char="+"/>
            </a:pPr>
            <a:r>
              <a:rPr lang="en-US" sz="2400" dirty="0"/>
              <a:t>No PKI is needed </a:t>
            </a:r>
          </a:p>
        </p:txBody>
      </p:sp>
    </p:spTree>
    <p:extLst>
      <p:ext uri="{BB962C8B-B14F-4D97-AF65-F5344CB8AC3E}">
        <p14:creationId xmlns:p14="http://schemas.microsoft.com/office/powerpoint/2010/main" val="1221431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7772400" cy="1143000"/>
          </a:xfrm>
        </p:spPr>
        <p:txBody>
          <a:bodyPr/>
          <a:lstStyle/>
          <a:p>
            <a:r>
              <a:rPr lang="en-US" dirty="0" smtClean="0"/>
              <a:t>Secure Shell (SSH)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2</a:t>
            </a:fld>
            <a:endParaRPr lang="en-US">
              <a:latin typeface="Times New Roman" charset="0"/>
            </a:endParaRPr>
          </a:p>
        </p:txBody>
      </p:sp>
      <p:pic>
        <p:nvPicPr>
          <p:cNvPr id="5" name="Picture 4" descr="shel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40971" cy="1447799"/>
          </a:xfrm>
          <a:prstGeom prst="rect">
            <a:avLst/>
          </a:prstGeom>
        </p:spPr>
      </p:pic>
      <p:pic>
        <p:nvPicPr>
          <p:cNvPr id="6" name="Picture 5" descr="shel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3029" y="0"/>
            <a:ext cx="1240971" cy="144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4356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Without Kerberos</a:t>
            </a:r>
            <a:endParaRPr lang="en-US" dirty="0"/>
          </a:p>
        </p:txBody>
      </p:sp>
      <p:pic>
        <p:nvPicPr>
          <p:cNvPr id="5" name="Picture 18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39590" y="2688844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75635" y="1630493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75635" y="3154493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75635" y="4678493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Arrow Connector 9"/>
          <p:cNvCxnSpPr/>
          <p:nvPr/>
        </p:nvCxnSpPr>
        <p:spPr>
          <a:xfrm flipV="1">
            <a:off x="2821980" y="2304947"/>
            <a:ext cx="2524105" cy="84954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821980" y="3606379"/>
            <a:ext cx="2524105" cy="17247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821980" y="4312856"/>
            <a:ext cx="2524105" cy="111239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615971" y="2085427"/>
            <a:ext cx="10102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myiweb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6757070" y="3594192"/>
            <a:ext cx="659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idisk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6615971" y="5198639"/>
            <a:ext cx="1075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webmail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3430455" y="2319512"/>
            <a:ext cx="1146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id/</a:t>
            </a:r>
            <a:r>
              <a:rPr lang="en-US" dirty="0" err="1" smtClean="0"/>
              <a:t>passwd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430455" y="3624970"/>
            <a:ext cx="1146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id/</a:t>
            </a:r>
            <a:r>
              <a:rPr lang="en-US" dirty="0" err="1" smtClean="0"/>
              <a:t>passwd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398412" y="4842417"/>
            <a:ext cx="1146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id/</a:t>
            </a:r>
            <a:r>
              <a:rPr lang="en-US" dirty="0" err="1" smtClean="0"/>
              <a:t>passwd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950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Kerberos</a:t>
            </a:r>
            <a:endParaRPr lang="en-US" dirty="0"/>
          </a:p>
        </p:txBody>
      </p:sp>
      <p:pic>
        <p:nvPicPr>
          <p:cNvPr id="5" name="Picture 18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39590" y="2154846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75635" y="1630493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75635" y="3154493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75635" y="4678493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Arrow Connector 9"/>
          <p:cNvCxnSpPr>
            <a:stCxn id="5" idx="2"/>
            <a:endCxn id="16" idx="0"/>
          </p:cNvCxnSpPr>
          <p:nvPr/>
        </p:nvCxnSpPr>
        <p:spPr>
          <a:xfrm flipH="1">
            <a:off x="2084682" y="3778858"/>
            <a:ext cx="27983" cy="113409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821980" y="3606379"/>
            <a:ext cx="2524105" cy="17247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821980" y="4312856"/>
            <a:ext cx="2524105" cy="111239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615971" y="2085427"/>
            <a:ext cx="10102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myiweb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6757070" y="3594192"/>
            <a:ext cx="659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idisk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6615971" y="5198639"/>
            <a:ext cx="1075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webmail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937914" y="4180021"/>
            <a:ext cx="1146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id/</a:t>
            </a:r>
            <a:r>
              <a:rPr lang="en-US" dirty="0" err="1" smtClean="0"/>
              <a:t>passwd</a:t>
            </a:r>
            <a:endParaRPr lang="en-US" dirty="0"/>
          </a:p>
        </p:txBody>
      </p:sp>
      <p:pic>
        <p:nvPicPr>
          <p:cNvPr id="16" name="Picture 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92557" y="4912949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Straight Arrow Connector 22"/>
          <p:cNvCxnSpPr/>
          <p:nvPr/>
        </p:nvCxnSpPr>
        <p:spPr>
          <a:xfrm flipV="1">
            <a:off x="2821980" y="2273587"/>
            <a:ext cx="2524105" cy="95490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538706" y="5893293"/>
            <a:ext cx="56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KDC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9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Kerberos Keys</a:t>
            </a:r>
            <a:endParaRPr lang="en-US" dirty="0"/>
          </a:p>
        </p:txBody>
      </p:sp>
      <p:pic>
        <p:nvPicPr>
          <p:cNvPr id="5" name="Picture 18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39590" y="2154846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75635" y="1630493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75635" y="3154493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75635" y="4678493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Arrow Connector 9"/>
          <p:cNvCxnSpPr>
            <a:stCxn id="5" idx="2"/>
            <a:endCxn id="16" idx="0"/>
          </p:cNvCxnSpPr>
          <p:nvPr/>
        </p:nvCxnSpPr>
        <p:spPr>
          <a:xfrm flipH="1">
            <a:off x="2084682" y="3778858"/>
            <a:ext cx="27983" cy="113409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821980" y="3606379"/>
            <a:ext cx="2524105" cy="17247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821980" y="4312856"/>
            <a:ext cx="2524105" cy="111239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615971" y="2085427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6694358" y="3594192"/>
            <a:ext cx="3241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6615971" y="5198639"/>
            <a:ext cx="3214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7914" y="4180021"/>
            <a:ext cx="1146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id/</a:t>
            </a:r>
            <a:r>
              <a:rPr lang="en-US" dirty="0" err="1" smtClean="0"/>
              <a:t>passwd</a:t>
            </a:r>
            <a:endParaRPr lang="en-US" dirty="0"/>
          </a:p>
        </p:txBody>
      </p:sp>
      <p:pic>
        <p:nvPicPr>
          <p:cNvPr id="16" name="Picture 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92557" y="4912949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Straight Arrow Connector 22"/>
          <p:cNvCxnSpPr/>
          <p:nvPr/>
        </p:nvCxnSpPr>
        <p:spPr>
          <a:xfrm flipV="1">
            <a:off x="2821980" y="2273587"/>
            <a:ext cx="2524105" cy="95490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538706" y="5893293"/>
            <a:ext cx="56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KDC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655189" y="2461744"/>
            <a:ext cx="601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{K</a:t>
            </a:r>
            <a:r>
              <a:rPr lang="en-US" i="1" baseline="-25000" dirty="0" smtClean="0"/>
              <a:t>A</a:t>
            </a:r>
            <a:r>
              <a:rPr lang="en-US" i="1" dirty="0" smtClean="0"/>
              <a:t>}</a:t>
            </a:r>
            <a:endParaRPr lang="en-US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6692490" y="4014275"/>
            <a:ext cx="596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{K</a:t>
            </a:r>
            <a:r>
              <a:rPr lang="en-US" i="1" baseline="-25000" dirty="0"/>
              <a:t>B</a:t>
            </a:r>
            <a:r>
              <a:rPr lang="en-US" i="1" dirty="0" smtClean="0"/>
              <a:t>}</a:t>
            </a:r>
            <a:endParaRPr lang="en-US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6720351" y="5680761"/>
            <a:ext cx="593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{K</a:t>
            </a:r>
            <a:r>
              <a:rPr lang="en-US" i="1" baseline="-25000" dirty="0" smtClean="0"/>
              <a:t>C</a:t>
            </a:r>
            <a:r>
              <a:rPr lang="en-US" i="1" dirty="0" smtClean="0"/>
              <a:t>}</a:t>
            </a:r>
            <a:endParaRPr lang="en-US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2546327" y="6284549"/>
            <a:ext cx="1814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{K</a:t>
            </a:r>
            <a:r>
              <a:rPr lang="en-US" i="1" baseline="-25000" dirty="0" smtClean="0"/>
              <a:t>A</a:t>
            </a:r>
            <a:r>
              <a:rPr lang="en-US" i="1" dirty="0"/>
              <a:t> </a:t>
            </a:r>
            <a:r>
              <a:rPr lang="en-US" i="1" dirty="0" smtClean="0"/>
              <a:t>,</a:t>
            </a:r>
            <a:r>
              <a:rPr lang="en-US" i="1" baseline="-25000" dirty="0" smtClean="0"/>
              <a:t> </a:t>
            </a:r>
            <a:r>
              <a:rPr lang="en-US" i="1" dirty="0" smtClean="0"/>
              <a:t>K</a:t>
            </a:r>
            <a:r>
              <a:rPr lang="en-US" i="1" baseline="-25000" dirty="0" smtClean="0"/>
              <a:t>B </a:t>
            </a:r>
            <a:r>
              <a:rPr lang="en-US" i="1" dirty="0" smtClean="0"/>
              <a:t>, K</a:t>
            </a:r>
            <a:r>
              <a:rPr lang="en-US" i="1" baseline="-25000" dirty="0" smtClean="0"/>
              <a:t>C </a:t>
            </a:r>
            <a:r>
              <a:rPr lang="en-US" i="1" dirty="0" smtClean="0"/>
              <a:t>, </a:t>
            </a:r>
            <a:r>
              <a:rPr lang="en-US" i="1" dirty="0" smtClean="0">
                <a:solidFill>
                  <a:srgbClr val="FF0000"/>
                </a:solidFill>
              </a:rPr>
              <a:t>K</a:t>
            </a:r>
            <a:r>
              <a:rPr lang="en-US" i="1" baseline="-25000" dirty="0" smtClean="0">
                <a:solidFill>
                  <a:srgbClr val="FF0000"/>
                </a:solidFill>
              </a:rPr>
              <a:t>KDC</a:t>
            </a:r>
            <a:r>
              <a:rPr lang="en-US" i="1" dirty="0" smtClean="0"/>
              <a:t>}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87858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Kerberos</a:t>
            </a:r>
            <a:endParaRPr lang="en-US" dirty="0"/>
          </a:p>
        </p:txBody>
      </p:sp>
      <p:pic>
        <p:nvPicPr>
          <p:cNvPr id="5" name="Picture 18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39590" y="2154846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75635" y="1630493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75635" y="3154493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75635" y="4678493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Arrow Connector 9"/>
          <p:cNvCxnSpPr>
            <a:stCxn id="5" idx="2"/>
            <a:endCxn id="16" idx="0"/>
          </p:cNvCxnSpPr>
          <p:nvPr/>
        </p:nvCxnSpPr>
        <p:spPr>
          <a:xfrm flipH="1">
            <a:off x="2084682" y="3778858"/>
            <a:ext cx="27983" cy="113409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821980" y="3606379"/>
            <a:ext cx="2524105" cy="17247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821980" y="4312856"/>
            <a:ext cx="2524105" cy="111239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615971" y="2085427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6694358" y="3594192"/>
            <a:ext cx="3241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6615971" y="5198639"/>
            <a:ext cx="3214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</a:t>
            </a:r>
          </a:p>
        </p:txBody>
      </p:sp>
      <p:pic>
        <p:nvPicPr>
          <p:cNvPr id="16" name="Picture 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92557" y="4912949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Straight Arrow Connector 22"/>
          <p:cNvCxnSpPr/>
          <p:nvPr/>
        </p:nvCxnSpPr>
        <p:spPr>
          <a:xfrm flipV="1">
            <a:off x="2821980" y="2273587"/>
            <a:ext cx="2524105" cy="95490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538706" y="5893293"/>
            <a:ext cx="56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KDC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655189" y="2461744"/>
            <a:ext cx="601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{K</a:t>
            </a:r>
            <a:r>
              <a:rPr lang="en-US" i="1" baseline="-25000" dirty="0" smtClean="0"/>
              <a:t>A</a:t>
            </a:r>
            <a:r>
              <a:rPr lang="en-US" i="1" dirty="0" smtClean="0"/>
              <a:t>}</a:t>
            </a:r>
            <a:endParaRPr lang="en-US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6692490" y="4014275"/>
            <a:ext cx="596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{K</a:t>
            </a:r>
            <a:r>
              <a:rPr lang="en-US" i="1" baseline="-25000" dirty="0"/>
              <a:t>B</a:t>
            </a:r>
            <a:r>
              <a:rPr lang="en-US" i="1" dirty="0" smtClean="0"/>
              <a:t>}</a:t>
            </a:r>
            <a:endParaRPr lang="en-US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6720351" y="5680761"/>
            <a:ext cx="593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{K</a:t>
            </a:r>
            <a:r>
              <a:rPr lang="en-US" i="1" baseline="-25000" dirty="0" smtClean="0"/>
              <a:t>C</a:t>
            </a:r>
            <a:r>
              <a:rPr lang="en-US" i="1" dirty="0" smtClean="0"/>
              <a:t>}</a:t>
            </a:r>
            <a:endParaRPr lang="en-US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2546327" y="6284549"/>
            <a:ext cx="1814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{K</a:t>
            </a:r>
            <a:r>
              <a:rPr lang="en-US" i="1" baseline="-25000" dirty="0" smtClean="0"/>
              <a:t>A</a:t>
            </a:r>
            <a:r>
              <a:rPr lang="en-US" i="1" dirty="0"/>
              <a:t> </a:t>
            </a:r>
            <a:r>
              <a:rPr lang="en-US" i="1" dirty="0" smtClean="0"/>
              <a:t>,</a:t>
            </a:r>
            <a:r>
              <a:rPr lang="en-US" i="1" baseline="-25000" dirty="0" smtClean="0"/>
              <a:t> </a:t>
            </a:r>
            <a:r>
              <a:rPr lang="en-US" i="1" dirty="0" smtClean="0"/>
              <a:t>K</a:t>
            </a:r>
            <a:r>
              <a:rPr lang="en-US" i="1" baseline="-25000" dirty="0" smtClean="0"/>
              <a:t>B </a:t>
            </a:r>
            <a:r>
              <a:rPr lang="en-US" i="1" dirty="0" smtClean="0"/>
              <a:t>, K</a:t>
            </a:r>
            <a:r>
              <a:rPr lang="en-US" i="1" baseline="-25000" dirty="0" smtClean="0"/>
              <a:t>C </a:t>
            </a:r>
            <a:r>
              <a:rPr lang="en-US" i="1" dirty="0" smtClean="0"/>
              <a:t>, </a:t>
            </a:r>
            <a:r>
              <a:rPr lang="en-US" i="1" dirty="0" smtClean="0">
                <a:solidFill>
                  <a:srgbClr val="FF0000"/>
                </a:solidFill>
              </a:rPr>
              <a:t>K</a:t>
            </a:r>
            <a:r>
              <a:rPr lang="en-US" i="1" baseline="-25000" dirty="0" smtClean="0">
                <a:solidFill>
                  <a:srgbClr val="FF0000"/>
                </a:solidFill>
              </a:rPr>
              <a:t>KDC</a:t>
            </a:r>
            <a:r>
              <a:rPr lang="en-US" i="1" dirty="0" smtClean="0"/>
              <a:t>}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391924" y="3936536"/>
            <a:ext cx="1751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Login: get TGT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24832" y="4324136"/>
            <a:ext cx="18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get Ticket for B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205139" y="3307530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 Access with ticket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383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28B672C2-4AE6-5A4A-A7B9-C6B1EB474C13}" type="slidenum">
              <a:rPr lang="en-US" smtClean="0">
                <a:latin typeface="Times New Roman" charset="0"/>
              </a:rPr>
              <a:pPr/>
              <a:t>24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40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Kerberos KDC</a:t>
            </a:r>
          </a:p>
        </p:txBody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3434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Kerberos </a:t>
            </a:r>
            <a:r>
              <a:rPr lang="en-US" sz="2800" b="1" dirty="0">
                <a:solidFill>
                  <a:schemeClr val="accent2"/>
                </a:solidFill>
              </a:rPr>
              <a:t>Key Distribution Center</a:t>
            </a:r>
            <a:r>
              <a:rPr lang="en-US" sz="2800" dirty="0"/>
              <a:t> or </a:t>
            </a:r>
            <a:r>
              <a:rPr lang="en-US" sz="2800" b="1" dirty="0">
                <a:solidFill>
                  <a:schemeClr val="accent2"/>
                </a:solidFill>
              </a:rPr>
              <a:t>KDC</a:t>
            </a:r>
            <a:endParaRPr lang="en-US" sz="2800" dirty="0"/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KDC acts as the TTP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TTP is trusted, so it must not be </a:t>
            </a:r>
            <a:r>
              <a:rPr lang="en-US" sz="2400" dirty="0" smtClean="0"/>
              <a:t>compromised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KDC shares symmetric key </a:t>
            </a:r>
            <a:r>
              <a:rPr lang="en-US" sz="2800" dirty="0">
                <a:latin typeface="Times-Roman" charset="0"/>
              </a:rPr>
              <a:t>K</a:t>
            </a:r>
            <a:r>
              <a:rPr lang="en-US" sz="2800" baseline="-25000" dirty="0">
                <a:latin typeface="Times-Roman" charset="0"/>
              </a:rPr>
              <a:t>A</a:t>
            </a:r>
            <a:r>
              <a:rPr lang="en-US" sz="2800" dirty="0"/>
              <a:t> with Alice, key </a:t>
            </a:r>
            <a:r>
              <a:rPr lang="en-US" sz="2800" dirty="0">
                <a:latin typeface="Times-Roman" charset="0"/>
              </a:rPr>
              <a:t>K</a:t>
            </a:r>
            <a:r>
              <a:rPr lang="en-US" sz="2800" baseline="-25000" dirty="0">
                <a:latin typeface="Times-Roman" charset="0"/>
              </a:rPr>
              <a:t>B</a:t>
            </a:r>
            <a:r>
              <a:rPr lang="en-US" sz="2800" dirty="0"/>
              <a:t> with Bob, key </a:t>
            </a:r>
            <a:r>
              <a:rPr lang="en-US" sz="2800" dirty="0">
                <a:latin typeface="Times-Roman" charset="0"/>
              </a:rPr>
              <a:t>K</a:t>
            </a:r>
            <a:r>
              <a:rPr lang="en-US" sz="2800" baseline="-25000" dirty="0">
                <a:latin typeface="Times-Roman" charset="0"/>
              </a:rPr>
              <a:t>C</a:t>
            </a:r>
            <a:r>
              <a:rPr lang="en-US" sz="2800" dirty="0"/>
              <a:t> with Carol, etc.</a:t>
            </a:r>
            <a:endParaRPr lang="en-US" sz="2800" dirty="0" smtClean="0"/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 smtClean="0"/>
              <a:t>And a master </a:t>
            </a:r>
            <a:r>
              <a:rPr lang="en-US" sz="2800" dirty="0"/>
              <a:t>key </a:t>
            </a:r>
            <a:r>
              <a:rPr lang="en-US" sz="2800" dirty="0">
                <a:latin typeface="Times-Roman" charset="0"/>
              </a:rPr>
              <a:t>K</a:t>
            </a:r>
            <a:r>
              <a:rPr lang="en-US" sz="2800" baseline="-25000" dirty="0">
                <a:latin typeface="Times-Roman" charset="0"/>
              </a:rPr>
              <a:t>KDC</a:t>
            </a:r>
            <a:r>
              <a:rPr lang="en-US" sz="2800" dirty="0"/>
              <a:t> known </a:t>
            </a:r>
            <a:r>
              <a:rPr lang="en-US" sz="2800" b="1" i="1" dirty="0"/>
              <a:t>only</a:t>
            </a:r>
            <a:r>
              <a:rPr lang="en-US" sz="2800" dirty="0"/>
              <a:t> to KDC</a:t>
            </a:r>
            <a:endParaRPr lang="en-US" sz="2800" baseline="-25000" dirty="0"/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KDC enables authentication, session keys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Session key for confidentiality and </a:t>
            </a:r>
            <a:r>
              <a:rPr lang="en-US" sz="2400" dirty="0" smtClean="0"/>
              <a:t>integrity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39716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30C52665-DDC9-A14F-A998-2B2299044F71}" type="slidenum">
              <a:rPr lang="en-US" smtClean="0">
                <a:latin typeface="Times New Roman" charset="0"/>
              </a:rPr>
              <a:pPr/>
              <a:t>25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41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Kerberos Tickets</a:t>
            </a:r>
          </a:p>
        </p:txBody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KDC issue </a:t>
            </a:r>
            <a:r>
              <a:rPr lang="en-US" sz="2800" b="1" dirty="0">
                <a:solidFill>
                  <a:schemeClr val="accent2"/>
                </a:solidFill>
              </a:rPr>
              <a:t>tickets</a:t>
            </a:r>
            <a:r>
              <a:rPr lang="en-US" sz="2800" dirty="0"/>
              <a:t> containing info needed to access network resources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KDC also issues </a:t>
            </a:r>
            <a:r>
              <a:rPr lang="en-US" sz="2800" b="1" dirty="0">
                <a:solidFill>
                  <a:schemeClr val="accent2"/>
                </a:solidFill>
              </a:rPr>
              <a:t>Ticket-Granting Tickets</a:t>
            </a:r>
            <a:r>
              <a:rPr lang="en-US" sz="2800" dirty="0"/>
              <a:t> or </a:t>
            </a:r>
            <a:r>
              <a:rPr lang="en-US" sz="2800" b="1" dirty="0" err="1">
                <a:solidFill>
                  <a:schemeClr val="accent2"/>
                </a:solidFill>
                <a:latin typeface="Times-Roman" charset="0"/>
              </a:rPr>
              <a:t>TGT</a:t>
            </a:r>
            <a:r>
              <a:rPr lang="en-US" sz="2800" b="1" dirty="0" err="1">
                <a:solidFill>
                  <a:schemeClr val="accent2"/>
                </a:solidFill>
              </a:rPr>
              <a:t>s</a:t>
            </a:r>
            <a:r>
              <a:rPr lang="en-US" sz="2800" dirty="0"/>
              <a:t> that are used to obtain </a:t>
            </a:r>
            <a:r>
              <a:rPr lang="en-US" sz="2800" dirty="0" smtClean="0"/>
              <a:t>tickets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Each </a:t>
            </a:r>
            <a:r>
              <a:rPr lang="en-US" sz="2800" dirty="0">
                <a:latin typeface="Times-Roman" charset="0"/>
              </a:rPr>
              <a:t>TGT</a:t>
            </a:r>
            <a:r>
              <a:rPr lang="en-US" sz="2800" dirty="0"/>
              <a:t> contains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Session key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User’s ID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Expiration time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Every </a:t>
            </a:r>
            <a:r>
              <a:rPr lang="en-US" sz="2800" dirty="0">
                <a:latin typeface="Times-Roman" charset="0"/>
              </a:rPr>
              <a:t>TGT</a:t>
            </a:r>
            <a:r>
              <a:rPr lang="en-US" sz="2800" dirty="0"/>
              <a:t> is encrypted with </a:t>
            </a:r>
            <a:r>
              <a:rPr lang="en-US" sz="2800" dirty="0">
                <a:latin typeface="Times-Roman" charset="0"/>
              </a:rPr>
              <a:t>K</a:t>
            </a:r>
            <a:r>
              <a:rPr lang="en-US" sz="2800" baseline="-25000" dirty="0">
                <a:latin typeface="Times-Roman" charset="0"/>
              </a:rPr>
              <a:t>KDC</a:t>
            </a:r>
            <a:endParaRPr lang="en-US" sz="2800" dirty="0"/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So, </a:t>
            </a:r>
            <a:r>
              <a:rPr lang="en-US" sz="2400" dirty="0">
                <a:latin typeface="Times-Roman" charset="0"/>
              </a:rPr>
              <a:t>TGT</a:t>
            </a:r>
            <a:r>
              <a:rPr lang="en-US" sz="2400" dirty="0"/>
              <a:t> can only be read by the KDC</a:t>
            </a:r>
          </a:p>
        </p:txBody>
      </p:sp>
    </p:spTree>
    <p:extLst>
      <p:ext uri="{BB962C8B-B14F-4D97-AF65-F5344CB8AC3E}">
        <p14:creationId xmlns:p14="http://schemas.microsoft.com/office/powerpoint/2010/main" val="37765335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4F576446-ED6A-F640-BE1F-97F0B3727A90}" type="slidenum">
              <a:rPr lang="en-US" smtClean="0">
                <a:latin typeface="Times New Roman" charset="0"/>
              </a:rPr>
              <a:pPr/>
              <a:t>26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42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Kerberized Login</a:t>
            </a:r>
          </a:p>
        </p:txBody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Alice enters her password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Then Alice’s</a:t>
            </a:r>
            <a:r>
              <a:rPr lang="en-US" sz="2800" dirty="0" smtClean="0"/>
              <a:t> computer does following: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Derives </a:t>
            </a:r>
            <a:r>
              <a:rPr lang="en-US" sz="2400" dirty="0">
                <a:latin typeface="Times-Roman" charset="0"/>
              </a:rPr>
              <a:t>K</a:t>
            </a:r>
            <a:r>
              <a:rPr lang="en-US" sz="2400" baseline="-25000" dirty="0">
                <a:latin typeface="Times-Roman" charset="0"/>
              </a:rPr>
              <a:t>A</a:t>
            </a:r>
            <a:r>
              <a:rPr lang="en-US" sz="2400" dirty="0"/>
              <a:t> from Alice’s password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Uses </a:t>
            </a:r>
            <a:r>
              <a:rPr lang="en-US" sz="2400" dirty="0">
                <a:latin typeface="Times-Roman" charset="0"/>
              </a:rPr>
              <a:t>K</a:t>
            </a:r>
            <a:r>
              <a:rPr lang="en-US" sz="2400" baseline="-25000" dirty="0">
                <a:latin typeface="Times-Roman" charset="0"/>
              </a:rPr>
              <a:t>A</a:t>
            </a:r>
            <a:r>
              <a:rPr lang="en-US" sz="2400" dirty="0"/>
              <a:t> to get </a:t>
            </a:r>
            <a:r>
              <a:rPr lang="en-US" sz="2400" dirty="0">
                <a:latin typeface="Times-Roman" charset="0"/>
              </a:rPr>
              <a:t>TGT</a:t>
            </a:r>
            <a:r>
              <a:rPr lang="en-US" sz="2400" dirty="0"/>
              <a:t> for Alice </a:t>
            </a:r>
            <a:r>
              <a:rPr lang="en-US" sz="2400" dirty="0" smtClean="0"/>
              <a:t>from </a:t>
            </a:r>
            <a:r>
              <a:rPr lang="en-US" sz="2400" dirty="0"/>
              <a:t>KDC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Alice then uses her </a:t>
            </a:r>
            <a:r>
              <a:rPr lang="en-US" sz="2800" dirty="0">
                <a:latin typeface="Times-Roman" charset="0"/>
              </a:rPr>
              <a:t>TGT</a:t>
            </a:r>
            <a:r>
              <a:rPr lang="en-US" sz="2800" dirty="0"/>
              <a:t> (credentials) to securely access network resources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accent2"/>
                </a:solidFill>
              </a:rPr>
              <a:t>Plus:</a:t>
            </a:r>
            <a:r>
              <a:rPr lang="en-US" sz="2800" dirty="0"/>
              <a:t> Security is transparent to Alice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accent2"/>
                </a:solidFill>
              </a:rPr>
              <a:t>Minus:</a:t>
            </a:r>
            <a:r>
              <a:rPr lang="en-US" sz="2800" dirty="0"/>
              <a:t> KDC </a:t>
            </a:r>
            <a:r>
              <a:rPr lang="en-US" sz="2800" b="1" i="1" dirty="0"/>
              <a:t>must</a:t>
            </a:r>
            <a:r>
              <a:rPr lang="en-US" sz="2800" dirty="0"/>
              <a:t> be secure </a:t>
            </a:r>
            <a:r>
              <a:rPr lang="en-US" sz="2800" dirty="0" err="1">
                <a:sym typeface="Symbol" charset="2"/>
              </a:rPr>
              <a:t></a:t>
            </a:r>
            <a:r>
              <a:rPr lang="en-US" sz="2800" dirty="0"/>
              <a:t> it’s trusted!</a:t>
            </a:r>
          </a:p>
        </p:txBody>
      </p:sp>
    </p:spTree>
    <p:extLst>
      <p:ext uri="{BB962C8B-B14F-4D97-AF65-F5344CB8AC3E}">
        <p14:creationId xmlns:p14="http://schemas.microsoft.com/office/powerpoint/2010/main" val="31848744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158119BE-471D-0145-9793-309CDEF8D18D}" type="slidenum">
              <a:rPr lang="en-US" smtClean="0">
                <a:latin typeface="Times New Roman" charset="0"/>
              </a:rPr>
              <a:pPr/>
              <a:t>27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43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219200"/>
          </a:xfrm>
        </p:spPr>
        <p:txBody>
          <a:bodyPr/>
          <a:lstStyle/>
          <a:p>
            <a:pPr eaLnBrk="1" hangingPunct="1"/>
            <a:r>
              <a:rPr lang="en-US"/>
              <a:t>Kerberized Login</a:t>
            </a:r>
          </a:p>
        </p:txBody>
      </p:sp>
      <p:sp>
        <p:nvSpPr>
          <p:cNvPr id="267268" name="Line 4"/>
          <p:cNvSpPr>
            <a:spLocks noChangeShapeType="1"/>
          </p:cNvSpPr>
          <p:nvPr/>
        </p:nvSpPr>
        <p:spPr bwMode="auto">
          <a:xfrm>
            <a:off x="1447800" y="2286000"/>
            <a:ext cx="1600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69" name="Line 5"/>
          <p:cNvSpPr>
            <a:spLocks noChangeShapeType="1"/>
          </p:cNvSpPr>
          <p:nvPr/>
        </p:nvSpPr>
        <p:spPr bwMode="auto">
          <a:xfrm flipH="1">
            <a:off x="4773613" y="2895600"/>
            <a:ext cx="1905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366" name="Rectangle 6"/>
          <p:cNvSpPr>
            <a:spLocks noChangeArrowheads="1"/>
          </p:cNvSpPr>
          <p:nvPr/>
        </p:nvSpPr>
        <p:spPr bwMode="auto">
          <a:xfrm>
            <a:off x="303213" y="3090863"/>
            <a:ext cx="9001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267271" name="Line 7"/>
          <p:cNvSpPr>
            <a:spLocks noChangeShapeType="1"/>
          </p:cNvSpPr>
          <p:nvPr/>
        </p:nvSpPr>
        <p:spPr bwMode="auto">
          <a:xfrm flipV="1">
            <a:off x="4773613" y="1828800"/>
            <a:ext cx="1828800" cy="238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72" name="Rectangle 8"/>
          <p:cNvSpPr>
            <a:spLocks noChangeArrowheads="1"/>
          </p:cNvSpPr>
          <p:nvPr/>
        </p:nvSpPr>
        <p:spPr bwMode="auto">
          <a:xfrm>
            <a:off x="1677988" y="1828800"/>
            <a:ext cx="1065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Alice’s</a:t>
            </a:r>
            <a:endParaRPr lang="en-US" b="0"/>
          </a:p>
        </p:txBody>
      </p:sp>
      <p:sp>
        <p:nvSpPr>
          <p:cNvPr id="267273" name="Rectangle 9"/>
          <p:cNvSpPr>
            <a:spLocks noChangeArrowheads="1"/>
          </p:cNvSpPr>
          <p:nvPr/>
        </p:nvSpPr>
        <p:spPr bwMode="auto">
          <a:xfrm>
            <a:off x="4724400" y="1371600"/>
            <a:ext cx="172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Alice wants</a:t>
            </a:r>
            <a:endParaRPr lang="en-US" b="0"/>
          </a:p>
        </p:txBody>
      </p:sp>
      <p:sp>
        <p:nvSpPr>
          <p:cNvPr id="267274" name="Rectangle 10"/>
          <p:cNvSpPr>
            <a:spLocks noChangeArrowheads="1"/>
          </p:cNvSpPr>
          <p:nvPr/>
        </p:nvSpPr>
        <p:spPr bwMode="auto">
          <a:xfrm>
            <a:off x="1482725" y="2209800"/>
            <a:ext cx="1489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password</a:t>
            </a:r>
            <a:endParaRPr lang="en-US" b="0"/>
          </a:p>
        </p:txBody>
      </p:sp>
      <p:sp>
        <p:nvSpPr>
          <p:cNvPr id="267276" name="Rectangle 12"/>
          <p:cNvSpPr>
            <a:spLocks noChangeArrowheads="1"/>
          </p:cNvSpPr>
          <p:nvPr/>
        </p:nvSpPr>
        <p:spPr bwMode="auto">
          <a:xfrm>
            <a:off x="5002213" y="1828800"/>
            <a:ext cx="1131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 a TGT</a:t>
            </a:r>
            <a:endParaRPr lang="en-US" b="0"/>
          </a:p>
        </p:txBody>
      </p:sp>
      <p:sp>
        <p:nvSpPr>
          <p:cNvPr id="267277" name="Rectangle 13"/>
          <p:cNvSpPr>
            <a:spLocks noChangeArrowheads="1"/>
          </p:cNvSpPr>
          <p:nvPr/>
        </p:nvSpPr>
        <p:spPr bwMode="auto">
          <a:xfrm>
            <a:off x="4948238" y="2438400"/>
            <a:ext cx="173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0">
                <a:latin typeface="Times-Roman" charset="0"/>
              </a:rPr>
              <a:t>E(S</a:t>
            </a:r>
            <a:r>
              <a:rPr lang="en-US" sz="2000" b="0" baseline="-25000">
                <a:latin typeface="Times-Roman" charset="0"/>
              </a:rPr>
              <a:t>A</a:t>
            </a:r>
            <a:r>
              <a:rPr lang="en-US" sz="2000" b="0">
                <a:latin typeface="Times-Roman" charset="0"/>
              </a:rPr>
              <a:t>,TGT,K</a:t>
            </a:r>
            <a:r>
              <a:rPr lang="en-US" sz="2000" b="0" baseline="-25000">
                <a:latin typeface="Times-Roman" charset="0"/>
              </a:rPr>
              <a:t>A</a:t>
            </a:r>
            <a:r>
              <a:rPr lang="en-US" sz="2000" b="0">
                <a:latin typeface="Times-Roman" charset="0"/>
              </a:rPr>
              <a:t>)</a:t>
            </a:r>
            <a:endParaRPr lang="en-US" b="0"/>
          </a:p>
        </p:txBody>
      </p:sp>
      <p:pic>
        <p:nvPicPr>
          <p:cNvPr id="143373" name="Picture 14" descr="&#10;3dog-icon.gif                                                  0007DDCBMacintosh HD                   B7464D7A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16002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74" name="Rectangle 15"/>
          <p:cNvSpPr>
            <a:spLocks noChangeArrowheads="1"/>
          </p:cNvSpPr>
          <p:nvPr/>
        </p:nvSpPr>
        <p:spPr bwMode="auto">
          <a:xfrm>
            <a:off x="7226300" y="3063875"/>
            <a:ext cx="7747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KDC</a:t>
            </a:r>
          </a:p>
        </p:txBody>
      </p:sp>
      <p:sp>
        <p:nvSpPr>
          <p:cNvPr id="267280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685800" y="3657600"/>
            <a:ext cx="7848600" cy="2438400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/>
              <a:t>Key </a:t>
            </a:r>
            <a:r>
              <a:rPr lang="en-US" sz="2800">
                <a:latin typeface="Times-Roman" charset="0"/>
              </a:rPr>
              <a:t>K</a:t>
            </a:r>
            <a:r>
              <a:rPr lang="en-US" sz="2800" baseline="-25000">
                <a:latin typeface="Times-Roman" charset="0"/>
              </a:rPr>
              <a:t>A</a:t>
            </a:r>
            <a:r>
              <a:rPr lang="en-US" sz="2800">
                <a:latin typeface="Times-Roman" charset="0"/>
              </a:rPr>
              <a:t> = h(</a:t>
            </a:r>
            <a:r>
              <a:rPr lang="en-US" sz="2800"/>
              <a:t>Alice’s password</a:t>
            </a:r>
            <a:r>
              <a:rPr lang="en-US" sz="2800">
                <a:latin typeface="Times-Roman" charset="0"/>
              </a:rPr>
              <a:t>)</a:t>
            </a:r>
            <a:endParaRPr lang="en-US" sz="2800"/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/>
              <a:t>KDC creates session key </a:t>
            </a:r>
            <a:r>
              <a:rPr lang="en-US" sz="2800">
                <a:latin typeface="Times-Roman" charset="0"/>
              </a:rPr>
              <a:t>S</a:t>
            </a:r>
            <a:r>
              <a:rPr lang="en-US" sz="2800" baseline="-25000">
                <a:latin typeface="Times-Roman" charset="0"/>
              </a:rPr>
              <a:t>A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/>
              <a:t>Alice’s computer decrypts </a:t>
            </a:r>
            <a:r>
              <a:rPr lang="en-US" sz="2800">
                <a:latin typeface="Times-Roman" charset="0"/>
              </a:rPr>
              <a:t>S</a:t>
            </a:r>
            <a:r>
              <a:rPr lang="en-US" sz="2800" baseline="-25000">
                <a:latin typeface="Times-Roman" charset="0"/>
              </a:rPr>
              <a:t>A</a:t>
            </a:r>
            <a:r>
              <a:rPr lang="en-US" sz="2800"/>
              <a:t> and </a:t>
            </a:r>
            <a:r>
              <a:rPr lang="en-US" sz="2800">
                <a:latin typeface="Times-Roman" charset="0"/>
              </a:rPr>
              <a:t>TGT</a:t>
            </a:r>
            <a:endParaRPr lang="en-US" sz="2800"/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/>
              <a:t>Then it forgets </a:t>
            </a:r>
            <a:r>
              <a:rPr lang="en-US" sz="2400">
                <a:latin typeface="Times-Roman" charset="0"/>
              </a:rPr>
              <a:t>K</a:t>
            </a:r>
            <a:r>
              <a:rPr lang="en-US" sz="2400" baseline="-25000">
                <a:latin typeface="Times-Roman" charset="0"/>
              </a:rPr>
              <a:t>A</a:t>
            </a:r>
            <a:endParaRPr lang="en-US" sz="2400"/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>
                <a:latin typeface="Times-Roman" charset="0"/>
              </a:rPr>
              <a:t>TGT = E(“Alice”, S</a:t>
            </a:r>
            <a:r>
              <a:rPr lang="en-US" sz="2800" baseline="-25000">
                <a:latin typeface="Times-Roman" charset="0"/>
              </a:rPr>
              <a:t>A</a:t>
            </a:r>
            <a:r>
              <a:rPr lang="en-US" sz="2800">
                <a:latin typeface="Times-Roman" charset="0"/>
              </a:rPr>
              <a:t>, K</a:t>
            </a:r>
            <a:r>
              <a:rPr lang="en-US" sz="2800" baseline="-25000">
                <a:latin typeface="Times-Roman" charset="0"/>
              </a:rPr>
              <a:t>KDC</a:t>
            </a:r>
            <a:r>
              <a:rPr lang="en-US" sz="2800">
                <a:latin typeface="Times-Roman" charset="0"/>
              </a:rPr>
              <a:t>)</a:t>
            </a:r>
            <a:endParaRPr lang="en-US" sz="2800"/>
          </a:p>
        </p:txBody>
      </p:sp>
      <p:sp>
        <p:nvSpPr>
          <p:cNvPr id="143376" name="Rectangle 17"/>
          <p:cNvSpPr>
            <a:spLocks noChangeArrowheads="1"/>
          </p:cNvSpPr>
          <p:nvPr/>
        </p:nvSpPr>
        <p:spPr bwMode="auto">
          <a:xfrm>
            <a:off x="3048000" y="2971800"/>
            <a:ext cx="15430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Computer</a:t>
            </a:r>
          </a:p>
        </p:txBody>
      </p:sp>
      <p:pic>
        <p:nvPicPr>
          <p:cNvPr id="143377" name="Picture 18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1500188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78" name="Picture 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9150" y="1600200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83311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7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7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7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7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7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7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672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8" grpId="0" animBg="1"/>
      <p:bldP spid="267269" grpId="0" animBg="1"/>
      <p:bldP spid="267271" grpId="0" animBg="1"/>
      <p:bldP spid="267272" grpId="0" autoUpdateAnimBg="0"/>
      <p:bldP spid="267273" grpId="0" autoUpdateAnimBg="0"/>
      <p:bldP spid="267274" grpId="0" autoUpdateAnimBg="0"/>
      <p:bldP spid="267276" grpId="0" autoUpdateAnimBg="0"/>
      <p:bldP spid="267277" grpId="0" autoUpdateAnimBg="0"/>
      <p:bldP spid="267280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F127E708-203E-2745-BC26-1800B7432662}" type="slidenum">
              <a:rPr lang="en-US" smtClean="0">
                <a:latin typeface="Times New Roman" charset="0"/>
              </a:rPr>
              <a:pPr/>
              <a:t>28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4438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305800" cy="1143000"/>
          </a:xfrm>
        </p:spPr>
        <p:txBody>
          <a:bodyPr/>
          <a:lstStyle/>
          <a:p>
            <a:pPr eaLnBrk="1" hangingPunct="1"/>
            <a:r>
              <a:rPr lang="en-US" dirty="0"/>
              <a:t>Alice Requests</a:t>
            </a:r>
            <a:r>
              <a:rPr lang="en-US" dirty="0" smtClean="0"/>
              <a:t> “Ticket </a:t>
            </a:r>
            <a:r>
              <a:rPr lang="en-US" dirty="0"/>
              <a:t>to </a:t>
            </a:r>
            <a:r>
              <a:rPr lang="en-US" dirty="0" smtClean="0"/>
              <a:t>Bob”</a:t>
            </a:r>
            <a:endParaRPr lang="en-US" dirty="0"/>
          </a:p>
        </p:txBody>
      </p:sp>
      <p:sp>
        <p:nvSpPr>
          <p:cNvPr id="268292" name="Line 4"/>
          <p:cNvSpPr>
            <a:spLocks noChangeShapeType="1"/>
          </p:cNvSpPr>
          <p:nvPr/>
        </p:nvSpPr>
        <p:spPr bwMode="auto">
          <a:xfrm>
            <a:off x="1371600" y="2438400"/>
            <a:ext cx="1600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8293" name="Line 5"/>
          <p:cNvSpPr>
            <a:spLocks noChangeShapeType="1"/>
          </p:cNvSpPr>
          <p:nvPr/>
        </p:nvSpPr>
        <p:spPr bwMode="auto">
          <a:xfrm flipH="1">
            <a:off x="4800600" y="2971800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390" name="Rectangle 6"/>
          <p:cNvSpPr>
            <a:spLocks noChangeArrowheads="1"/>
          </p:cNvSpPr>
          <p:nvPr/>
        </p:nvSpPr>
        <p:spPr bwMode="auto">
          <a:xfrm>
            <a:off x="303213" y="3167063"/>
            <a:ext cx="9001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268295" name="Line 7"/>
          <p:cNvSpPr>
            <a:spLocks noChangeShapeType="1"/>
          </p:cNvSpPr>
          <p:nvPr/>
        </p:nvSpPr>
        <p:spPr bwMode="auto">
          <a:xfrm flipV="1">
            <a:off x="4799013" y="1905000"/>
            <a:ext cx="1828800" cy="190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8296" name="Rectangle 8"/>
          <p:cNvSpPr>
            <a:spLocks noChangeArrowheads="1"/>
          </p:cNvSpPr>
          <p:nvPr/>
        </p:nvSpPr>
        <p:spPr bwMode="auto">
          <a:xfrm>
            <a:off x="1295400" y="1981200"/>
            <a:ext cx="172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Talk to Bob</a:t>
            </a:r>
            <a:endParaRPr lang="en-US" b="0"/>
          </a:p>
        </p:txBody>
      </p:sp>
      <p:sp>
        <p:nvSpPr>
          <p:cNvPr id="268297" name="Rectangle 9"/>
          <p:cNvSpPr>
            <a:spLocks noChangeArrowheads="1"/>
          </p:cNvSpPr>
          <p:nvPr/>
        </p:nvSpPr>
        <p:spPr bwMode="auto">
          <a:xfrm>
            <a:off x="4906963" y="1219200"/>
            <a:ext cx="1384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0">
                <a:latin typeface="Times-Roman" charset="0"/>
              </a:rPr>
              <a:t>I want to</a:t>
            </a:r>
          </a:p>
          <a:p>
            <a:pPr algn="ctr"/>
            <a:r>
              <a:rPr lang="en-US" sz="2000" b="0">
                <a:latin typeface="Times-Roman" charset="0"/>
              </a:rPr>
              <a:t>talk to Bob</a:t>
            </a:r>
            <a:endParaRPr lang="en-US" sz="2000" b="0"/>
          </a:p>
        </p:txBody>
      </p:sp>
      <p:sp>
        <p:nvSpPr>
          <p:cNvPr id="268299" name="Rectangle 11"/>
          <p:cNvSpPr>
            <a:spLocks noChangeArrowheads="1"/>
          </p:cNvSpPr>
          <p:nvPr/>
        </p:nvSpPr>
        <p:spPr bwMode="auto">
          <a:xfrm>
            <a:off x="4913313" y="1946275"/>
            <a:ext cx="141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0">
                <a:latin typeface="Times-Roman" charset="0"/>
              </a:rPr>
              <a:t>REQUEST</a:t>
            </a:r>
            <a:endParaRPr lang="en-US" b="0"/>
          </a:p>
        </p:txBody>
      </p:sp>
      <p:sp>
        <p:nvSpPr>
          <p:cNvPr id="268300" name="Rectangle 12"/>
          <p:cNvSpPr>
            <a:spLocks noChangeArrowheads="1"/>
          </p:cNvSpPr>
          <p:nvPr/>
        </p:nvSpPr>
        <p:spPr bwMode="auto">
          <a:xfrm>
            <a:off x="5307013" y="2590800"/>
            <a:ext cx="1017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0">
                <a:latin typeface="Times-Roman" charset="0"/>
              </a:rPr>
              <a:t>REPLY</a:t>
            </a:r>
            <a:endParaRPr lang="en-US" b="0"/>
          </a:p>
        </p:txBody>
      </p:sp>
      <p:pic>
        <p:nvPicPr>
          <p:cNvPr id="144396" name="Picture 13" descr="&#10;3dog-icon.gif                                                  0007DDCBMacintosh HD                   B7464D7A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34200" y="1752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4397" name="Rectangle 14"/>
          <p:cNvSpPr>
            <a:spLocks noChangeArrowheads="1"/>
          </p:cNvSpPr>
          <p:nvPr/>
        </p:nvSpPr>
        <p:spPr bwMode="auto">
          <a:xfrm>
            <a:off x="7315200" y="3200400"/>
            <a:ext cx="7747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KDC</a:t>
            </a:r>
          </a:p>
        </p:txBody>
      </p:sp>
      <p:sp>
        <p:nvSpPr>
          <p:cNvPr id="268303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457200" y="3733800"/>
            <a:ext cx="8229600" cy="2438400"/>
          </a:xfrm>
          <a:noFill/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 sz="2800" dirty="0">
                <a:latin typeface="Times-Roman" charset="0"/>
              </a:rPr>
              <a:t>REQUEST = (TGT, authenticator)</a:t>
            </a:r>
            <a:endParaRPr lang="en-US" sz="2800" dirty="0"/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 sz="2400" dirty="0">
                <a:latin typeface="Times-Roman" charset="0"/>
              </a:rPr>
              <a:t>authenticator = </a:t>
            </a:r>
            <a:r>
              <a:rPr lang="en-US" sz="2400" dirty="0" err="1">
                <a:latin typeface="Times-Roman" charset="0"/>
              </a:rPr>
              <a:t>E(timestamp</a:t>
            </a:r>
            <a:r>
              <a:rPr lang="en-US" sz="2400" dirty="0">
                <a:latin typeface="Times-Roman" charset="0"/>
              </a:rPr>
              <a:t>, S</a:t>
            </a:r>
            <a:r>
              <a:rPr lang="en-US" sz="2400" baseline="-25000" dirty="0">
                <a:latin typeface="Times-Roman" charset="0"/>
              </a:rPr>
              <a:t>A</a:t>
            </a:r>
            <a:r>
              <a:rPr lang="en-US" sz="2400" dirty="0">
                <a:latin typeface="Times-Roman" charset="0"/>
              </a:rPr>
              <a:t>)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dirty="0">
                <a:latin typeface="Times-Roman" charset="0"/>
              </a:rPr>
              <a:t>REPLY = </a:t>
            </a:r>
            <a:r>
              <a:rPr lang="en-US" sz="2800" dirty="0" err="1">
                <a:latin typeface="Times-Roman" charset="0"/>
              </a:rPr>
              <a:t>E(“Bob</a:t>
            </a:r>
            <a:r>
              <a:rPr lang="en-US" sz="2800" dirty="0">
                <a:latin typeface="Times-Roman" charset="0"/>
              </a:rPr>
              <a:t>”, K</a:t>
            </a:r>
            <a:r>
              <a:rPr lang="en-US" sz="2800" baseline="-25000" dirty="0">
                <a:latin typeface="Times-Roman" charset="0"/>
              </a:rPr>
              <a:t>AB</a:t>
            </a:r>
            <a:r>
              <a:rPr lang="en-US" sz="2800" dirty="0">
                <a:latin typeface="Times-Roman" charset="0"/>
              </a:rPr>
              <a:t>, ticket to Bob, S</a:t>
            </a:r>
            <a:r>
              <a:rPr lang="en-US" sz="2800" baseline="-25000" dirty="0">
                <a:latin typeface="Times-Roman" charset="0"/>
              </a:rPr>
              <a:t>A</a:t>
            </a:r>
            <a:r>
              <a:rPr lang="en-US" sz="2800" dirty="0">
                <a:latin typeface="Times-Roman" charset="0"/>
              </a:rPr>
              <a:t>)</a:t>
            </a: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 sz="2400" dirty="0">
                <a:latin typeface="Times-Roman" charset="0"/>
              </a:rPr>
              <a:t>ticket to Bob = </a:t>
            </a:r>
            <a:r>
              <a:rPr lang="en-US" sz="2400" dirty="0" err="1">
                <a:latin typeface="Times-Roman" charset="0"/>
              </a:rPr>
              <a:t>E(“Alice</a:t>
            </a:r>
            <a:r>
              <a:rPr lang="en-US" sz="2400" dirty="0">
                <a:latin typeface="Times-Roman" charset="0"/>
              </a:rPr>
              <a:t>”, K</a:t>
            </a:r>
            <a:r>
              <a:rPr lang="en-US" sz="2400" baseline="-25000" dirty="0">
                <a:latin typeface="Times-Roman" charset="0"/>
              </a:rPr>
              <a:t>AB</a:t>
            </a:r>
            <a:r>
              <a:rPr lang="en-US" sz="2400" dirty="0">
                <a:latin typeface="Times-Roman" charset="0"/>
              </a:rPr>
              <a:t>, K</a:t>
            </a:r>
            <a:r>
              <a:rPr lang="en-US" sz="2400" baseline="-25000" dirty="0">
                <a:latin typeface="Times-Roman" charset="0"/>
              </a:rPr>
              <a:t>B</a:t>
            </a:r>
            <a:r>
              <a:rPr lang="en-US" sz="2400" dirty="0">
                <a:latin typeface="Times-Roman" charset="0"/>
              </a:rPr>
              <a:t>)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 sz="2800" dirty="0"/>
              <a:t>KDC gets </a:t>
            </a:r>
            <a:r>
              <a:rPr lang="en-US" sz="2800" dirty="0">
                <a:latin typeface="Times-Roman" charset="0"/>
              </a:rPr>
              <a:t>S</a:t>
            </a:r>
            <a:r>
              <a:rPr lang="en-US" sz="2800" baseline="-25000" dirty="0">
                <a:latin typeface="Times-Roman" charset="0"/>
              </a:rPr>
              <a:t>A</a:t>
            </a:r>
            <a:r>
              <a:rPr lang="en-US" sz="2800" dirty="0"/>
              <a:t> from </a:t>
            </a:r>
            <a:r>
              <a:rPr lang="en-US" sz="2800" dirty="0">
                <a:latin typeface="Times-Roman" charset="0"/>
              </a:rPr>
              <a:t>TGT</a:t>
            </a:r>
            <a:r>
              <a:rPr lang="en-US" sz="2800" dirty="0"/>
              <a:t> to verify timestamp</a:t>
            </a:r>
          </a:p>
        </p:txBody>
      </p:sp>
      <p:sp>
        <p:nvSpPr>
          <p:cNvPr id="144399" name="Rectangle 16"/>
          <p:cNvSpPr>
            <a:spLocks noChangeArrowheads="1"/>
          </p:cNvSpPr>
          <p:nvPr/>
        </p:nvSpPr>
        <p:spPr bwMode="auto">
          <a:xfrm>
            <a:off x="3028950" y="3140075"/>
            <a:ext cx="15430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Computer</a:t>
            </a:r>
          </a:p>
        </p:txBody>
      </p:sp>
      <p:pic>
        <p:nvPicPr>
          <p:cNvPr id="144400" name="Picture 17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6850" y="15240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401" name="Picture 18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2800" y="1676400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10385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8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8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8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8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8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8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8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8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8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8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2683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2" grpId="0" animBg="1"/>
      <p:bldP spid="268293" grpId="0" animBg="1"/>
      <p:bldP spid="268295" grpId="0" animBg="1"/>
      <p:bldP spid="268296" grpId="0" autoUpdateAnimBg="0"/>
      <p:bldP spid="268297" grpId="0" autoUpdateAnimBg="0"/>
      <p:bldP spid="268299" grpId="0" autoUpdateAnimBg="0"/>
      <p:bldP spid="268300" grpId="0" autoUpdateAnimBg="0"/>
      <p:bldP spid="268303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B3486CFA-A939-1B42-8F64-491BCDFF9DF3}" type="slidenum">
              <a:rPr lang="en-US" smtClean="0">
                <a:latin typeface="Times New Roman" charset="0"/>
              </a:rPr>
              <a:pPr/>
              <a:t>29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45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371600"/>
          </a:xfrm>
        </p:spPr>
        <p:txBody>
          <a:bodyPr/>
          <a:lstStyle/>
          <a:p>
            <a:pPr eaLnBrk="1" hangingPunct="1"/>
            <a:r>
              <a:rPr lang="en-US"/>
              <a:t>Alice Uses Ticket to Bob</a:t>
            </a:r>
          </a:p>
        </p:txBody>
      </p:sp>
      <p:sp>
        <p:nvSpPr>
          <p:cNvPr id="269315" name="Line 3"/>
          <p:cNvSpPr>
            <a:spLocks noChangeShapeType="1"/>
          </p:cNvSpPr>
          <p:nvPr/>
        </p:nvSpPr>
        <p:spPr bwMode="auto">
          <a:xfrm flipH="1">
            <a:off x="2605088" y="3048000"/>
            <a:ext cx="4114800" cy="2698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9316" name="Line 4"/>
          <p:cNvSpPr>
            <a:spLocks noChangeShapeType="1"/>
          </p:cNvSpPr>
          <p:nvPr/>
        </p:nvSpPr>
        <p:spPr bwMode="auto">
          <a:xfrm flipV="1">
            <a:off x="2605088" y="2413000"/>
            <a:ext cx="4113212" cy="25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9317" name="Rectangle 5"/>
          <p:cNvSpPr>
            <a:spLocks noChangeArrowheads="1"/>
          </p:cNvSpPr>
          <p:nvPr/>
        </p:nvSpPr>
        <p:spPr bwMode="auto">
          <a:xfrm>
            <a:off x="2643188" y="1928813"/>
            <a:ext cx="3792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0">
                <a:latin typeface="Times-Roman" charset="0"/>
              </a:rPr>
              <a:t>ticket to Bob, authenticator</a:t>
            </a:r>
            <a:endParaRPr lang="en-US" b="0"/>
          </a:p>
        </p:txBody>
      </p:sp>
      <p:sp>
        <p:nvSpPr>
          <p:cNvPr id="269319" name="Rectangle 7"/>
          <p:cNvSpPr>
            <a:spLocks noChangeArrowheads="1"/>
          </p:cNvSpPr>
          <p:nvPr/>
        </p:nvSpPr>
        <p:spPr bwMode="auto">
          <a:xfrm>
            <a:off x="3098800" y="2538413"/>
            <a:ext cx="307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0">
                <a:latin typeface="Times-Roman" charset="0"/>
              </a:rPr>
              <a:t>E(timestamp + 1, K</a:t>
            </a:r>
            <a:r>
              <a:rPr lang="en-US" b="0" baseline="-25000">
                <a:latin typeface="Times-Roman" charset="0"/>
              </a:rPr>
              <a:t>AB</a:t>
            </a:r>
            <a:r>
              <a:rPr lang="en-US" b="0">
                <a:latin typeface="Times-Roman" charset="0"/>
              </a:rPr>
              <a:t>)</a:t>
            </a:r>
            <a:endParaRPr lang="en-US" b="0"/>
          </a:p>
        </p:txBody>
      </p:sp>
      <p:sp>
        <p:nvSpPr>
          <p:cNvPr id="269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4191000"/>
            <a:ext cx="8382000" cy="20574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sz="2800">
                <a:latin typeface="Times-Roman" charset="0"/>
              </a:rPr>
              <a:t>ticket to Bob = E(“Alice”, K</a:t>
            </a:r>
            <a:r>
              <a:rPr lang="en-US" sz="2800" baseline="-25000">
                <a:latin typeface="Times-Roman" charset="0"/>
              </a:rPr>
              <a:t>AB</a:t>
            </a:r>
            <a:r>
              <a:rPr lang="en-US" sz="2800">
                <a:latin typeface="Times-Roman" charset="0"/>
              </a:rPr>
              <a:t>, K</a:t>
            </a:r>
            <a:r>
              <a:rPr lang="en-US" sz="2800" baseline="-25000">
                <a:latin typeface="Times-Roman" charset="0"/>
              </a:rPr>
              <a:t>B</a:t>
            </a:r>
            <a:r>
              <a:rPr lang="en-US" sz="2800">
                <a:latin typeface="Times-Roman" charset="0"/>
              </a:rPr>
              <a:t>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sz="2800">
                <a:latin typeface="Times-Roman" charset="0"/>
              </a:rPr>
              <a:t>authenticator = E(timestamp, K</a:t>
            </a:r>
            <a:r>
              <a:rPr lang="en-US" sz="2800" baseline="-25000">
                <a:latin typeface="Times-Roman" charset="0"/>
              </a:rPr>
              <a:t>AB</a:t>
            </a:r>
            <a:r>
              <a:rPr lang="en-US" sz="2800">
                <a:latin typeface="Times-Roman" charset="0"/>
              </a:rPr>
              <a:t>)</a:t>
            </a:r>
            <a:endParaRPr lang="en-US" sz="2800"/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sz="2800"/>
              <a:t>Bob decrypts </a:t>
            </a:r>
            <a:r>
              <a:rPr lang="en-US" sz="2800">
                <a:latin typeface="Times-Roman" charset="0"/>
              </a:rPr>
              <a:t>“ticket to Bob”</a:t>
            </a:r>
            <a:r>
              <a:rPr lang="en-US" sz="2800"/>
              <a:t> to get </a:t>
            </a:r>
            <a:r>
              <a:rPr lang="en-US" sz="2800">
                <a:latin typeface="Times-Roman" charset="0"/>
              </a:rPr>
              <a:t>K</a:t>
            </a:r>
            <a:r>
              <a:rPr lang="en-US" sz="2800" baseline="-25000">
                <a:latin typeface="Times-Roman" charset="0"/>
              </a:rPr>
              <a:t>AB</a:t>
            </a:r>
            <a:r>
              <a:rPr lang="en-US" sz="2800"/>
              <a:t> which he then uses to verify </a:t>
            </a:r>
            <a:r>
              <a:rPr lang="en-US" sz="2800">
                <a:latin typeface="Times-Roman" charset="0"/>
              </a:rPr>
              <a:t>timestamp</a:t>
            </a:r>
          </a:p>
        </p:txBody>
      </p:sp>
      <p:sp>
        <p:nvSpPr>
          <p:cNvPr id="145417" name="Rectangle 9"/>
          <p:cNvSpPr>
            <a:spLocks noChangeArrowheads="1"/>
          </p:cNvSpPr>
          <p:nvPr/>
        </p:nvSpPr>
        <p:spPr bwMode="auto">
          <a:xfrm>
            <a:off x="990600" y="3267075"/>
            <a:ext cx="154305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b="0"/>
              <a:t>Alice’s </a:t>
            </a:r>
          </a:p>
          <a:p>
            <a:pPr algn="ctr">
              <a:lnSpc>
                <a:spcPct val="80000"/>
              </a:lnSpc>
            </a:pPr>
            <a:r>
              <a:rPr lang="en-US" b="0"/>
              <a:t>Computer</a:t>
            </a:r>
          </a:p>
        </p:txBody>
      </p:sp>
      <p:sp>
        <p:nvSpPr>
          <p:cNvPr id="145418" name="Rectangle 11"/>
          <p:cNvSpPr>
            <a:spLocks noChangeArrowheads="1"/>
          </p:cNvSpPr>
          <p:nvPr/>
        </p:nvSpPr>
        <p:spPr bwMode="auto">
          <a:xfrm>
            <a:off x="7194550" y="3214688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/>
              <a:t>Bob</a:t>
            </a:r>
          </a:p>
        </p:txBody>
      </p:sp>
      <p:pic>
        <p:nvPicPr>
          <p:cNvPr id="145419" name="Picture 12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16002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5420" name="Picture 13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95400" y="1905000"/>
            <a:ext cx="984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01978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9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9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9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9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9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693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5" grpId="0" animBg="1"/>
      <p:bldP spid="269316" grpId="0" animBg="1"/>
      <p:bldP spid="269317" grpId="0" autoUpdateAnimBg="0"/>
      <p:bldP spid="269319" grpId="0" autoUpdateAnimBg="0"/>
      <p:bldP spid="26932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Creates a “secure tunnel”</a:t>
            </a:r>
          </a:p>
          <a:p>
            <a:r>
              <a:rPr lang="en-US" dirty="0" smtClean="0"/>
              <a:t>Insecure command sent thru SSH tunnel are then secure</a:t>
            </a:r>
          </a:p>
          <a:p>
            <a:r>
              <a:rPr lang="en-US" dirty="0" smtClean="0"/>
              <a:t>SSH used with things like </a:t>
            </a:r>
            <a:r>
              <a:rPr lang="en-US" dirty="0" smtClean="0">
                <a:latin typeface="Times New Roman"/>
                <a:cs typeface="Times New Roman"/>
              </a:rPr>
              <a:t>rlogin</a:t>
            </a:r>
          </a:p>
          <a:p>
            <a:pPr lvl="1"/>
            <a:r>
              <a:rPr lang="en-US" dirty="0" smtClean="0"/>
              <a:t>Why is </a:t>
            </a:r>
            <a:r>
              <a:rPr lang="en-US" dirty="0" smtClean="0">
                <a:latin typeface="Times New Roman"/>
                <a:cs typeface="Times New Roman"/>
              </a:rPr>
              <a:t>rlogin</a:t>
            </a:r>
            <a:r>
              <a:rPr lang="en-US" dirty="0" smtClean="0"/>
              <a:t> insecure without SSH?</a:t>
            </a:r>
          </a:p>
          <a:p>
            <a:pPr lvl="1"/>
            <a:r>
              <a:rPr lang="en-US" dirty="0" smtClean="0"/>
              <a:t>Why is </a:t>
            </a:r>
            <a:r>
              <a:rPr lang="en-US" dirty="0" smtClean="0">
                <a:latin typeface="Times New Roman"/>
                <a:cs typeface="Times New Roman"/>
              </a:rPr>
              <a:t>rlogin</a:t>
            </a:r>
            <a:r>
              <a:rPr lang="en-US" dirty="0" smtClean="0"/>
              <a:t> secure with SSH?</a:t>
            </a:r>
          </a:p>
          <a:p>
            <a:r>
              <a:rPr lang="en-US" dirty="0" smtClean="0"/>
              <a:t>SSH is a relatively simple protocol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3</a:t>
            </a:fld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9230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583F18A0-2D75-8F4A-AE1B-CE0935BADC6E}" type="slidenum">
              <a:rPr lang="en-US" smtClean="0">
                <a:latin typeface="Times New Roman" charset="0"/>
              </a:rPr>
              <a:pPr/>
              <a:t>30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46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Kerberos</a:t>
            </a:r>
          </a:p>
        </p:txBody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772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Key </a:t>
            </a:r>
            <a:r>
              <a:rPr lang="en-US" dirty="0">
                <a:latin typeface="Times-Roman" charset="0"/>
              </a:rPr>
              <a:t>S</a:t>
            </a:r>
            <a:r>
              <a:rPr lang="en-US" baseline="-25000" dirty="0">
                <a:latin typeface="Times-Roman" charset="0"/>
              </a:rPr>
              <a:t>A</a:t>
            </a:r>
            <a:r>
              <a:rPr lang="en-US" dirty="0"/>
              <a:t> used in authentication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For confidentiality/integrity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Timestamps for</a:t>
            </a:r>
            <a:r>
              <a:rPr lang="en-US" dirty="0" smtClean="0"/>
              <a:t> authentication and replay </a:t>
            </a:r>
            <a:r>
              <a:rPr lang="en-US" dirty="0"/>
              <a:t>protection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Recall, that timestamps…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Reduce the number of </a:t>
            </a:r>
            <a:r>
              <a:rPr lang="en-US" dirty="0" err="1"/>
              <a:t>messages</a:t>
            </a:r>
            <a:r>
              <a:rPr lang="en-US" dirty="0" err="1">
                <a:sym typeface="Symbol" charset="2"/>
              </a:rPr>
              <a:t></a:t>
            </a:r>
            <a:r>
              <a:rPr lang="en-US" dirty="0" err="1"/>
              <a:t>like</a:t>
            </a:r>
            <a:r>
              <a:rPr lang="en-US" dirty="0"/>
              <a:t> a nonce that is known in advance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But,</a:t>
            </a:r>
            <a:r>
              <a:rPr lang="en-US" dirty="0" smtClean="0"/>
              <a:t> “time” </a:t>
            </a:r>
            <a:r>
              <a:rPr lang="en-US" dirty="0"/>
              <a:t>is a security-critical </a:t>
            </a:r>
            <a:r>
              <a:rPr lang="en-US" dirty="0" smtClean="0"/>
              <a:t>parameter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2086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37A781FD-EE0A-9D41-9589-0F3654A5E740}" type="slidenum">
              <a:rPr lang="en-US" smtClean="0">
                <a:latin typeface="Times New Roman" charset="0"/>
              </a:rPr>
              <a:pPr/>
              <a:t>31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47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Kerberos Questions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2672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800" dirty="0"/>
              <a:t>When Alice logs in, KDC sends </a:t>
            </a:r>
            <a:r>
              <a:rPr lang="en-US" sz="2400" dirty="0">
                <a:latin typeface="Times-Roman" charset="0"/>
              </a:rPr>
              <a:t>E(S</a:t>
            </a:r>
            <a:r>
              <a:rPr lang="en-US" sz="2400" baseline="-25000" dirty="0">
                <a:latin typeface="Times-Roman" charset="0"/>
              </a:rPr>
              <a:t>A</a:t>
            </a:r>
            <a:r>
              <a:rPr lang="en-US" sz="2400" dirty="0">
                <a:latin typeface="Times-Roman" charset="0"/>
              </a:rPr>
              <a:t>, TGT, K</a:t>
            </a:r>
            <a:r>
              <a:rPr lang="en-US" sz="2400" baseline="-25000" dirty="0">
                <a:latin typeface="Times-Roman" charset="0"/>
              </a:rPr>
              <a:t>A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</a:t>
            </a:r>
            <a:r>
              <a:rPr lang="en-US" sz="2800" dirty="0"/>
              <a:t>where</a:t>
            </a:r>
            <a:r>
              <a:rPr lang="en-US" sz="2400" dirty="0"/>
              <a:t> </a:t>
            </a:r>
            <a:r>
              <a:rPr lang="en-US" sz="2400" dirty="0">
                <a:latin typeface="Times-Roman" charset="0"/>
              </a:rPr>
              <a:t>TGT = </a:t>
            </a:r>
            <a:r>
              <a:rPr lang="en-US" sz="2400" dirty="0" err="1">
                <a:latin typeface="Times-Roman" charset="0"/>
              </a:rPr>
              <a:t>E(“Alice</a:t>
            </a:r>
            <a:r>
              <a:rPr lang="en-US" sz="2400" dirty="0">
                <a:latin typeface="Times-Roman" charset="0"/>
              </a:rPr>
              <a:t>”, S</a:t>
            </a:r>
            <a:r>
              <a:rPr lang="en-US" sz="2400" baseline="-25000" dirty="0">
                <a:latin typeface="Times-Roman" charset="0"/>
              </a:rPr>
              <a:t>A</a:t>
            </a:r>
            <a:r>
              <a:rPr lang="en-US" sz="2400" dirty="0">
                <a:latin typeface="Times-Roman" charset="0"/>
              </a:rPr>
              <a:t>, K</a:t>
            </a:r>
            <a:r>
              <a:rPr lang="en-US" sz="2400" baseline="-25000" dirty="0">
                <a:latin typeface="Times-Roman" charset="0"/>
              </a:rPr>
              <a:t>KDC</a:t>
            </a:r>
            <a:r>
              <a:rPr lang="en-US" sz="2400" dirty="0">
                <a:latin typeface="Times-Roman" charset="0"/>
              </a:rPr>
              <a:t>)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en-US" sz="2400" b="1" dirty="0">
                <a:solidFill>
                  <a:srgbClr val="FF0000"/>
                </a:solidFill>
              </a:rPr>
              <a:t>Q:</a:t>
            </a:r>
            <a:r>
              <a:rPr lang="en-US" sz="2400" dirty="0"/>
              <a:t> Why is </a:t>
            </a:r>
            <a:r>
              <a:rPr lang="en-US" sz="2400" dirty="0">
                <a:latin typeface="Times-Roman" charset="0"/>
              </a:rPr>
              <a:t>TGT</a:t>
            </a:r>
            <a:r>
              <a:rPr lang="en-US" sz="2400" dirty="0"/>
              <a:t> encrypted with </a:t>
            </a:r>
            <a:r>
              <a:rPr lang="en-US" sz="2400" dirty="0">
                <a:latin typeface="Times-Roman" charset="0"/>
              </a:rPr>
              <a:t>K</a:t>
            </a:r>
            <a:r>
              <a:rPr lang="en-US" sz="2400" baseline="-25000" dirty="0">
                <a:latin typeface="Times-Roman" charset="0"/>
              </a:rPr>
              <a:t>A</a:t>
            </a:r>
            <a:r>
              <a:rPr lang="en-US" sz="2400" dirty="0"/>
              <a:t>?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en-US" sz="2400" b="1" dirty="0">
                <a:solidFill>
                  <a:srgbClr val="FF0000"/>
                </a:solidFill>
              </a:rPr>
              <a:t>A:</a:t>
            </a:r>
            <a:r>
              <a:rPr lang="en-US" sz="2400" dirty="0"/>
              <a:t> Extra work for no added security!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800" dirty="0" smtClean="0"/>
              <a:t>Why </a:t>
            </a:r>
            <a:r>
              <a:rPr lang="en-US" sz="2800" dirty="0"/>
              <a:t>is “ticket to Bob” sent to Alice?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400" dirty="0"/>
              <a:t>Why doesn’t KDC send it directly to Bob</a:t>
            </a:r>
            <a:r>
              <a:rPr lang="en-US" sz="2400" dirty="0" smtClean="0"/>
              <a:t>?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Could have KDC remember session key instead of putting it in a </a:t>
            </a:r>
            <a:r>
              <a:rPr lang="en-US" sz="2800" dirty="0">
                <a:latin typeface="Times-Roman" charset="0"/>
              </a:rPr>
              <a:t>TGT</a:t>
            </a:r>
            <a:endParaRPr lang="en-US" sz="2800" dirty="0"/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Then no need for </a:t>
            </a:r>
            <a:r>
              <a:rPr lang="en-US" sz="2400" dirty="0">
                <a:latin typeface="Times-Roman" charset="0"/>
              </a:rPr>
              <a:t>TGT</a:t>
            </a:r>
            <a:endParaRPr lang="en-US" sz="2400" dirty="0"/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But </a:t>
            </a:r>
            <a:r>
              <a:rPr lang="en-US" sz="2400" b="1" dirty="0">
                <a:solidFill>
                  <a:schemeClr val="accent2"/>
                </a:solidFill>
              </a:rPr>
              <a:t>stateless</a:t>
            </a:r>
            <a:r>
              <a:rPr lang="en-US" sz="2400" dirty="0"/>
              <a:t> KDC is major feature of </a:t>
            </a:r>
            <a:r>
              <a:rPr lang="en-US" sz="2400" dirty="0" smtClean="0"/>
              <a:t>Kerberos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3368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72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7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272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272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7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SSH authentication can be based on:</a:t>
            </a:r>
          </a:p>
          <a:p>
            <a:pPr lvl="1"/>
            <a:r>
              <a:rPr lang="en-US" dirty="0" smtClean="0"/>
              <a:t>Public keys, or</a:t>
            </a:r>
          </a:p>
          <a:p>
            <a:pPr lvl="1"/>
            <a:r>
              <a:rPr lang="en-US" dirty="0" smtClean="0"/>
              <a:t>Digital certificates, or</a:t>
            </a:r>
          </a:p>
          <a:p>
            <a:pPr lvl="1"/>
            <a:r>
              <a:rPr lang="en-US" dirty="0" smtClean="0"/>
              <a:t>Passwords</a:t>
            </a:r>
          </a:p>
          <a:p>
            <a:r>
              <a:rPr lang="en-US" dirty="0" smtClean="0"/>
              <a:t>Here, we consider </a:t>
            </a:r>
            <a:r>
              <a:rPr lang="en-US" b="1" i="1" dirty="0" smtClean="0"/>
              <a:t>certificate </a:t>
            </a:r>
            <a:r>
              <a:rPr lang="en-US" dirty="0" smtClean="0"/>
              <a:t>mode</a:t>
            </a:r>
          </a:p>
          <a:p>
            <a:pPr lvl="1"/>
            <a:r>
              <a:rPr lang="en-US" dirty="0" smtClean="0"/>
              <a:t>Other modes, see homework problems</a:t>
            </a:r>
          </a:p>
          <a:p>
            <a:r>
              <a:rPr lang="en-US" dirty="0" smtClean="0"/>
              <a:t>We consider slightly simplified SSH…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4</a:t>
            </a:fld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01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en-US" dirty="0" smtClean="0"/>
              <a:t>Simplified SSH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962400"/>
            <a:ext cx="8686800" cy="22098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latin typeface="New Times Roman"/>
                <a:cs typeface="New Times Roman"/>
              </a:rPr>
              <a:t>CP = “crypto proposed”, and CS = “crypto selected”</a:t>
            </a:r>
          </a:p>
          <a:p>
            <a:r>
              <a:rPr lang="en-US" sz="2400" dirty="0" smtClean="0">
                <a:latin typeface="New Times Roman"/>
                <a:cs typeface="New Times Roman"/>
              </a:rPr>
              <a:t>H = </a:t>
            </a:r>
            <a:r>
              <a:rPr lang="en-US" sz="2400" dirty="0" err="1" smtClean="0">
                <a:latin typeface="New Times Roman"/>
                <a:cs typeface="New Times Roman"/>
              </a:rPr>
              <a:t>h(Alice,Bob,CP,CS,R</a:t>
            </a:r>
            <a:r>
              <a:rPr lang="en-US" sz="2400" baseline="-25000" dirty="0" err="1" smtClean="0">
                <a:latin typeface="New Times Roman"/>
                <a:cs typeface="New Times Roman"/>
              </a:rPr>
              <a:t>A</a:t>
            </a:r>
            <a:r>
              <a:rPr lang="en-US" sz="2400" dirty="0" err="1" smtClean="0">
                <a:latin typeface="New Times Roman"/>
                <a:cs typeface="New Times Roman"/>
              </a:rPr>
              <a:t>,R</a:t>
            </a:r>
            <a:r>
              <a:rPr lang="en-US" sz="2400" baseline="-25000" dirty="0" err="1" smtClean="0">
                <a:latin typeface="New Times Roman"/>
                <a:cs typeface="New Times Roman"/>
              </a:rPr>
              <a:t>B</a:t>
            </a:r>
            <a:r>
              <a:rPr lang="en-US" sz="2400" dirty="0" err="1" smtClean="0">
                <a:latin typeface="New Times Roman"/>
                <a:cs typeface="New Times Roman"/>
              </a:rPr>
              <a:t>,g</a:t>
            </a:r>
            <a:r>
              <a:rPr lang="en-US" sz="2400" baseline="30000" dirty="0" err="1" smtClean="0">
                <a:latin typeface="New Times Roman"/>
                <a:cs typeface="New Times Roman"/>
              </a:rPr>
              <a:t>a</a:t>
            </a:r>
            <a:r>
              <a:rPr lang="en-US" sz="2400" dirty="0" smtClean="0">
                <a:latin typeface="New Times Roman"/>
                <a:cs typeface="New Times Roman"/>
              </a:rPr>
              <a:t> mod </a:t>
            </a:r>
            <a:r>
              <a:rPr lang="en-US" sz="2400" dirty="0" err="1" smtClean="0">
                <a:latin typeface="New Times Roman"/>
                <a:cs typeface="New Times Roman"/>
              </a:rPr>
              <a:t>p,g</a:t>
            </a:r>
            <a:r>
              <a:rPr lang="en-US" sz="2400" baseline="30000" dirty="0" err="1" smtClean="0">
                <a:latin typeface="New Times Roman"/>
                <a:cs typeface="New Times Roman"/>
              </a:rPr>
              <a:t>b</a:t>
            </a:r>
            <a:r>
              <a:rPr lang="en-US" sz="2400" dirty="0" smtClean="0">
                <a:latin typeface="New Times Roman"/>
                <a:cs typeface="New Times Roman"/>
              </a:rPr>
              <a:t> mod </a:t>
            </a:r>
            <a:r>
              <a:rPr lang="en-US" sz="2400" dirty="0" err="1" smtClean="0">
                <a:latin typeface="New Times Roman"/>
                <a:cs typeface="New Times Roman"/>
              </a:rPr>
              <a:t>p,g</a:t>
            </a:r>
            <a:r>
              <a:rPr lang="en-US" sz="2400" baseline="30000" dirty="0" err="1" smtClean="0">
                <a:latin typeface="New Times Roman"/>
                <a:cs typeface="New Times Roman"/>
              </a:rPr>
              <a:t>ab</a:t>
            </a:r>
            <a:r>
              <a:rPr lang="en-US" sz="2400" dirty="0" smtClean="0">
                <a:latin typeface="New Times Roman"/>
                <a:cs typeface="New Times Roman"/>
              </a:rPr>
              <a:t> mod </a:t>
            </a:r>
            <a:r>
              <a:rPr lang="en-US" sz="2400" dirty="0" err="1" smtClean="0">
                <a:latin typeface="New Times Roman"/>
                <a:cs typeface="New Times Roman"/>
              </a:rPr>
              <a:t>p</a:t>
            </a:r>
            <a:r>
              <a:rPr lang="en-US" sz="2400" dirty="0" smtClean="0">
                <a:latin typeface="New Times Roman"/>
                <a:cs typeface="New Times Roman"/>
              </a:rPr>
              <a:t>)</a:t>
            </a:r>
          </a:p>
          <a:p>
            <a:r>
              <a:rPr lang="en-US" sz="2400" dirty="0" smtClean="0">
                <a:latin typeface="New Times Roman"/>
                <a:cs typeface="New Times Roman"/>
              </a:rPr>
              <a:t>S</a:t>
            </a:r>
            <a:r>
              <a:rPr lang="en-US" sz="2400" baseline="-25000" dirty="0" smtClean="0">
                <a:latin typeface="New Times Roman"/>
                <a:cs typeface="New Times Roman"/>
              </a:rPr>
              <a:t>B</a:t>
            </a:r>
            <a:r>
              <a:rPr lang="en-US" sz="2400" dirty="0" smtClean="0">
                <a:latin typeface="New Times Roman"/>
                <a:cs typeface="New Times Roman"/>
              </a:rPr>
              <a:t> = [</a:t>
            </a:r>
            <a:r>
              <a:rPr lang="en-US" sz="2400" dirty="0" err="1" smtClean="0">
                <a:latin typeface="New Times Roman"/>
                <a:cs typeface="New Times Roman"/>
              </a:rPr>
              <a:t>H]</a:t>
            </a:r>
            <a:r>
              <a:rPr lang="en-US" sz="2400" baseline="-25000" dirty="0" err="1" smtClean="0">
                <a:latin typeface="New Times Roman"/>
                <a:cs typeface="New Times Roman"/>
              </a:rPr>
              <a:t>Bob</a:t>
            </a:r>
            <a:endParaRPr lang="en-US" sz="2400" dirty="0" smtClean="0">
              <a:latin typeface="New Times Roman"/>
              <a:cs typeface="New Times Roman"/>
            </a:endParaRPr>
          </a:p>
          <a:p>
            <a:r>
              <a:rPr lang="en-US" sz="2400" dirty="0" smtClean="0">
                <a:latin typeface="New Times Roman"/>
                <a:cs typeface="New Times Roman"/>
              </a:rPr>
              <a:t>S</a:t>
            </a:r>
            <a:r>
              <a:rPr lang="en-US" sz="2400" baseline="-25000" dirty="0" smtClean="0">
                <a:latin typeface="New Times Roman"/>
                <a:cs typeface="New Times Roman"/>
              </a:rPr>
              <a:t>A</a:t>
            </a:r>
            <a:r>
              <a:rPr lang="en-US" sz="2400" dirty="0" smtClean="0">
                <a:latin typeface="New Times Roman"/>
                <a:cs typeface="New Times Roman"/>
              </a:rPr>
              <a:t> = [H, Alice, </a:t>
            </a:r>
            <a:r>
              <a:rPr lang="en-US" sz="2400" dirty="0" err="1" smtClean="0">
                <a:latin typeface="New Times Roman"/>
                <a:cs typeface="New Times Roman"/>
              </a:rPr>
              <a:t>certificate</a:t>
            </a:r>
            <a:r>
              <a:rPr lang="en-US" sz="2400" baseline="-25000" dirty="0" err="1" smtClean="0">
                <a:latin typeface="New Times Roman"/>
                <a:cs typeface="New Times Roman"/>
              </a:rPr>
              <a:t>A</a:t>
            </a:r>
            <a:r>
              <a:rPr lang="en-US" sz="2400" dirty="0" err="1" smtClean="0">
                <a:latin typeface="New Times Roman"/>
                <a:cs typeface="New Times Roman"/>
              </a:rPr>
              <a:t>]</a:t>
            </a:r>
            <a:r>
              <a:rPr lang="en-US" sz="2400" baseline="-25000" dirty="0" err="1" smtClean="0">
                <a:latin typeface="New Times Roman"/>
                <a:cs typeface="New Times Roman"/>
              </a:rPr>
              <a:t>Alice</a:t>
            </a:r>
            <a:endParaRPr lang="en-US" sz="2400" dirty="0" smtClean="0">
              <a:latin typeface="New Times Roman"/>
              <a:cs typeface="New Times Roman"/>
            </a:endParaRPr>
          </a:p>
          <a:p>
            <a:r>
              <a:rPr lang="en-US" sz="2400" dirty="0" smtClean="0">
                <a:latin typeface="New Times Roman"/>
                <a:cs typeface="New Times Roman"/>
              </a:rPr>
              <a:t>K = g</a:t>
            </a:r>
            <a:r>
              <a:rPr lang="en-US" sz="2400" baseline="30000" dirty="0" smtClean="0">
                <a:latin typeface="New Times Roman"/>
                <a:cs typeface="New Times Roman"/>
              </a:rPr>
              <a:t>ab</a:t>
            </a:r>
            <a:r>
              <a:rPr lang="en-US" sz="2400" dirty="0" smtClean="0">
                <a:latin typeface="New Times Roman"/>
                <a:cs typeface="New Times Roman"/>
              </a:rPr>
              <a:t> mod </a:t>
            </a:r>
            <a:r>
              <a:rPr lang="en-US" sz="2400" dirty="0" err="1" smtClean="0">
                <a:latin typeface="New Times Roman"/>
                <a:cs typeface="New Times Roman"/>
              </a:rPr>
              <a:t>p</a:t>
            </a:r>
            <a:endParaRPr lang="en-US" sz="2400" dirty="0" smtClean="0">
              <a:latin typeface="New Times Roman"/>
              <a:cs typeface="New Times Roman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5</a:t>
            </a:fld>
            <a:endParaRPr lang="en-US">
              <a:latin typeface="Times New Roman" charset="0"/>
            </a:endParaRPr>
          </a:p>
        </p:txBody>
      </p:sp>
      <p:pic>
        <p:nvPicPr>
          <p:cNvPr id="5" name="Picture 2" descr="drinkme.gif                                                    000A0185Macintosh HD                   ABA78158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752600"/>
            <a:ext cx="990600" cy="14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3"/>
          <p:cNvSpPr>
            <a:spLocks noChangeShapeType="1"/>
          </p:cNvSpPr>
          <p:nvPr/>
        </p:nvSpPr>
        <p:spPr bwMode="auto">
          <a:xfrm flipV="1">
            <a:off x="2133600" y="18684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 flipH="1" flipV="1">
            <a:off x="2057400" y="23256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909335" y="3187700"/>
            <a:ext cx="9070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0" dirty="0"/>
              <a:t>Alice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236213" y="3216275"/>
            <a:ext cx="723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0" dirty="0"/>
              <a:t>Bob</a:t>
            </a:r>
            <a:endParaRPr lang="en-US" b="0" baseline="-25000" dirty="0">
              <a:latin typeface="Times-Roman" charset="0"/>
            </a:endParaRP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V="1">
            <a:off x="2133600" y="2767013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3276600" y="1371600"/>
            <a:ext cx="18547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Alice, CP, R</a:t>
            </a:r>
            <a:r>
              <a:rPr lang="en-US" b="0" baseline="-25000" dirty="0">
                <a:latin typeface="Times-Roman" charset="0"/>
              </a:rPr>
              <a:t>A</a:t>
            </a:r>
            <a:endParaRPr lang="en-US" b="0" dirty="0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3733800" y="1828800"/>
            <a:ext cx="10571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CS, R</a:t>
            </a:r>
            <a:r>
              <a:rPr lang="en-US" b="0" baseline="-25000" dirty="0">
                <a:latin typeface="Times-Roman" charset="0"/>
              </a:rPr>
              <a:t>B</a:t>
            </a:r>
            <a:endParaRPr lang="en-US" b="0" dirty="0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3554413" y="2286000"/>
            <a:ext cx="12845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 err="1">
                <a:latin typeface="Times-Roman" charset="0"/>
              </a:rPr>
              <a:t>g</a:t>
            </a:r>
            <a:r>
              <a:rPr lang="en-US" b="0" baseline="30000" dirty="0" err="1">
                <a:latin typeface="Times-Roman" charset="0"/>
              </a:rPr>
              <a:t>a</a:t>
            </a:r>
            <a:r>
              <a:rPr lang="en-US" b="0" dirty="0">
                <a:latin typeface="Times-Roman" charset="0"/>
              </a:rPr>
              <a:t> mod </a:t>
            </a:r>
            <a:r>
              <a:rPr lang="en-US" b="0" dirty="0" err="1">
                <a:latin typeface="Times-Roman" charset="0"/>
              </a:rPr>
              <a:t>p</a:t>
            </a:r>
            <a:endParaRPr lang="en-US" b="0" dirty="0"/>
          </a:p>
        </p:txBody>
      </p:sp>
      <p:pic>
        <p:nvPicPr>
          <p:cNvPr id="14" name="Picture 11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6600" y="1752600"/>
            <a:ext cx="93503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Line 12"/>
          <p:cNvSpPr>
            <a:spLocks noChangeShapeType="1"/>
          </p:cNvSpPr>
          <p:nvPr/>
        </p:nvSpPr>
        <p:spPr bwMode="auto">
          <a:xfrm flipH="1" flipV="1">
            <a:off x="2057400" y="3276600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V="1">
            <a:off x="2133600" y="3733800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2732088" y="2743200"/>
            <a:ext cx="32619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 err="1">
                <a:latin typeface="Times-Roman" charset="0"/>
              </a:rPr>
              <a:t>g</a:t>
            </a:r>
            <a:r>
              <a:rPr lang="en-US" b="0" baseline="30000" dirty="0" err="1">
                <a:latin typeface="Times-Roman" charset="0"/>
              </a:rPr>
              <a:t>b</a:t>
            </a:r>
            <a:r>
              <a:rPr lang="en-US" b="0" dirty="0">
                <a:latin typeface="Times-Roman" charset="0"/>
              </a:rPr>
              <a:t> mod </a:t>
            </a:r>
            <a:r>
              <a:rPr lang="en-US" b="0" dirty="0" err="1">
                <a:latin typeface="Times-Roman" charset="0"/>
              </a:rPr>
              <a:t>p</a:t>
            </a:r>
            <a:r>
              <a:rPr lang="en-US" b="0" dirty="0">
                <a:latin typeface="Times-Roman" charset="0"/>
              </a:rPr>
              <a:t>, </a:t>
            </a:r>
            <a:r>
              <a:rPr lang="en-US" b="0" dirty="0" err="1">
                <a:latin typeface="Times-Roman" charset="0"/>
              </a:rPr>
              <a:t>certificate</a:t>
            </a:r>
            <a:r>
              <a:rPr lang="en-US" b="0" baseline="-25000" dirty="0" err="1">
                <a:latin typeface="Times-Roman" charset="0"/>
              </a:rPr>
              <a:t>B</a:t>
            </a:r>
            <a:r>
              <a:rPr lang="en-US" b="0" dirty="0">
                <a:latin typeface="Times-Roman" charset="0"/>
              </a:rPr>
              <a:t>, S</a:t>
            </a:r>
            <a:r>
              <a:rPr lang="en-US" b="0" baseline="-25000" dirty="0">
                <a:latin typeface="Times-Roman" charset="0"/>
              </a:rPr>
              <a:t>B</a:t>
            </a:r>
            <a:endParaRPr lang="en-US" b="0" dirty="0"/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2582863" y="3276600"/>
            <a:ext cx="374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 err="1">
                <a:latin typeface="Times-Roman" charset="0"/>
              </a:rPr>
              <a:t>E(Alice</a:t>
            </a:r>
            <a:r>
              <a:rPr lang="en-US" b="0" dirty="0">
                <a:latin typeface="Times-Roman" charset="0"/>
              </a:rPr>
              <a:t>, </a:t>
            </a:r>
            <a:r>
              <a:rPr lang="en-US" b="0" dirty="0" err="1">
                <a:latin typeface="Times-Roman" charset="0"/>
              </a:rPr>
              <a:t>certificate</a:t>
            </a:r>
            <a:r>
              <a:rPr lang="en-US" b="0" baseline="-25000" dirty="0" err="1">
                <a:latin typeface="Times-Roman" charset="0"/>
              </a:rPr>
              <a:t>A</a:t>
            </a:r>
            <a:r>
              <a:rPr lang="en-US" b="0" dirty="0">
                <a:latin typeface="Times-Roman" charset="0"/>
              </a:rPr>
              <a:t>, S</a:t>
            </a:r>
            <a:r>
              <a:rPr lang="en-US" b="0" baseline="-25000" dirty="0">
                <a:latin typeface="Times-Roman" charset="0"/>
              </a:rPr>
              <a:t>A</a:t>
            </a:r>
            <a:r>
              <a:rPr lang="en-US" b="0" dirty="0">
                <a:latin typeface="Times-Roman" charset="0"/>
              </a:rPr>
              <a:t>, K)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4996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 autoUpdateAnimBg="0"/>
      <p:bldP spid="12" grpId="0" autoUpdateAnimBg="0"/>
      <p:bldP spid="13" grpId="0" autoUpdateAnimBg="0"/>
      <p:bldP spid="15" grpId="0" animBg="1"/>
      <p:bldP spid="16" grpId="0" animBg="1"/>
      <p:bldP spid="17" grpId="0" autoUpdateAnimBg="0"/>
      <p:bldP spid="1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en-US" dirty="0" err="1" smtClean="0"/>
              <a:t>MiM</a:t>
            </a:r>
            <a:r>
              <a:rPr lang="en-US" dirty="0" smtClean="0"/>
              <a:t> Attack on SSH?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962400"/>
            <a:ext cx="8686800" cy="2209800"/>
          </a:xfrm>
        </p:spPr>
        <p:txBody>
          <a:bodyPr/>
          <a:lstStyle/>
          <a:p>
            <a:r>
              <a:rPr lang="en-US" sz="2400" dirty="0" smtClean="0">
                <a:cs typeface="New Times Roman"/>
              </a:rPr>
              <a:t>Where does this attack fail?</a:t>
            </a:r>
          </a:p>
          <a:p>
            <a:r>
              <a:rPr lang="en-US" sz="2400" dirty="0" smtClean="0">
                <a:cs typeface="New Times Roman"/>
              </a:rPr>
              <a:t>Alice computes:</a:t>
            </a:r>
          </a:p>
          <a:p>
            <a:pPr lvl="1"/>
            <a:r>
              <a:rPr lang="en-US" sz="2000" dirty="0" smtClean="0">
                <a:latin typeface="New Times Roman"/>
                <a:cs typeface="New Times Roman"/>
              </a:rPr>
              <a:t>H</a:t>
            </a:r>
            <a:r>
              <a:rPr lang="en-US" sz="2000" baseline="-25000" dirty="0" smtClean="0">
                <a:latin typeface="New Times Roman"/>
                <a:cs typeface="New Times Roman"/>
              </a:rPr>
              <a:t>a</a:t>
            </a:r>
            <a:r>
              <a:rPr lang="en-US" sz="2000" dirty="0" smtClean="0">
                <a:latin typeface="New Times Roman"/>
                <a:cs typeface="New Times Roman"/>
              </a:rPr>
              <a:t> = </a:t>
            </a:r>
            <a:r>
              <a:rPr lang="en-US" sz="2000" dirty="0" err="1" smtClean="0">
                <a:latin typeface="New Times Roman"/>
                <a:cs typeface="New Times Roman"/>
              </a:rPr>
              <a:t>h(Alice,Bob,CP,CS,R</a:t>
            </a:r>
            <a:r>
              <a:rPr lang="en-US" sz="2000" baseline="-25000" dirty="0" err="1" smtClean="0">
                <a:latin typeface="New Times Roman"/>
                <a:cs typeface="New Times Roman"/>
              </a:rPr>
              <a:t>A</a:t>
            </a:r>
            <a:r>
              <a:rPr lang="en-US" sz="2000" dirty="0" err="1" smtClean="0">
                <a:latin typeface="New Times Roman"/>
                <a:cs typeface="New Times Roman"/>
              </a:rPr>
              <a:t>,R</a:t>
            </a:r>
            <a:r>
              <a:rPr lang="en-US" sz="2000" baseline="-25000" dirty="0" err="1" smtClean="0">
                <a:latin typeface="New Times Roman"/>
                <a:cs typeface="New Times Roman"/>
              </a:rPr>
              <a:t>B</a:t>
            </a:r>
            <a:r>
              <a:rPr lang="en-US" sz="2000" dirty="0" err="1" smtClean="0">
                <a:latin typeface="New Times Roman"/>
                <a:cs typeface="New Times Roman"/>
              </a:rPr>
              <a:t>,g</a:t>
            </a:r>
            <a:r>
              <a:rPr lang="en-US" sz="2000" baseline="30000" dirty="0" err="1" smtClean="0">
                <a:latin typeface="New Times Roman"/>
                <a:cs typeface="New Times Roman"/>
              </a:rPr>
              <a:t>a</a:t>
            </a:r>
            <a:r>
              <a:rPr lang="en-US" sz="2000" dirty="0" smtClean="0">
                <a:latin typeface="New Times Roman"/>
                <a:cs typeface="New Times Roman"/>
              </a:rPr>
              <a:t> mod </a:t>
            </a:r>
            <a:r>
              <a:rPr lang="en-US" sz="2000" dirty="0" err="1" smtClean="0">
                <a:latin typeface="New Times Roman"/>
                <a:cs typeface="New Times Roman"/>
              </a:rPr>
              <a:t>p,g</a:t>
            </a:r>
            <a:r>
              <a:rPr lang="en-US" sz="2000" baseline="30000" dirty="0" err="1" smtClean="0">
                <a:latin typeface="New Times Roman"/>
                <a:cs typeface="New Times Roman"/>
              </a:rPr>
              <a:t>t</a:t>
            </a:r>
            <a:r>
              <a:rPr lang="en-US" sz="2000" dirty="0" smtClean="0">
                <a:latin typeface="New Times Roman"/>
                <a:cs typeface="New Times Roman"/>
              </a:rPr>
              <a:t> mod </a:t>
            </a:r>
            <a:r>
              <a:rPr lang="en-US" sz="2000" dirty="0" err="1" smtClean="0">
                <a:latin typeface="New Times Roman"/>
                <a:cs typeface="New Times Roman"/>
              </a:rPr>
              <a:t>p,g</a:t>
            </a:r>
            <a:r>
              <a:rPr lang="en-US" sz="2000" baseline="30000" dirty="0" err="1" smtClean="0">
                <a:latin typeface="New Times Roman"/>
                <a:cs typeface="New Times Roman"/>
              </a:rPr>
              <a:t>at</a:t>
            </a:r>
            <a:r>
              <a:rPr lang="en-US" sz="2000" dirty="0" smtClean="0">
                <a:latin typeface="New Times Roman"/>
                <a:cs typeface="New Times Roman"/>
              </a:rPr>
              <a:t> mod </a:t>
            </a:r>
            <a:r>
              <a:rPr lang="en-US" sz="2000" dirty="0" err="1" smtClean="0">
                <a:latin typeface="New Times Roman"/>
                <a:cs typeface="New Times Roman"/>
              </a:rPr>
              <a:t>p</a:t>
            </a:r>
            <a:r>
              <a:rPr lang="en-US" sz="2000" dirty="0" smtClean="0">
                <a:latin typeface="New Times Roman"/>
                <a:cs typeface="New Times Roman"/>
              </a:rPr>
              <a:t>)</a:t>
            </a:r>
          </a:p>
          <a:p>
            <a:r>
              <a:rPr lang="en-US" sz="2400" dirty="0" smtClean="0">
                <a:cs typeface="New Times Roman"/>
              </a:rPr>
              <a:t>But Bob signs:</a:t>
            </a:r>
          </a:p>
          <a:p>
            <a:pPr lvl="1"/>
            <a:r>
              <a:rPr lang="en-US" sz="2000" dirty="0" err="1" smtClean="0">
                <a:latin typeface="New Times Roman"/>
                <a:cs typeface="New Times Roman"/>
              </a:rPr>
              <a:t>H</a:t>
            </a:r>
            <a:r>
              <a:rPr lang="en-US" sz="2000" baseline="-25000" dirty="0" err="1" smtClean="0">
                <a:latin typeface="New Times Roman"/>
                <a:cs typeface="New Times Roman"/>
              </a:rPr>
              <a:t>b</a:t>
            </a:r>
            <a:r>
              <a:rPr lang="en-US" sz="2000" dirty="0" smtClean="0">
                <a:latin typeface="New Times Roman"/>
                <a:cs typeface="New Times Roman"/>
              </a:rPr>
              <a:t> = </a:t>
            </a:r>
            <a:r>
              <a:rPr lang="en-US" sz="2000" dirty="0" err="1" smtClean="0">
                <a:latin typeface="New Times Roman"/>
                <a:cs typeface="New Times Roman"/>
              </a:rPr>
              <a:t>h(Alice,Bob,CP,CS,R</a:t>
            </a:r>
            <a:r>
              <a:rPr lang="en-US" sz="2000" baseline="-25000" dirty="0" err="1" smtClean="0">
                <a:latin typeface="New Times Roman"/>
                <a:cs typeface="New Times Roman"/>
              </a:rPr>
              <a:t>A</a:t>
            </a:r>
            <a:r>
              <a:rPr lang="en-US" sz="2000" dirty="0" err="1" smtClean="0">
                <a:latin typeface="New Times Roman"/>
                <a:cs typeface="New Times Roman"/>
              </a:rPr>
              <a:t>,R</a:t>
            </a:r>
            <a:r>
              <a:rPr lang="en-US" sz="2000" baseline="-25000" dirty="0" err="1" smtClean="0">
                <a:latin typeface="New Times Roman"/>
                <a:cs typeface="New Times Roman"/>
              </a:rPr>
              <a:t>B</a:t>
            </a:r>
            <a:r>
              <a:rPr lang="en-US" sz="2000" dirty="0" err="1" smtClean="0">
                <a:latin typeface="New Times Roman"/>
                <a:cs typeface="New Times Roman"/>
              </a:rPr>
              <a:t>,g</a:t>
            </a:r>
            <a:r>
              <a:rPr lang="en-US" sz="2000" baseline="30000" dirty="0" err="1" smtClean="0">
                <a:latin typeface="New Times Roman"/>
                <a:cs typeface="New Times Roman"/>
              </a:rPr>
              <a:t>t</a:t>
            </a:r>
            <a:r>
              <a:rPr lang="en-US" sz="2000" dirty="0" smtClean="0">
                <a:latin typeface="New Times Roman"/>
                <a:cs typeface="New Times Roman"/>
              </a:rPr>
              <a:t> mod </a:t>
            </a:r>
            <a:r>
              <a:rPr lang="en-US" sz="2000" dirty="0" err="1" smtClean="0">
                <a:latin typeface="New Times Roman"/>
                <a:cs typeface="New Times Roman"/>
              </a:rPr>
              <a:t>p,g</a:t>
            </a:r>
            <a:r>
              <a:rPr lang="en-US" sz="2000" baseline="30000" dirty="0" err="1" smtClean="0">
                <a:latin typeface="New Times Roman"/>
                <a:cs typeface="New Times Roman"/>
              </a:rPr>
              <a:t>b</a:t>
            </a:r>
            <a:r>
              <a:rPr lang="en-US" sz="2000" dirty="0" smtClean="0">
                <a:latin typeface="New Times Roman"/>
                <a:cs typeface="New Times Roman"/>
              </a:rPr>
              <a:t> mod </a:t>
            </a:r>
            <a:r>
              <a:rPr lang="en-US" sz="2000" dirty="0" err="1" smtClean="0">
                <a:latin typeface="New Times Roman"/>
                <a:cs typeface="New Times Roman"/>
              </a:rPr>
              <a:t>p,g</a:t>
            </a:r>
            <a:r>
              <a:rPr lang="en-US" sz="2000" baseline="30000" dirty="0" err="1" smtClean="0">
                <a:latin typeface="New Times Roman"/>
                <a:cs typeface="New Times Roman"/>
              </a:rPr>
              <a:t>bt</a:t>
            </a:r>
            <a:r>
              <a:rPr lang="en-US" sz="2000" dirty="0" smtClean="0">
                <a:latin typeface="New Times Roman"/>
                <a:cs typeface="New Times Roman"/>
              </a:rPr>
              <a:t> mod </a:t>
            </a:r>
            <a:r>
              <a:rPr lang="en-US" sz="2000" dirty="0" err="1" smtClean="0">
                <a:latin typeface="New Times Roman"/>
                <a:cs typeface="New Times Roman"/>
              </a:rPr>
              <a:t>p</a:t>
            </a:r>
            <a:r>
              <a:rPr lang="en-US" sz="2000" dirty="0" smtClean="0">
                <a:latin typeface="New Times Roman"/>
                <a:cs typeface="New Times Roman"/>
              </a:rPr>
              <a:t>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6</a:t>
            </a:fld>
            <a:endParaRPr lang="en-US">
              <a:latin typeface="Times New Roman" charset="0"/>
            </a:endParaRPr>
          </a:p>
        </p:txBody>
      </p:sp>
      <p:pic>
        <p:nvPicPr>
          <p:cNvPr id="5" name="Picture 2" descr="drinkme.gif                                                    000A0185Macintosh HD                   ABA78158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752600"/>
            <a:ext cx="990600" cy="14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3"/>
          <p:cNvSpPr>
            <a:spLocks noChangeShapeType="1"/>
          </p:cNvSpPr>
          <p:nvPr/>
        </p:nvSpPr>
        <p:spPr bwMode="auto">
          <a:xfrm flipV="1">
            <a:off x="1600200" y="1901952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 flipH="1" flipV="1">
            <a:off x="1524000" y="2359152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75935" y="3187700"/>
            <a:ext cx="9070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0" dirty="0"/>
              <a:t>Alice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922013" y="3216275"/>
            <a:ext cx="723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0" dirty="0"/>
              <a:t>Bob</a:t>
            </a:r>
            <a:endParaRPr lang="en-US" b="0" baseline="-25000" dirty="0">
              <a:latin typeface="Times-Roman" charset="0"/>
            </a:endParaRP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V="1">
            <a:off x="1524000" y="2816352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752600" y="1371600"/>
            <a:ext cx="135851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Alice,</a:t>
            </a:r>
            <a:r>
              <a:rPr lang="en-US" b="0" dirty="0" smtClean="0">
                <a:latin typeface="Times-Roman" charset="0"/>
              </a:rPr>
              <a:t> R</a:t>
            </a:r>
            <a:r>
              <a:rPr lang="en-US" b="0" baseline="-25000" dirty="0" smtClean="0">
                <a:latin typeface="Times-Roman" charset="0"/>
              </a:rPr>
              <a:t>A</a:t>
            </a:r>
            <a:endParaRPr lang="en-US" b="0" dirty="0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6234028" y="1900535"/>
            <a:ext cx="5268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 smtClean="0">
                <a:latin typeface="Times-Roman" charset="0"/>
              </a:rPr>
              <a:t>R</a:t>
            </a:r>
            <a:r>
              <a:rPr lang="en-US" b="0" baseline="-25000" dirty="0" smtClean="0">
                <a:latin typeface="Times-Roman" charset="0"/>
              </a:rPr>
              <a:t>B</a:t>
            </a:r>
            <a:endParaRPr lang="en-US" b="0" dirty="0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752600" y="2357735"/>
            <a:ext cx="12845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 err="1">
                <a:latin typeface="Times-Roman" charset="0"/>
              </a:rPr>
              <a:t>g</a:t>
            </a:r>
            <a:r>
              <a:rPr lang="en-US" b="0" baseline="30000" dirty="0" err="1">
                <a:latin typeface="Times-Roman" charset="0"/>
              </a:rPr>
              <a:t>a</a:t>
            </a:r>
            <a:r>
              <a:rPr lang="en-US" b="0" dirty="0">
                <a:latin typeface="Times-Roman" charset="0"/>
              </a:rPr>
              <a:t> mod </a:t>
            </a:r>
            <a:r>
              <a:rPr lang="en-US" b="0" dirty="0" err="1">
                <a:latin typeface="Times-Roman" charset="0"/>
              </a:rPr>
              <a:t>p</a:t>
            </a:r>
            <a:endParaRPr lang="en-US" b="0" dirty="0"/>
          </a:p>
        </p:txBody>
      </p:sp>
      <p:pic>
        <p:nvPicPr>
          <p:cNvPr id="14" name="Picture 11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1752600"/>
            <a:ext cx="93503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Line 12"/>
          <p:cNvSpPr>
            <a:spLocks noChangeShapeType="1"/>
          </p:cNvSpPr>
          <p:nvPr/>
        </p:nvSpPr>
        <p:spPr bwMode="auto">
          <a:xfrm flipH="1" flipV="1">
            <a:off x="1524000" y="3276600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V="1">
            <a:off x="1600200" y="3733800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5486400" y="2814935"/>
            <a:ext cx="21224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0" dirty="0" err="1" smtClean="0">
                <a:latin typeface="Times-Roman" charset="0"/>
              </a:rPr>
              <a:t>g</a:t>
            </a:r>
            <a:r>
              <a:rPr lang="en-US" sz="2000" b="0" baseline="30000" dirty="0" err="1" smtClean="0">
                <a:latin typeface="Times-Roman" charset="0"/>
              </a:rPr>
              <a:t>b</a:t>
            </a:r>
            <a:r>
              <a:rPr lang="en-US" sz="2000" b="0" dirty="0" smtClean="0">
                <a:latin typeface="Times-Roman" charset="0"/>
              </a:rPr>
              <a:t> mod </a:t>
            </a:r>
            <a:r>
              <a:rPr lang="en-US" sz="2000" b="0" dirty="0" err="1" smtClean="0">
                <a:latin typeface="Times-Roman" charset="0"/>
              </a:rPr>
              <a:t>p</a:t>
            </a:r>
            <a:r>
              <a:rPr lang="en-US" sz="2000" b="0" dirty="0" smtClean="0">
                <a:latin typeface="Times-Roman" charset="0"/>
              </a:rPr>
              <a:t>, </a:t>
            </a:r>
            <a:r>
              <a:rPr lang="en-US" sz="2000" b="0" dirty="0" err="1" smtClean="0">
                <a:latin typeface="Times-Roman" charset="0"/>
              </a:rPr>
              <a:t>cert</a:t>
            </a:r>
            <a:r>
              <a:rPr lang="en-US" sz="2000" b="0" baseline="-25000" dirty="0" err="1" smtClean="0">
                <a:latin typeface="Times-Roman" charset="0"/>
              </a:rPr>
              <a:t>B</a:t>
            </a:r>
            <a:r>
              <a:rPr lang="en-US" sz="2000" b="0" dirty="0">
                <a:latin typeface="Times-Roman" charset="0"/>
              </a:rPr>
              <a:t>, S</a:t>
            </a:r>
            <a:r>
              <a:rPr lang="en-US" sz="2000" b="0" baseline="-25000" dirty="0">
                <a:latin typeface="Times-Roman" charset="0"/>
              </a:rPr>
              <a:t>B</a:t>
            </a:r>
            <a:endParaRPr lang="en-US" sz="2000" b="0" dirty="0"/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1392565" y="3276600"/>
            <a:ext cx="22191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0" dirty="0" err="1">
                <a:latin typeface="Times-Roman" charset="0"/>
              </a:rPr>
              <a:t>E</a:t>
            </a:r>
            <a:r>
              <a:rPr lang="en-US" sz="2000" b="0" dirty="0" err="1" smtClean="0">
                <a:latin typeface="Times-Roman" charset="0"/>
              </a:rPr>
              <a:t>(Alice,cert</a:t>
            </a:r>
            <a:r>
              <a:rPr lang="en-US" sz="2000" b="0" baseline="-25000" dirty="0" err="1" smtClean="0">
                <a:latin typeface="Times-Roman" charset="0"/>
              </a:rPr>
              <a:t>A</a:t>
            </a:r>
            <a:r>
              <a:rPr lang="en-US" sz="2000" b="0" dirty="0" err="1" smtClean="0">
                <a:latin typeface="Times-Roman" charset="0"/>
              </a:rPr>
              <a:t>,S</a:t>
            </a:r>
            <a:r>
              <a:rPr lang="en-US" sz="2000" b="0" baseline="-25000" dirty="0" err="1" smtClean="0">
                <a:latin typeface="Times-Roman" charset="0"/>
              </a:rPr>
              <a:t>A</a:t>
            </a:r>
            <a:r>
              <a:rPr lang="en-US" sz="2000" b="0" dirty="0" err="1" smtClean="0">
                <a:latin typeface="Times-Roman" charset="0"/>
              </a:rPr>
              <a:t>,K</a:t>
            </a:r>
            <a:r>
              <a:rPr lang="en-US" sz="2000" b="0" dirty="0">
                <a:latin typeface="Times-Roman" charset="0"/>
              </a:rPr>
              <a:t>)</a:t>
            </a:r>
            <a:endParaRPr lang="en-US" sz="2000" b="0" dirty="0"/>
          </a:p>
        </p:txBody>
      </p:sp>
      <p:sp>
        <p:nvSpPr>
          <p:cNvPr id="19" name="Line 3"/>
          <p:cNvSpPr>
            <a:spLocks noChangeShapeType="1"/>
          </p:cNvSpPr>
          <p:nvPr/>
        </p:nvSpPr>
        <p:spPr bwMode="auto">
          <a:xfrm flipV="1">
            <a:off x="5617835" y="1905000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4"/>
          <p:cNvSpPr>
            <a:spLocks noChangeShapeType="1"/>
          </p:cNvSpPr>
          <p:nvPr/>
        </p:nvSpPr>
        <p:spPr bwMode="auto">
          <a:xfrm flipH="1" flipV="1">
            <a:off x="5541635" y="2362200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7"/>
          <p:cNvSpPr>
            <a:spLocks noChangeShapeType="1"/>
          </p:cNvSpPr>
          <p:nvPr/>
        </p:nvSpPr>
        <p:spPr bwMode="auto">
          <a:xfrm flipV="1">
            <a:off x="5617835" y="2819400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 flipH="1" flipV="1">
            <a:off x="5541635" y="3276600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13"/>
          <p:cNvSpPr>
            <a:spLocks noChangeShapeType="1"/>
          </p:cNvSpPr>
          <p:nvPr/>
        </p:nvSpPr>
        <p:spPr bwMode="auto">
          <a:xfrm flipV="1">
            <a:off x="5617835" y="3733800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5846435" y="1371600"/>
            <a:ext cx="135851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Alice,</a:t>
            </a:r>
            <a:r>
              <a:rPr lang="en-US" b="0" dirty="0" smtClean="0">
                <a:latin typeface="Times-Roman" charset="0"/>
              </a:rPr>
              <a:t> R</a:t>
            </a:r>
            <a:r>
              <a:rPr lang="en-US" b="0" baseline="-25000" dirty="0" smtClean="0">
                <a:latin typeface="Times-Roman" charset="0"/>
              </a:rPr>
              <a:t>A</a:t>
            </a:r>
            <a:endParaRPr lang="en-US" b="0" dirty="0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2209800" y="1901952"/>
            <a:ext cx="5268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 smtClean="0">
                <a:latin typeface="Times-Roman" charset="0"/>
              </a:rPr>
              <a:t>R</a:t>
            </a:r>
            <a:r>
              <a:rPr lang="en-US" b="0" baseline="-25000" dirty="0" smtClean="0">
                <a:latin typeface="Times-Roman" charset="0"/>
              </a:rPr>
              <a:t>B</a:t>
            </a:r>
            <a:endParaRPr lang="en-US" b="0" dirty="0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5846435" y="2357735"/>
            <a:ext cx="12505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 err="1" smtClean="0">
                <a:latin typeface="Times-Roman" charset="0"/>
              </a:rPr>
              <a:t>g</a:t>
            </a:r>
            <a:r>
              <a:rPr lang="en-US" b="0" baseline="30000" dirty="0" err="1">
                <a:latin typeface="Times-Roman" charset="0"/>
              </a:rPr>
              <a:t>t</a:t>
            </a:r>
            <a:r>
              <a:rPr lang="en-US" b="0" dirty="0" smtClean="0">
                <a:latin typeface="Times-Roman" charset="0"/>
              </a:rPr>
              <a:t> </a:t>
            </a:r>
            <a:r>
              <a:rPr lang="en-US" b="0" dirty="0">
                <a:latin typeface="Times-Roman" charset="0"/>
              </a:rPr>
              <a:t>mod </a:t>
            </a:r>
            <a:r>
              <a:rPr lang="en-US" b="0" dirty="0" err="1">
                <a:latin typeface="Times-Roman" charset="0"/>
              </a:rPr>
              <a:t>p</a:t>
            </a:r>
            <a:endParaRPr lang="en-US" b="0" dirty="0"/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1447800" y="2819400"/>
            <a:ext cx="20844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0" dirty="0" err="1" smtClean="0">
                <a:latin typeface="Times-Roman" charset="0"/>
              </a:rPr>
              <a:t>g</a:t>
            </a:r>
            <a:r>
              <a:rPr lang="en-US" sz="2000" b="0" baseline="30000" dirty="0" err="1" smtClean="0">
                <a:latin typeface="Times-Roman" charset="0"/>
              </a:rPr>
              <a:t>t</a:t>
            </a:r>
            <a:r>
              <a:rPr lang="en-US" sz="2000" b="0" dirty="0" smtClean="0">
                <a:latin typeface="Times-Roman" charset="0"/>
              </a:rPr>
              <a:t> mod </a:t>
            </a:r>
            <a:r>
              <a:rPr lang="en-US" sz="2000" b="0" dirty="0" err="1" smtClean="0">
                <a:latin typeface="Times-Roman" charset="0"/>
              </a:rPr>
              <a:t>p</a:t>
            </a:r>
            <a:r>
              <a:rPr lang="en-US" sz="2000" b="0" dirty="0" smtClean="0">
                <a:latin typeface="Times-Roman" charset="0"/>
              </a:rPr>
              <a:t>, </a:t>
            </a:r>
            <a:r>
              <a:rPr lang="en-US" sz="2000" b="0" dirty="0" err="1" smtClean="0">
                <a:latin typeface="Times-Roman" charset="0"/>
              </a:rPr>
              <a:t>cert</a:t>
            </a:r>
            <a:r>
              <a:rPr lang="en-US" sz="2000" b="0" baseline="-25000" dirty="0" err="1" smtClean="0">
                <a:latin typeface="Times-Roman" charset="0"/>
              </a:rPr>
              <a:t>B</a:t>
            </a:r>
            <a:r>
              <a:rPr lang="en-US" sz="2000" b="0" dirty="0">
                <a:latin typeface="Times-Roman" charset="0"/>
              </a:rPr>
              <a:t>, </a:t>
            </a:r>
            <a:r>
              <a:rPr lang="en-US" sz="2000" b="0" dirty="0" smtClean="0">
                <a:latin typeface="Times-Roman" charset="0"/>
              </a:rPr>
              <a:t>S</a:t>
            </a:r>
            <a:r>
              <a:rPr lang="en-US" sz="2000" b="0" baseline="-25000" dirty="0" smtClean="0">
                <a:latin typeface="Times-Roman" charset="0"/>
              </a:rPr>
              <a:t>B</a:t>
            </a:r>
            <a:endParaRPr lang="en-US" sz="2000" b="0" dirty="0"/>
          </a:p>
        </p:txBody>
      </p:sp>
      <p:sp>
        <p:nvSpPr>
          <p:cNvPr id="28" name="Rectangle 20"/>
          <p:cNvSpPr>
            <a:spLocks noChangeArrowheads="1"/>
          </p:cNvSpPr>
          <p:nvPr/>
        </p:nvSpPr>
        <p:spPr bwMode="auto">
          <a:xfrm>
            <a:off x="5460016" y="3218688"/>
            <a:ext cx="22361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0" dirty="0" err="1">
                <a:latin typeface="Times-Roman" charset="0"/>
              </a:rPr>
              <a:t>E</a:t>
            </a:r>
            <a:r>
              <a:rPr lang="en-US" sz="2000" b="0" dirty="0" err="1" smtClean="0">
                <a:latin typeface="Times-Roman" charset="0"/>
              </a:rPr>
              <a:t>(Alice,cert</a:t>
            </a:r>
            <a:r>
              <a:rPr lang="en-US" sz="2000" b="0" baseline="-25000" dirty="0" err="1" smtClean="0">
                <a:latin typeface="Times-Roman" charset="0"/>
              </a:rPr>
              <a:t>A</a:t>
            </a:r>
            <a:r>
              <a:rPr lang="en-US" sz="2000" b="0" dirty="0" err="1" smtClean="0">
                <a:latin typeface="Times-Roman" charset="0"/>
              </a:rPr>
              <a:t>,S</a:t>
            </a:r>
            <a:r>
              <a:rPr lang="en-US" sz="2000" b="0" baseline="-25000" dirty="0" err="1" smtClean="0">
                <a:latin typeface="Times-Roman" charset="0"/>
              </a:rPr>
              <a:t>A</a:t>
            </a:r>
            <a:r>
              <a:rPr lang="en-US" sz="2000" b="0" dirty="0" err="1" smtClean="0">
                <a:latin typeface="Times-Roman" charset="0"/>
              </a:rPr>
              <a:t>,K</a:t>
            </a:r>
            <a:r>
              <a:rPr lang="en-US" b="0" dirty="0">
                <a:latin typeface="Times-Roman" charset="0"/>
              </a:rPr>
              <a:t>)</a:t>
            </a:r>
            <a:endParaRPr lang="en-US" b="0" dirty="0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3989387" y="3140075"/>
            <a:ext cx="10334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/>
              <a:t>Trudy</a:t>
            </a:r>
          </a:p>
        </p:txBody>
      </p:sp>
      <p:pic>
        <p:nvPicPr>
          <p:cNvPr id="30" name="Picture 32" descr="deedum2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89387" y="1905000"/>
            <a:ext cx="1039813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58356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animBg="1"/>
      <p:bldP spid="10" grpId="0" animBg="1"/>
      <p:bldP spid="11" grpId="0" autoUpdateAnimBg="0"/>
      <p:bldP spid="12" grpId="0" autoUpdateAnimBg="0"/>
      <p:bldP spid="13" grpId="0" autoUpdateAnimBg="0"/>
      <p:bldP spid="15" grpId="0" animBg="1"/>
      <p:bldP spid="16" grpId="0" animBg="1"/>
      <p:bldP spid="17" grpId="0" autoUpdateAnimBg="0"/>
      <p:bldP spid="18" grpId="0" autoUpdateAnimBg="0"/>
      <p:bldP spid="19" grpId="0" animBg="1"/>
      <p:bldP spid="20" grpId="0" animBg="1"/>
      <p:bldP spid="21" grpId="0" animBg="1"/>
      <p:bldP spid="22" grpId="0" animBg="1"/>
      <p:bldP spid="23" grpId="0" animBg="1"/>
      <p:bldP spid="24" grpId="0" autoUpdateAnimBg="0"/>
      <p:bldP spid="25" grpId="0" autoUpdateAnimBg="0"/>
      <p:bldP spid="26" grpId="0" autoUpdateAnimBg="0"/>
      <p:bldP spid="27" grpId="0" autoUpdateAnimBg="0"/>
      <p:bldP spid="2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1115775A-FE54-BF4A-AC0C-82375F62D05B}" type="slidenum">
              <a:rPr lang="en-US" smtClean="0">
                <a:latin typeface="Times New Roman" charset="0"/>
              </a:rPr>
              <a:pPr/>
              <a:t>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Secure Socket Layer</a:t>
            </a:r>
          </a:p>
        </p:txBody>
      </p:sp>
      <p:pic>
        <p:nvPicPr>
          <p:cNvPr id="88068" name="Picture 5" descr="&#10;plug 1.tif    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01050" y="0"/>
            <a:ext cx="7429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69" name="Picture 6" descr="&#10;plug 2.tif    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429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86018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78BC1441-38B9-E947-B0C2-C9DA7A8D98EC}" type="slidenum">
              <a:rPr lang="en-US" smtClean="0">
                <a:latin typeface="Times New Roman" charset="0"/>
              </a:rPr>
              <a:pPr/>
              <a:t>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Socket layer</a:t>
            </a:r>
          </a:p>
        </p:txBody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2971800" cy="42672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“Socket layer” lives between application and transport layers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SSL usually between HTTP and TCP</a:t>
            </a:r>
          </a:p>
        </p:txBody>
      </p:sp>
      <p:sp>
        <p:nvSpPr>
          <p:cNvPr id="89093" name="Rectangle 4"/>
          <p:cNvSpPr>
            <a:spLocks noChangeArrowheads="1"/>
          </p:cNvSpPr>
          <p:nvPr/>
        </p:nvSpPr>
        <p:spPr bwMode="auto">
          <a:xfrm>
            <a:off x="5803900" y="2070100"/>
            <a:ext cx="1892300" cy="35306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9094" name="Group 5"/>
          <p:cNvGrpSpPr>
            <a:grpSpLocks/>
          </p:cNvGrpSpPr>
          <p:nvPr/>
        </p:nvGrpSpPr>
        <p:grpSpPr bwMode="auto">
          <a:xfrm>
            <a:off x="5734050" y="2184400"/>
            <a:ext cx="1898650" cy="3530600"/>
            <a:chOff x="3076" y="888"/>
            <a:chExt cx="1196" cy="2224"/>
          </a:xfrm>
        </p:grpSpPr>
        <p:sp>
          <p:nvSpPr>
            <p:cNvPr id="89107" name="Rectangle 6"/>
            <p:cNvSpPr>
              <a:spLocks noChangeArrowheads="1"/>
            </p:cNvSpPr>
            <p:nvPr/>
          </p:nvSpPr>
          <p:spPr bwMode="auto">
            <a:xfrm>
              <a:off x="3080" y="888"/>
              <a:ext cx="1192" cy="222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08" name="Text Box 7"/>
            <p:cNvSpPr txBox="1">
              <a:spLocks noChangeArrowheads="1"/>
            </p:cNvSpPr>
            <p:nvPr/>
          </p:nvSpPr>
          <p:spPr bwMode="auto">
            <a:xfrm>
              <a:off x="3168" y="949"/>
              <a:ext cx="1034" cy="2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0">
                  <a:latin typeface="Arial" charset="0"/>
                </a:rPr>
                <a:t>application</a:t>
              </a:r>
            </a:p>
            <a:p>
              <a:pPr algn="ctr" eaLnBrk="0" hangingPunct="0"/>
              <a:endParaRPr lang="en-US" b="0">
                <a:latin typeface="Arial" charset="0"/>
              </a:endParaRPr>
            </a:p>
            <a:p>
              <a:pPr algn="ctr" eaLnBrk="0" hangingPunct="0"/>
              <a:r>
                <a:rPr lang="en-US" b="0">
                  <a:latin typeface="Arial" charset="0"/>
                </a:rPr>
                <a:t>transport</a:t>
              </a:r>
            </a:p>
            <a:p>
              <a:pPr algn="ctr" eaLnBrk="0" hangingPunct="0"/>
              <a:endParaRPr lang="en-US" b="0">
                <a:latin typeface="Arial" charset="0"/>
              </a:endParaRPr>
            </a:p>
            <a:p>
              <a:pPr algn="ctr" eaLnBrk="0" hangingPunct="0"/>
              <a:r>
                <a:rPr lang="en-US" b="0">
                  <a:latin typeface="Arial" charset="0"/>
                </a:rPr>
                <a:t>network</a:t>
              </a:r>
            </a:p>
            <a:p>
              <a:pPr algn="ctr" eaLnBrk="0" hangingPunct="0"/>
              <a:endParaRPr lang="en-US" b="0">
                <a:latin typeface="Arial" charset="0"/>
              </a:endParaRPr>
            </a:p>
            <a:p>
              <a:pPr algn="ctr" eaLnBrk="0" hangingPunct="0"/>
              <a:r>
                <a:rPr lang="en-US" b="0">
                  <a:latin typeface="Arial" charset="0"/>
                </a:rPr>
                <a:t>link</a:t>
              </a:r>
            </a:p>
            <a:p>
              <a:pPr algn="ctr" eaLnBrk="0" hangingPunct="0"/>
              <a:endParaRPr lang="en-US" b="0">
                <a:latin typeface="Arial" charset="0"/>
              </a:endParaRPr>
            </a:p>
            <a:p>
              <a:pPr algn="ctr" eaLnBrk="0" hangingPunct="0"/>
              <a:r>
                <a:rPr lang="en-US" b="0">
                  <a:latin typeface="Arial" charset="0"/>
                </a:rPr>
                <a:t>physical</a:t>
              </a:r>
            </a:p>
          </p:txBody>
        </p:sp>
        <p:sp>
          <p:nvSpPr>
            <p:cNvPr id="89109" name="Line 8"/>
            <p:cNvSpPr>
              <a:spLocks noChangeShapeType="1"/>
            </p:cNvSpPr>
            <p:nvPr/>
          </p:nvSpPr>
          <p:spPr bwMode="auto">
            <a:xfrm>
              <a:off x="3076" y="132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10" name="Line 9"/>
            <p:cNvSpPr>
              <a:spLocks noChangeShapeType="1"/>
            </p:cNvSpPr>
            <p:nvPr/>
          </p:nvSpPr>
          <p:spPr bwMode="auto">
            <a:xfrm>
              <a:off x="3076" y="176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11" name="Line 10"/>
            <p:cNvSpPr>
              <a:spLocks noChangeShapeType="1"/>
            </p:cNvSpPr>
            <p:nvPr/>
          </p:nvSpPr>
          <p:spPr bwMode="auto">
            <a:xfrm>
              <a:off x="3076" y="2216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12" name="Line 11"/>
            <p:cNvSpPr>
              <a:spLocks noChangeShapeType="1"/>
            </p:cNvSpPr>
            <p:nvPr/>
          </p:nvSpPr>
          <p:spPr bwMode="auto">
            <a:xfrm>
              <a:off x="3076" y="266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095" name="Line 12"/>
          <p:cNvSpPr>
            <a:spLocks noChangeShapeType="1"/>
          </p:cNvSpPr>
          <p:nvPr/>
        </p:nvSpPr>
        <p:spPr bwMode="auto">
          <a:xfrm>
            <a:off x="5029200" y="2819400"/>
            <a:ext cx="6858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096" name="Rectangle 13"/>
          <p:cNvSpPr>
            <a:spLocks noChangeArrowheads="1"/>
          </p:cNvSpPr>
          <p:nvPr/>
        </p:nvSpPr>
        <p:spPr bwMode="auto">
          <a:xfrm>
            <a:off x="3886200" y="2362200"/>
            <a:ext cx="11874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0"/>
              <a:t>Socket</a:t>
            </a:r>
          </a:p>
          <a:p>
            <a:pPr algn="ctr"/>
            <a:r>
              <a:rPr lang="en-US" b="0"/>
              <a:t>“layer”</a:t>
            </a:r>
          </a:p>
        </p:txBody>
      </p:sp>
      <p:sp>
        <p:nvSpPr>
          <p:cNvPr id="89097" name="Rectangle 14"/>
          <p:cNvSpPr>
            <a:spLocks noChangeArrowheads="1"/>
          </p:cNvSpPr>
          <p:nvPr/>
        </p:nvSpPr>
        <p:spPr bwMode="auto">
          <a:xfrm>
            <a:off x="3886200" y="2425700"/>
            <a:ext cx="1143000" cy="838200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098" name="Line 15"/>
          <p:cNvSpPr>
            <a:spLocks noChangeShapeType="1"/>
          </p:cNvSpPr>
          <p:nvPr/>
        </p:nvSpPr>
        <p:spPr bwMode="auto">
          <a:xfrm>
            <a:off x="7696200" y="28956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099" name="Line 16"/>
          <p:cNvSpPr>
            <a:spLocks noChangeShapeType="1"/>
          </p:cNvSpPr>
          <p:nvPr/>
        </p:nvSpPr>
        <p:spPr bwMode="auto">
          <a:xfrm flipH="1">
            <a:off x="7696200" y="3505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100" name="Rectangle 17"/>
          <p:cNvSpPr>
            <a:spLocks noChangeArrowheads="1"/>
          </p:cNvSpPr>
          <p:nvPr/>
        </p:nvSpPr>
        <p:spPr bwMode="auto">
          <a:xfrm>
            <a:off x="8001000" y="3216275"/>
            <a:ext cx="6381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OS</a:t>
            </a:r>
          </a:p>
        </p:txBody>
      </p:sp>
      <p:sp>
        <p:nvSpPr>
          <p:cNvPr id="89101" name="Line 18"/>
          <p:cNvSpPr>
            <a:spLocks noChangeShapeType="1"/>
          </p:cNvSpPr>
          <p:nvPr/>
        </p:nvSpPr>
        <p:spPr bwMode="auto">
          <a:xfrm>
            <a:off x="7696200" y="20574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102" name="Line 19"/>
          <p:cNvSpPr>
            <a:spLocks noChangeShapeType="1"/>
          </p:cNvSpPr>
          <p:nvPr/>
        </p:nvSpPr>
        <p:spPr bwMode="auto">
          <a:xfrm flipH="1">
            <a:off x="7696200" y="2514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103" name="Rectangle 20"/>
          <p:cNvSpPr>
            <a:spLocks noChangeArrowheads="1"/>
          </p:cNvSpPr>
          <p:nvPr/>
        </p:nvSpPr>
        <p:spPr bwMode="auto">
          <a:xfrm>
            <a:off x="7969250" y="2225675"/>
            <a:ext cx="8699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User</a:t>
            </a:r>
          </a:p>
        </p:txBody>
      </p:sp>
      <p:sp>
        <p:nvSpPr>
          <p:cNvPr id="89104" name="Line 21"/>
          <p:cNvSpPr>
            <a:spLocks noChangeShapeType="1"/>
          </p:cNvSpPr>
          <p:nvPr/>
        </p:nvSpPr>
        <p:spPr bwMode="auto">
          <a:xfrm>
            <a:off x="7696200" y="43434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105" name="Line 22"/>
          <p:cNvSpPr>
            <a:spLocks noChangeShapeType="1"/>
          </p:cNvSpPr>
          <p:nvPr/>
        </p:nvSpPr>
        <p:spPr bwMode="auto">
          <a:xfrm flipH="1">
            <a:off x="7696200" y="49530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106" name="Rectangle 23"/>
          <p:cNvSpPr>
            <a:spLocks noChangeArrowheads="1"/>
          </p:cNvSpPr>
          <p:nvPr/>
        </p:nvSpPr>
        <p:spPr bwMode="auto">
          <a:xfrm>
            <a:off x="8008938" y="4667250"/>
            <a:ext cx="7778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NIC</a:t>
            </a:r>
          </a:p>
        </p:txBody>
      </p:sp>
    </p:spTree>
    <p:extLst>
      <p:ext uri="{BB962C8B-B14F-4D97-AF65-F5344CB8AC3E}">
        <p14:creationId xmlns:p14="http://schemas.microsoft.com/office/powerpoint/2010/main" val="1080189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2A9EA1B1-D740-8D4D-A0B4-DAB22B371C32}" type="slidenum">
              <a:rPr lang="en-US" smtClean="0">
                <a:latin typeface="Times New Roman" charset="0"/>
              </a:rPr>
              <a:pPr/>
              <a:t>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What is SSL?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8486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SSL is the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dirty="0"/>
              <a:t>protocol used for </a:t>
            </a:r>
            <a:r>
              <a:rPr lang="en-US" sz="2800" dirty="0" smtClean="0"/>
              <a:t>majority of </a:t>
            </a:r>
            <a:r>
              <a:rPr lang="en-US" sz="2800" dirty="0"/>
              <a:t>secure transactions </a:t>
            </a:r>
            <a:r>
              <a:rPr lang="en-US" sz="2800" dirty="0" smtClean="0"/>
              <a:t>on </a:t>
            </a:r>
            <a:r>
              <a:rPr lang="en-US" sz="2800" dirty="0"/>
              <a:t>the Internet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For example, if you want to buy a book at </a:t>
            </a:r>
            <a:r>
              <a:rPr lang="en-US" sz="2800" dirty="0" err="1"/>
              <a:t>amazon.com</a:t>
            </a:r>
            <a:r>
              <a:rPr lang="en-US" sz="2800" dirty="0"/>
              <a:t>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You want to be sure you are dealing with Amazon (</a:t>
            </a:r>
            <a:r>
              <a:rPr lang="en-US" sz="2400" b="1" dirty="0">
                <a:solidFill>
                  <a:schemeClr val="accent2"/>
                </a:solidFill>
              </a:rPr>
              <a:t>authentication</a:t>
            </a:r>
            <a:r>
              <a:rPr lang="en-US" sz="2400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Your credit card information must be protected in transit (</a:t>
            </a:r>
            <a:r>
              <a:rPr lang="en-US" sz="2400" b="1" dirty="0">
                <a:solidFill>
                  <a:schemeClr val="accent2"/>
                </a:solidFill>
              </a:rPr>
              <a:t>confidentiality</a:t>
            </a:r>
            <a:r>
              <a:rPr lang="en-US" sz="2400" dirty="0"/>
              <a:t> and/or </a:t>
            </a:r>
            <a:r>
              <a:rPr lang="en-US" sz="2400" b="1" dirty="0">
                <a:solidFill>
                  <a:schemeClr val="accent2"/>
                </a:solidFill>
              </a:rPr>
              <a:t>integrity</a:t>
            </a:r>
            <a:r>
              <a:rPr lang="en-US" sz="2400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As long as you have money, Amazon </a:t>
            </a:r>
            <a:r>
              <a:rPr lang="en-US" sz="2400" dirty="0" smtClean="0"/>
              <a:t>does not care </a:t>
            </a:r>
            <a:r>
              <a:rPr lang="en-US" sz="2400" dirty="0"/>
              <a:t>who you are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So, no need for mutual authentication</a:t>
            </a:r>
          </a:p>
        </p:txBody>
      </p:sp>
    </p:spTree>
    <p:extLst>
      <p:ext uri="{BB962C8B-B14F-4D97-AF65-F5344CB8AC3E}">
        <p14:creationId xmlns:p14="http://schemas.microsoft.com/office/powerpoint/2010/main" val="3359562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862265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862265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862265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862265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862265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862265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5" grpId="0" build="p" bldLvl="2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1826</Words>
  <Application>Microsoft Macintosh PowerPoint</Application>
  <PresentationFormat>On-screen Show (4:3)</PresentationFormat>
  <Paragraphs>312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Real-World Protocols</vt:lpstr>
      <vt:lpstr>Secure Shell (SSH)</vt:lpstr>
      <vt:lpstr>SSH</vt:lpstr>
      <vt:lpstr>SSH</vt:lpstr>
      <vt:lpstr>Simplified SSH</vt:lpstr>
      <vt:lpstr>MiM Attack on SSH?</vt:lpstr>
      <vt:lpstr>Secure Socket Layer</vt:lpstr>
      <vt:lpstr>Socket layer</vt:lpstr>
      <vt:lpstr>What is SSL?</vt:lpstr>
      <vt:lpstr>Simple SSL-like Protocol</vt:lpstr>
      <vt:lpstr>Simplified SSL Protocol</vt:lpstr>
      <vt:lpstr>SSL Keys</vt:lpstr>
      <vt:lpstr>SSL Authentication</vt:lpstr>
      <vt:lpstr>SSL MiM Attack?</vt:lpstr>
      <vt:lpstr>SSL Sessions vs Connections</vt:lpstr>
      <vt:lpstr>SSL Connection</vt:lpstr>
      <vt:lpstr>Kerberos</vt:lpstr>
      <vt:lpstr>Kerberos</vt:lpstr>
      <vt:lpstr>Motivation for Kerberos</vt:lpstr>
      <vt:lpstr>Without Kerberos</vt:lpstr>
      <vt:lpstr>With Kerberos</vt:lpstr>
      <vt:lpstr>Kerberos Keys</vt:lpstr>
      <vt:lpstr>With Kerberos</vt:lpstr>
      <vt:lpstr>Kerberos KDC</vt:lpstr>
      <vt:lpstr>Kerberos Tickets</vt:lpstr>
      <vt:lpstr>Kerberized Login</vt:lpstr>
      <vt:lpstr>Kerberized Login</vt:lpstr>
      <vt:lpstr>Alice Requests “Ticket to Bob”</vt:lpstr>
      <vt:lpstr>Alice Uses Ticket to Bob</vt:lpstr>
      <vt:lpstr>Kerberos</vt:lpstr>
      <vt:lpstr>Kerberos Questions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Real-World Protocols</dc:title>
  <dc:creator>Minho Shin</dc:creator>
  <cp:lastModifiedBy>Minho Shin</cp:lastModifiedBy>
  <cp:revision>6</cp:revision>
  <dcterms:created xsi:type="dcterms:W3CDTF">2015-05-21T16:06:27Z</dcterms:created>
  <dcterms:modified xsi:type="dcterms:W3CDTF">2015-05-28T15:10:40Z</dcterms:modified>
</cp:coreProperties>
</file>