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 varScale="1">
        <p:scale>
          <a:sx n="78" d="100"/>
          <a:sy n="78" d="100"/>
        </p:scale>
        <p:origin x="-392" y="-112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9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03281E6-96DB-4071-BA04-3C46CD42B62E}" type="slidenum">
              <a:rPr lang="en-US" altLang="ko-KR">
                <a:latin typeface="Times New Roman" charset="0"/>
              </a:rPr>
              <a:pPr/>
              <a:t>10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747" y="688623"/>
            <a:ext cx="5113569" cy="350920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747" y="688623"/>
            <a:ext cx="5113569" cy="350920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99262EB-0E2A-4968-A663-B3A530DC805B}" type="slidenum">
              <a:rPr lang="en-US" altLang="ko-KR">
                <a:latin typeface="Times New Roman" charset="0"/>
              </a:rPr>
              <a:pPr/>
              <a:t>15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BA49FD4-0428-489D-AF90-C3312AFF5368}" type="slidenum">
              <a:rPr lang="en-US" altLang="ko-KR">
                <a:latin typeface="Times New Roman" charset="0"/>
              </a:rPr>
              <a:pPr/>
              <a:t>16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158EDF6-175D-487F-84EF-285FCF5DF7F6}" type="slidenum">
              <a:rPr lang="en-US" altLang="ko-KR">
                <a:latin typeface="Times New Roman" charset="0"/>
              </a:rPr>
              <a:pPr/>
              <a:t>17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654" y="1233487"/>
            <a:ext cx="8505193" cy="4530329"/>
          </a:xfrm>
        </p:spPr>
        <p:txBody>
          <a:bodyPr/>
          <a:lstStyle/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프로세스는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ko-KR" altLang="en-US" dirty="0"/>
              <a:t>가지의 상태를 가질 수 있다</a:t>
            </a:r>
            <a:r>
              <a:rPr lang="en-US" dirty="0"/>
              <a:t>. </a:t>
            </a:r>
            <a:r>
              <a:rPr lang="ko-KR" altLang="en-US" dirty="0"/>
              <a:t>각 상태</a:t>
            </a:r>
            <a:r>
              <a:rPr lang="en-US" dirty="0"/>
              <a:t>(State)</a:t>
            </a:r>
            <a:r>
              <a:rPr lang="ko-KR" altLang="en-US" dirty="0"/>
              <a:t>와 상태간의 전환</a:t>
            </a:r>
            <a:r>
              <a:rPr lang="en-US" dirty="0"/>
              <a:t>(Transition)</a:t>
            </a:r>
            <a:r>
              <a:rPr lang="ko-KR" altLang="en-US" dirty="0"/>
              <a:t>을 표시한 </a:t>
            </a:r>
            <a:r>
              <a:rPr lang="en-US" dirty="0"/>
              <a:t>Process 5-state diagram</a:t>
            </a:r>
            <a:r>
              <a:rPr lang="ko-KR" altLang="en-US" dirty="0"/>
              <a:t>을 그려라</a:t>
            </a:r>
            <a:r>
              <a:rPr lang="en-US" dirty="0"/>
              <a:t>. </a:t>
            </a:r>
            <a:r>
              <a:rPr lang="ko-KR" altLang="en-US" dirty="0"/>
              <a:t>각 전환이 발생하는 계기를 함께 표시하여라</a:t>
            </a:r>
            <a:r>
              <a:rPr lang="en-US" dirty="0"/>
              <a:t>. (10</a:t>
            </a:r>
            <a:r>
              <a:rPr lang="ko-KR" altLang="en-US" dirty="0"/>
              <a:t>점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State  </a:t>
            </a:r>
            <a:r>
              <a:rPr lang="ko-KR" altLang="en-US" dirty="0" smtClean="0"/>
              <a:t>당 </a:t>
            </a:r>
            <a:r>
              <a:rPr lang="ko-KR" altLang="ko-KR" dirty="0"/>
              <a:t>1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 lvl="1"/>
            <a:r>
              <a:rPr lang="en-US" dirty="0" smtClean="0"/>
              <a:t>Transition </a:t>
            </a:r>
            <a:r>
              <a:rPr lang="ko-KR" altLang="en-US" dirty="0" smtClean="0"/>
              <a:t>당 </a:t>
            </a:r>
            <a:r>
              <a:rPr lang="en-US" altLang="ko-KR" dirty="0" smtClean="0"/>
              <a:t>1</a:t>
            </a:r>
            <a:r>
              <a:rPr lang="ko-KR" altLang="en-US" dirty="0" smtClean="0"/>
              <a:t>점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21" descr="Screen Shot 2015-04-21 at 11.1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3108765"/>
            <a:ext cx="6993467" cy="30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849577" y="277416"/>
            <a:ext cx="8561123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Concurrency Problem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6585" y="1365648"/>
            <a:ext cx="8218311" cy="4860131"/>
          </a:xfrm>
        </p:spPr>
        <p:txBody>
          <a:bodyPr/>
          <a:lstStyle/>
          <a:p>
            <a:r>
              <a:rPr lang="en-US" altLang="ko-KR" sz="2800" dirty="0" smtClean="0"/>
              <a:t>Concurrent access to shared data may result in data inconsistency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Maintaining data consistency requires mechanisms to ensure the orderly execution of cooperating processes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Think about shared memory problem</a:t>
            </a:r>
          </a:p>
        </p:txBody>
      </p:sp>
    </p:spTree>
    <p:extLst>
      <p:ext uri="{BB962C8B-B14F-4D97-AF65-F5344CB8AC3E}">
        <p14:creationId xmlns:p14="http://schemas.microsoft.com/office/powerpoint/2010/main" val="314629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by Circular Array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08291" y="1996070"/>
            <a:ext cx="4783873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5" name="7-Point Star 4"/>
          <p:cNvSpPr/>
          <p:nvPr/>
        </p:nvSpPr>
        <p:spPr bwMode="auto">
          <a:xfrm>
            <a:off x="4661195" y="1099912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P</a:t>
            </a:r>
          </a:p>
          <a:p>
            <a:pPr defTabSz="67048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795011" y="1572323"/>
            <a:ext cx="245328" cy="3345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51849" y="173959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4527382" y="199607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270902" y="199606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014420" y="199607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757940" y="1996071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501458" y="1996072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244978" y="1996073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988497" y="1996074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7" name="7-Point Star 16"/>
          <p:cNvSpPr/>
          <p:nvPr/>
        </p:nvSpPr>
        <p:spPr bwMode="auto">
          <a:xfrm>
            <a:off x="2882563" y="2824633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C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2988497" y="2419816"/>
            <a:ext cx="256481" cy="32338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324900" y="263726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4" idx="3"/>
            <a:endCxn id="4" idx="1"/>
          </p:cNvCxnSpPr>
          <p:nvPr/>
        </p:nvCxnSpPr>
        <p:spPr bwMode="auto">
          <a:xfrm flipH="1">
            <a:off x="2308291" y="2174490"/>
            <a:ext cx="4783873" cy="12700"/>
          </a:xfrm>
          <a:prstGeom prst="bentConnector5">
            <a:avLst>
              <a:gd name="adj1" fmla="val -4779"/>
              <a:gd name="adj2" fmla="val 10492693"/>
              <a:gd name="adj3" fmla="val 10477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39257" y="2592656"/>
            <a:ext cx="430977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in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 bwMode="auto">
          <a:xfrm flipH="1" flipV="1">
            <a:off x="4930575" y="2352913"/>
            <a:ext cx="24171" cy="2397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865074" y="1414044"/>
            <a:ext cx="580056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out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2"/>
            <a:endCxn id="16" idx="0"/>
          </p:cNvCxnSpPr>
          <p:nvPr/>
        </p:nvCxnSpPr>
        <p:spPr bwMode="auto">
          <a:xfrm flipH="1">
            <a:off x="3116738" y="1752592"/>
            <a:ext cx="38364" cy="2434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1694959" y="4047893"/>
            <a:ext cx="2865859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r>
              <a:rPr lang="en-US" altLang="ko-KR" sz="1600" dirty="0">
                <a:latin typeface="+mn-ea"/>
                <a:ea typeface="+mn-ea"/>
              </a:rPr>
              <a:t>#define BS 100</a:t>
            </a:r>
          </a:p>
          <a:p>
            <a:pPr defTabSz="914334"/>
            <a:r>
              <a:rPr lang="en-US" altLang="ko-KR" sz="1600" dirty="0" err="1">
                <a:latin typeface="+mn-ea"/>
                <a:ea typeface="+mn-ea"/>
              </a:rPr>
              <a:t>typedef</a:t>
            </a: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err="1">
                <a:latin typeface="+mn-ea"/>
                <a:ea typeface="+mn-ea"/>
              </a:rPr>
              <a:t>struct</a:t>
            </a:r>
            <a:r>
              <a:rPr lang="en-US" altLang="ko-KR" sz="1600" dirty="0">
                <a:latin typeface="+mn-ea"/>
                <a:ea typeface="+mn-ea"/>
              </a:rPr>
              <a:t> {…} item;</a:t>
            </a:r>
          </a:p>
          <a:p>
            <a:pPr defTabSz="914334"/>
            <a:endParaRPr lang="en-US" altLang="ko-KR" sz="1600" dirty="0">
              <a:latin typeface="+mn-ea"/>
              <a:ea typeface="+mn-ea"/>
            </a:endParaRPr>
          </a:p>
          <a:p>
            <a:pPr defTabSz="914334"/>
            <a:r>
              <a:rPr lang="en-US" altLang="ko-KR" sz="1600" dirty="0">
                <a:latin typeface="+mn-ea"/>
                <a:ea typeface="+mn-ea"/>
              </a:rPr>
              <a:t>item </a:t>
            </a:r>
            <a:r>
              <a:rPr lang="en-US" altLang="ko-KR" sz="1600" dirty="0" err="1">
                <a:latin typeface="+mn-ea"/>
                <a:ea typeface="+mn-ea"/>
              </a:rPr>
              <a:t>buf</a:t>
            </a:r>
            <a:r>
              <a:rPr lang="en-US" altLang="ko-KR" sz="1600" dirty="0">
                <a:latin typeface="+mn-ea"/>
                <a:ea typeface="+mn-ea"/>
              </a:rPr>
              <a:t>[BS]</a:t>
            </a:r>
          </a:p>
          <a:p>
            <a:pPr defTabSz="914334"/>
            <a:r>
              <a:rPr lang="en-US" altLang="ko-KR" sz="1600" dirty="0" err="1">
                <a:latin typeface="+mn-ea"/>
                <a:ea typeface="+mn-ea"/>
              </a:rPr>
              <a:t>int</a:t>
            </a:r>
            <a:r>
              <a:rPr lang="en-US" altLang="ko-KR" sz="1600" dirty="0">
                <a:latin typeface="+mn-ea"/>
                <a:ea typeface="+mn-ea"/>
              </a:rPr>
              <a:t> in = 0</a:t>
            </a:r>
          </a:p>
          <a:p>
            <a:pPr defTabSz="914334"/>
            <a:r>
              <a:rPr lang="en-US" altLang="ko-KR" sz="1600" dirty="0" err="1">
                <a:latin typeface="+mn-ea"/>
                <a:ea typeface="+mn-ea"/>
              </a:rPr>
              <a:t>int</a:t>
            </a:r>
            <a:r>
              <a:rPr lang="en-US" altLang="ko-KR" sz="1600" dirty="0">
                <a:latin typeface="+mn-ea"/>
                <a:ea typeface="+mn-ea"/>
              </a:rPr>
              <a:t> out = 0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30574" y="4044176"/>
            <a:ext cx="3588958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* Buffer is empty if</a:t>
            </a:r>
          </a:p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  <a:ea typeface="+mn-ea"/>
              </a:rPr>
              <a:t>in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==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  <a:ea typeface="+mn-ea"/>
              </a:rPr>
              <a:t>out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* Buffer is full if</a:t>
            </a:r>
          </a:p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   (in+1)%BS == out</a:t>
            </a:r>
          </a:p>
          <a:p>
            <a:pPr defTabSz="914334"/>
            <a:r>
              <a:rPr lang="en-US" altLang="ko-KR" sz="1600" dirty="0">
                <a:latin typeface="+mn-ea"/>
                <a:ea typeface="+mn-ea"/>
              </a:rPr>
              <a:t>* Maximum items count</a:t>
            </a:r>
          </a:p>
          <a:p>
            <a:pPr defTabSz="914334"/>
            <a:r>
              <a:rPr lang="en-US" altLang="ko-KR" sz="1600" dirty="0">
                <a:latin typeface="+mn-ea"/>
                <a:ea typeface="+mn-ea"/>
              </a:rPr>
              <a:t>    BS-1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931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733" y="277417"/>
            <a:ext cx="819996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3" y="1428751"/>
            <a:ext cx="7963782" cy="4482704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while (true) {</a:t>
            </a:r>
            <a:br>
              <a:rPr lang="en-US" altLang="ko-KR" sz="2100" dirty="0">
                <a:latin typeface="Monaco" charset="0"/>
              </a:rPr>
            </a:br>
            <a:r>
              <a:rPr lang="en-US" altLang="ko-KR" sz="2100" dirty="0">
                <a:latin typeface="Monaco" charset="0"/>
              </a:rPr>
              <a:t>   /* Produce an item */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   while ((in + 1) % BUFFER_SIZE == out)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;   /* do nothing -- no free buffers */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buffer[in] = item;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in = (in + 1) % BUFFER SIZE;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}</a:t>
            </a:r>
          </a:p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endParaRPr lang="en-US" altLang="ko-KR" sz="2100" dirty="0"/>
          </a:p>
          <a:p>
            <a:pPr>
              <a:buFont typeface="Monotype Sorts" charset="2"/>
              <a:buNone/>
            </a:pPr>
            <a:r>
              <a:rPr lang="en-US" altLang="ko-KR" sz="1700" dirty="0"/>
              <a:t>	</a:t>
            </a:r>
          </a:p>
          <a:p>
            <a:pPr marL="7509156" lvl="4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6949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Bounded Buffer – Consumer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500188"/>
            <a:ext cx="6671646" cy="4411266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 smtClean="0">
                <a:latin typeface="Monaco" charset="0"/>
              </a:rPr>
              <a:t>	</a:t>
            </a:r>
            <a:r>
              <a:rPr lang="en-US" altLang="ko-KR" sz="2100" dirty="0">
                <a:latin typeface="Monaco" charset="0"/>
              </a:rPr>
              <a:t>while (true) {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     while (in == out)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            ; // do nothing -- nothing to consume</a:t>
            </a:r>
          </a:p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// remove an item from the buffer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item = buffer[out];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out = (out + 1) % BUFFER SIZE;</a:t>
            </a:r>
          </a:p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01846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Fix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can use only up to BUFFER_SIZE-1 spaces</a:t>
            </a:r>
          </a:p>
          <a:p>
            <a:pPr lvl="1"/>
            <a:r>
              <a:rPr lang="en-US" altLang="ko-KR" dirty="0" smtClean="0"/>
              <a:t>empty if in == out</a:t>
            </a:r>
          </a:p>
          <a:p>
            <a:pPr lvl="1"/>
            <a:r>
              <a:rPr lang="en-US" altLang="ko-KR" dirty="0" smtClean="0"/>
              <a:t>full if (in + 1)%BUFFER_SIZE == out</a:t>
            </a:r>
          </a:p>
          <a:p>
            <a:r>
              <a:rPr lang="en-US" altLang="ko-KR" dirty="0" smtClean="0"/>
              <a:t>How can we use all the space of the buffer?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Use a </a:t>
            </a:r>
            <a:r>
              <a:rPr lang="en-US" altLang="ko-KR" i="1" dirty="0" smtClean="0"/>
              <a:t>counter</a:t>
            </a:r>
            <a:r>
              <a:rPr lang="en-US" altLang="ko-KR" dirty="0" smtClean="0"/>
              <a:t> variable to indicate the number of data </a:t>
            </a:r>
          </a:p>
          <a:p>
            <a:pPr lvl="1"/>
            <a:r>
              <a:rPr lang="en-US" altLang="ko-KR" dirty="0" smtClean="0"/>
              <a:t>empty if counter == 0</a:t>
            </a:r>
          </a:p>
          <a:p>
            <a:pPr lvl="1"/>
            <a:r>
              <a:rPr lang="en-US" altLang="ko-KR" dirty="0" smtClean="0"/>
              <a:t>full if counter == BUFFER_SIZE</a:t>
            </a:r>
          </a:p>
          <a:p>
            <a:pPr lvl="1"/>
            <a:r>
              <a:rPr lang="en-US" altLang="ko-KR" dirty="0" smtClean="0"/>
              <a:t>Producer counter++ after writing a data</a:t>
            </a:r>
          </a:p>
          <a:p>
            <a:pPr lvl="1"/>
            <a:r>
              <a:rPr lang="en-US" altLang="ko-KR" dirty="0" smtClean="0"/>
              <a:t>Consumer counter– after reading a 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63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Producer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0" y="1408510"/>
            <a:ext cx="7293064" cy="4557713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while (true) {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   /*  produce an item and put in </a:t>
            </a:r>
            <a:r>
              <a:rPr lang="en-US" altLang="ko-KR" dirty="0" err="1" smtClean="0">
                <a:solidFill>
                  <a:srgbClr val="0000FF"/>
                </a:solidFill>
              </a:rPr>
              <a:t>nextProduced</a:t>
            </a:r>
            <a:r>
              <a:rPr lang="en-US" altLang="ko-KR" dirty="0" smtClean="0">
                <a:solidFill>
                  <a:srgbClr val="0000FF"/>
                </a:solidFill>
              </a:rPr>
              <a:t>  */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      while (counter == BUFFER_SIZE)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	; // do nothing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buffer [in] = </a:t>
            </a:r>
            <a:r>
              <a:rPr lang="en-US" altLang="ko-KR" dirty="0" err="1" smtClean="0">
                <a:solidFill>
                  <a:srgbClr val="0000FF"/>
                </a:solidFill>
              </a:rPr>
              <a:t>nextProduced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in = (in + 1) % BUFFER_SIZE;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counter++;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334575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Consumer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022748"/>
            <a:ext cx="7450138" cy="4860131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ko-KR" sz="2100" dirty="0"/>
          </a:p>
          <a:p>
            <a:pPr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</a:t>
            </a:r>
            <a:r>
              <a:rPr lang="en-US" altLang="ko-KR" dirty="0" smtClean="0">
                <a:solidFill>
                  <a:srgbClr val="0000FF"/>
                </a:solidFill>
              </a:rPr>
              <a:t>while (true)  {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        while (counter == 0)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 ; // do nothing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</a:t>
            </a:r>
            <a:r>
              <a:rPr lang="en-US" altLang="ko-KR" dirty="0" err="1" smtClean="0">
                <a:solidFill>
                  <a:srgbClr val="0000FF"/>
                </a:solidFill>
              </a:rPr>
              <a:t>nextConsumed</a:t>
            </a:r>
            <a:r>
              <a:rPr lang="en-US" altLang="ko-KR" dirty="0" smtClean="0">
                <a:solidFill>
                  <a:srgbClr val="0000FF"/>
                </a:solidFill>
              </a:rPr>
              <a:t> =  buffer[out];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out = (out + 1) % BUFFER_SIZE;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        counter--;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/*  consume the item in </a:t>
            </a:r>
            <a:r>
              <a:rPr lang="en-US" altLang="ko-KR" dirty="0" err="1" smtClean="0">
                <a:solidFill>
                  <a:srgbClr val="0000FF"/>
                </a:solidFill>
              </a:rPr>
              <a:t>nextConsumed</a:t>
            </a:r>
            <a:r>
              <a:rPr lang="en-US" altLang="ko-KR" dirty="0" smtClean="0">
                <a:solidFill>
                  <a:srgbClr val="0000FF"/>
                </a:solidFill>
              </a:rPr>
              <a:t>  */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9363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Race Condition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739982" cy="51732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700">
                <a:solidFill>
                  <a:srgbClr val="0000FF"/>
                </a:solidFill>
              </a:rPr>
              <a:t>counter++</a:t>
            </a:r>
            <a:r>
              <a:rPr lang="en-US" altLang="ko-KR" sz="1700"/>
              <a:t> could be implemented as</a:t>
            </a:r>
            <a:br>
              <a:rPr lang="en-US" altLang="ko-KR" sz="1700"/>
            </a:br>
            <a:r>
              <a:rPr lang="en-US" altLang="ko-KR" sz="1700"/>
              <a:t/>
            </a:r>
            <a:br>
              <a:rPr lang="en-US" altLang="ko-KR" sz="1700"/>
            </a:br>
            <a:r>
              <a:rPr lang="en-US" altLang="ko-KR" sz="1700"/>
              <a:t>     </a:t>
            </a:r>
            <a:r>
              <a:rPr lang="en-US" altLang="ko-KR" sz="1700">
                <a:solidFill>
                  <a:srgbClr val="0000FF"/>
                </a:solidFill>
              </a:rPr>
              <a:t>register1 = counter</a:t>
            </a:r>
            <a:br>
              <a:rPr lang="en-US" altLang="ko-KR" sz="1700">
                <a:solidFill>
                  <a:srgbClr val="0000FF"/>
                </a:solidFill>
              </a:rPr>
            </a:br>
            <a:r>
              <a:rPr lang="en-US" altLang="ko-KR" sz="1700">
                <a:solidFill>
                  <a:srgbClr val="0000FF"/>
                </a:solidFill>
              </a:rPr>
              <a:t>     register1 = register1 + 1</a:t>
            </a:r>
            <a:br>
              <a:rPr lang="en-US" altLang="ko-KR" sz="1700">
                <a:solidFill>
                  <a:srgbClr val="0000FF"/>
                </a:solidFill>
              </a:rPr>
            </a:br>
            <a:r>
              <a:rPr lang="en-US" altLang="ko-KR" sz="1700">
                <a:solidFill>
                  <a:srgbClr val="0000FF"/>
                </a:solidFill>
              </a:rPr>
              <a:t>     counter = register1</a:t>
            </a:r>
          </a:p>
          <a:p>
            <a:pPr>
              <a:lnSpc>
                <a:spcPct val="90000"/>
              </a:lnSpc>
            </a:pPr>
            <a:endParaRPr lang="en-US" altLang="ko-KR" sz="8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>
                <a:solidFill>
                  <a:schemeClr val="tx2"/>
                </a:solidFill>
              </a:rPr>
              <a:t>counter--</a:t>
            </a:r>
            <a:r>
              <a:rPr lang="en-US" altLang="ko-KR" sz="1700"/>
              <a:t> could be implemented as</a:t>
            </a:r>
            <a:br>
              <a:rPr lang="en-US" altLang="ko-KR" sz="1700"/>
            </a:br>
            <a:r>
              <a:rPr lang="en-US" altLang="ko-KR" sz="1700"/>
              <a:t/>
            </a:r>
            <a:br>
              <a:rPr lang="en-US" altLang="ko-KR" sz="1700"/>
            </a:br>
            <a:r>
              <a:rPr lang="en-US" altLang="ko-KR" sz="1700"/>
              <a:t>     </a:t>
            </a:r>
            <a:r>
              <a:rPr lang="en-US" altLang="ko-KR" sz="1700">
                <a:solidFill>
                  <a:schemeClr val="tx2"/>
                </a:solidFill>
              </a:rPr>
              <a:t>register2 = counter</a:t>
            </a:r>
            <a:br>
              <a:rPr lang="en-US" altLang="ko-KR" sz="1700">
                <a:solidFill>
                  <a:schemeClr val="tx2"/>
                </a:solidFill>
              </a:rPr>
            </a:br>
            <a:r>
              <a:rPr lang="en-US" altLang="ko-KR" sz="1700">
                <a:solidFill>
                  <a:schemeClr val="tx2"/>
                </a:solidFill>
              </a:rPr>
              <a:t>     register2 = register2 - 1</a:t>
            </a:r>
            <a:br>
              <a:rPr lang="en-US" altLang="ko-KR" sz="1700">
                <a:solidFill>
                  <a:schemeClr val="tx2"/>
                </a:solidFill>
              </a:rPr>
            </a:br>
            <a:r>
              <a:rPr lang="en-US" altLang="ko-KR" sz="1700">
                <a:solidFill>
                  <a:schemeClr val="tx2"/>
                </a:solidFill>
              </a:rPr>
              <a:t>     count = register2</a:t>
            </a:r>
          </a:p>
          <a:p>
            <a:pPr>
              <a:lnSpc>
                <a:spcPct val="90000"/>
              </a:lnSpc>
            </a:pPr>
            <a:endParaRPr lang="en-US" altLang="ko-KR" sz="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/>
              <a:t>Consider this execution interleaving with “count = 5” initially: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z="1700"/>
              <a:t>	</a:t>
            </a:r>
            <a:r>
              <a:rPr lang="en-US" altLang="ko-KR" smtClean="0"/>
              <a:t>S0: producer execute </a:t>
            </a:r>
            <a:r>
              <a:rPr lang="en-US" altLang="ko-KR" smtClean="0">
                <a:solidFill>
                  <a:srgbClr val="0000FF"/>
                </a:solidFill>
              </a:rPr>
              <a:t>register1 = counter</a:t>
            </a:r>
            <a:r>
              <a:rPr lang="en-US" altLang="ko-KR" smtClean="0"/>
              <a:t>   {register1 = 5}</a:t>
            </a:r>
            <a:br>
              <a:rPr lang="en-US" altLang="ko-KR" smtClean="0"/>
            </a:br>
            <a:r>
              <a:rPr lang="en-US" altLang="ko-KR" smtClean="0"/>
              <a:t>S1: producer execute </a:t>
            </a:r>
            <a:r>
              <a:rPr lang="en-US" altLang="ko-KR" smtClean="0">
                <a:solidFill>
                  <a:srgbClr val="0000FF"/>
                </a:solidFill>
              </a:rPr>
              <a:t>register1 = register1 + 1  </a:t>
            </a:r>
            <a:r>
              <a:rPr lang="en-US" altLang="ko-KR" smtClean="0"/>
              <a:t> {register1 = 6} </a:t>
            </a:r>
            <a:br>
              <a:rPr lang="en-US" altLang="ko-KR" smtClean="0"/>
            </a:br>
            <a:r>
              <a:rPr lang="en-US" altLang="ko-KR" smtClean="0"/>
              <a:t>S2: consumer execute </a:t>
            </a:r>
            <a:r>
              <a:rPr lang="en-US" altLang="ko-KR" smtClean="0">
                <a:solidFill>
                  <a:schemeClr val="tx2"/>
                </a:solidFill>
              </a:rPr>
              <a:t>register2 = counter</a:t>
            </a:r>
            <a:r>
              <a:rPr lang="en-US" altLang="ko-KR" smtClean="0"/>
              <a:t>   {register2 = 5} </a:t>
            </a:r>
            <a:br>
              <a:rPr lang="en-US" altLang="ko-KR" smtClean="0"/>
            </a:br>
            <a:r>
              <a:rPr lang="en-US" altLang="ko-KR" smtClean="0"/>
              <a:t>S3: consumer execute </a:t>
            </a:r>
            <a:r>
              <a:rPr lang="en-US" altLang="ko-KR" smtClean="0">
                <a:solidFill>
                  <a:schemeClr val="tx2"/>
                </a:solidFill>
              </a:rPr>
              <a:t>register2 = register2 - 1</a:t>
            </a:r>
            <a:r>
              <a:rPr lang="en-US" altLang="ko-KR" smtClean="0"/>
              <a:t>   {register2 = 4} </a:t>
            </a:r>
            <a:br>
              <a:rPr lang="en-US" altLang="ko-KR" smtClean="0"/>
            </a:br>
            <a:r>
              <a:rPr lang="en-US" altLang="ko-KR" smtClean="0"/>
              <a:t>S4: producer execute </a:t>
            </a:r>
            <a:r>
              <a:rPr lang="en-US" altLang="ko-KR" smtClean="0">
                <a:solidFill>
                  <a:srgbClr val="0000FF"/>
                </a:solidFill>
              </a:rPr>
              <a:t>counter = register1</a:t>
            </a:r>
            <a:r>
              <a:rPr lang="en-US" altLang="ko-KR" smtClean="0"/>
              <a:t>   {count = 6 } </a:t>
            </a:r>
            <a:br>
              <a:rPr lang="en-US" altLang="ko-KR" smtClean="0"/>
            </a:br>
            <a:r>
              <a:rPr lang="en-US" altLang="ko-KR" smtClean="0"/>
              <a:t>S5: consumer execute </a:t>
            </a:r>
            <a:r>
              <a:rPr lang="en-US" altLang="ko-KR" smtClean="0">
                <a:solidFill>
                  <a:schemeClr val="tx2"/>
                </a:solidFill>
              </a:rPr>
              <a:t>counter = register2</a:t>
            </a:r>
            <a:r>
              <a:rPr lang="en-US" altLang="ko-KR" smtClean="0"/>
              <a:t>   {count = 4}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7379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64063"/>
              </p:ext>
            </p:extLst>
          </p:nvPr>
        </p:nvGraphicFramePr>
        <p:xfrm>
          <a:off x="1546857" y="1132141"/>
          <a:ext cx="6988495" cy="515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461000" imgH="4025900" progId="Word.Document.12">
                  <p:embed/>
                </p:oleObj>
              </mc:Choice>
              <mc:Fallback>
                <p:oleObj name="Document" r:id="rId3" imgW="5461000" imgH="402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857" y="1132141"/>
                        <a:ext cx="6988495" cy="515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6858" y="3011824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163" y="3033983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865" y="3864269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4170" y="388642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0872" y="4716714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1177" y="4738873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7879" y="5569159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8184" y="559131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여러 프로세스를 사용해서 응용프로그램을 개발하면 병렬처리로 인해서 프래그램의 효율이 높아질 수 있으나 각 프로세스간에 통신이 번거롭고 프로세스의 메모리가 전혀 공유가 되지 않는 단점이 있다</a:t>
            </a:r>
            <a:r>
              <a:rPr lang="en-US" dirty="0"/>
              <a:t>. </a:t>
            </a:r>
            <a:r>
              <a:rPr lang="ko-KR" altLang="en-US" dirty="0"/>
              <a:t>이를 극복하기 위해서 쓰레드를 사용할 수 있다</a:t>
            </a:r>
            <a:r>
              <a:rPr lang="en-US" dirty="0"/>
              <a:t>. </a:t>
            </a:r>
            <a:r>
              <a:rPr lang="ko-KR" altLang="en-US" dirty="0"/>
              <a:t>한 프로세스에서 여러개의 쓰레드를 생성하면 스레드간에 공요되는 정보는 무엇이고</a:t>
            </a:r>
            <a:r>
              <a:rPr lang="en-US" dirty="0"/>
              <a:t>, </a:t>
            </a:r>
            <a:r>
              <a:rPr lang="ko-KR" altLang="en-US" dirty="0"/>
              <a:t>각각 분리되어 저장되는 정보는 무엇인지 답하라</a:t>
            </a:r>
            <a:r>
              <a:rPr lang="en-US" dirty="0"/>
              <a:t>. (10</a:t>
            </a:r>
            <a:r>
              <a:rPr lang="ko-KR" altLang="en-US" dirty="0"/>
              <a:t>점</a:t>
            </a:r>
            <a:r>
              <a:rPr lang="en-US" dirty="0"/>
              <a:t>)</a:t>
            </a:r>
          </a:p>
          <a:p>
            <a:pPr lvl="1"/>
            <a:r>
              <a:rPr lang="ko-KR" altLang="en-US" dirty="0" smtClean="0"/>
              <a:t>공유</a:t>
            </a:r>
            <a:endParaRPr lang="en-US" altLang="ko-KR" dirty="0" smtClean="0"/>
          </a:p>
          <a:p>
            <a:pPr lvl="2"/>
            <a:r>
              <a:rPr lang="en-US" dirty="0" smtClean="0"/>
              <a:t>Code(Text)</a:t>
            </a:r>
          </a:p>
          <a:p>
            <a:pPr lvl="2"/>
            <a:r>
              <a:rPr lang="en-US" dirty="0" smtClean="0"/>
              <a:t>Data(Global data/Constant)</a:t>
            </a:r>
          </a:p>
          <a:p>
            <a:pPr lvl="1"/>
            <a:r>
              <a:rPr lang="ko-KR" altLang="en-US" dirty="0" smtClean="0"/>
              <a:t>분리</a:t>
            </a:r>
            <a:endParaRPr lang="en-US" altLang="ko-KR" dirty="0" smtClean="0"/>
          </a:p>
          <a:p>
            <a:pPr lvl="2"/>
            <a:r>
              <a:rPr lang="en-US" dirty="0" smtClean="0"/>
              <a:t>Stack</a:t>
            </a:r>
          </a:p>
          <a:p>
            <a:pPr lvl="2"/>
            <a:r>
              <a:rPr lang="en-US" dirty="0" smtClean="0"/>
              <a:t>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Principle of Locality</a:t>
            </a:r>
            <a:r>
              <a:rPr lang="ko-KR" altLang="en-US" dirty="0"/>
              <a:t>는 소프트웨어에서 메모리를 접근하는 패턴에 대한 법칙을 설명해 준다</a:t>
            </a:r>
            <a:r>
              <a:rPr lang="en-US" dirty="0"/>
              <a:t>. </a:t>
            </a:r>
            <a:r>
              <a:rPr lang="ko-KR" altLang="en-US" dirty="0"/>
              <a:t>이 개념을 데이터의 위치와 시간 두가지 측면에서 설명하여라</a:t>
            </a:r>
            <a:r>
              <a:rPr lang="en-US" dirty="0"/>
              <a:t>. (10</a:t>
            </a:r>
            <a:r>
              <a:rPr lang="ko-KR" altLang="en-US" dirty="0"/>
              <a:t>점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1"/>
            <a:r>
              <a:rPr lang="ko-KR" altLang="en-US" dirty="0" smtClean="0"/>
              <a:t>위치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연속된 접근은 비슷한 위치에 접근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같은 위치에 대한 접근은 가까운 시간내에 재접근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9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다음</a:t>
            </a:r>
            <a:r>
              <a:rPr lang="en-US" dirty="0"/>
              <a:t> scheduling </a:t>
            </a:r>
            <a:r>
              <a:rPr lang="ko-KR" altLang="en-US" dirty="0"/>
              <a:t>알고리즘 중</a:t>
            </a:r>
            <a:r>
              <a:rPr lang="en-US" dirty="0"/>
              <a:t> starvation </a:t>
            </a:r>
            <a:r>
              <a:rPr lang="ko-KR" altLang="en-US" dirty="0"/>
              <a:t>이 발생할 수 있는 알고리즘을 모두 고르시오</a:t>
            </a:r>
            <a:r>
              <a:rPr lang="en-US" dirty="0"/>
              <a:t>. (8</a:t>
            </a:r>
            <a:r>
              <a:rPr lang="ko-KR" altLang="en-US" dirty="0"/>
              <a:t>점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a. FCFS</a:t>
            </a:r>
            <a:endParaRPr lang="en-US" dirty="0"/>
          </a:p>
          <a:p>
            <a:pPr lvl="1"/>
            <a:r>
              <a:rPr lang="en-US" dirty="0" smtClean="0"/>
              <a:t>b. Shortest </a:t>
            </a:r>
            <a:r>
              <a:rPr lang="en-US" dirty="0"/>
              <a:t>Job First</a:t>
            </a:r>
          </a:p>
          <a:p>
            <a:pPr lvl="1"/>
            <a:r>
              <a:rPr lang="en-US" dirty="0" smtClean="0"/>
              <a:t>c. Priority</a:t>
            </a:r>
            <a:endParaRPr lang="en-US" dirty="0"/>
          </a:p>
          <a:p>
            <a:pPr lvl="1"/>
            <a:r>
              <a:rPr lang="en-US" dirty="0" smtClean="0"/>
              <a:t>d. Shortest </a:t>
            </a:r>
            <a:r>
              <a:rPr lang="en-US" dirty="0"/>
              <a:t>Remaining Time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  <a:p>
            <a:pPr lvl="1"/>
            <a:r>
              <a:rPr lang="ko-KR" altLang="en-US" dirty="0" smtClean="0"/>
              <a:t>한항목당 </a:t>
            </a:r>
            <a:r>
              <a:rPr lang="en-US" altLang="ko-KR" dirty="0" smtClean="0"/>
              <a:t>2</a:t>
            </a:r>
            <a:r>
              <a:rPr lang="ko-KR" altLang="en-US" dirty="0" smtClean="0"/>
              <a:t>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3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78346"/>
              </p:ext>
            </p:extLst>
          </p:nvPr>
        </p:nvGraphicFramePr>
        <p:xfrm>
          <a:off x="819739" y="1088824"/>
          <a:ext cx="8135757" cy="337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270500" imgH="2184400" progId="Word.Document.12">
                  <p:embed/>
                </p:oleObj>
              </mc:Choice>
              <mc:Fallback>
                <p:oleObj name="Document" r:id="rId3" imgW="5270500" imgH="218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739" y="1088824"/>
                        <a:ext cx="8135757" cy="337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4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09291"/>
              </p:ext>
            </p:extLst>
          </p:nvPr>
        </p:nvGraphicFramePr>
        <p:xfrm>
          <a:off x="906367" y="1498370"/>
          <a:ext cx="7759532" cy="421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422900" imgH="2946400" progId="Word.Document.12">
                  <p:embed/>
                </p:oleObj>
              </mc:Choice>
              <mc:Fallback>
                <p:oleObj name="Document" r:id="rId3" imgW="5422900" imgH="294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367" y="1498370"/>
                        <a:ext cx="7759532" cy="4215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10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10819"/>
              </p:ext>
            </p:extLst>
          </p:nvPr>
        </p:nvGraphicFramePr>
        <p:xfrm>
          <a:off x="873801" y="1501479"/>
          <a:ext cx="8294894" cy="4098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5422900" imgH="2679700" progId="Word.Document.12">
                  <p:embed/>
                </p:oleObj>
              </mc:Choice>
              <mc:Fallback>
                <p:oleObj name="Document" r:id="rId3" imgW="54229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801" y="1501479"/>
                        <a:ext cx="8294894" cy="4098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18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11671</TotalTime>
  <Words>448</Words>
  <Application>Microsoft Macintosh PowerPoint</Application>
  <PresentationFormat>A4 Paper (210x297 mm)</PresentationFormat>
  <Paragraphs>128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1_os-8</vt:lpstr>
      <vt:lpstr>Microsoft Word Document</vt:lpstr>
      <vt:lpstr>Midterm 1</vt:lpstr>
      <vt:lpstr>Midterm 2</vt:lpstr>
      <vt:lpstr>Midterm 3</vt:lpstr>
      <vt:lpstr>Midterm 4</vt:lpstr>
      <vt:lpstr>Midterm 5</vt:lpstr>
      <vt:lpstr>Midterm 6</vt:lpstr>
      <vt:lpstr>Midterm 7</vt:lpstr>
      <vt:lpstr>Midterm 8</vt:lpstr>
      <vt:lpstr>Chapter 6:  Process Synchronization</vt:lpstr>
      <vt:lpstr>Concurrency Problem</vt:lpstr>
      <vt:lpstr>Shared Buffer by Circular Array</vt:lpstr>
      <vt:lpstr>Bounded-Buffer – Producer</vt:lpstr>
      <vt:lpstr>Bounded Buffer – Consumer</vt:lpstr>
      <vt:lpstr>Fix</vt:lpstr>
      <vt:lpstr>Producer </vt:lpstr>
      <vt:lpstr>Consumer</vt:lpstr>
      <vt:lpstr>Race Condition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286</cp:revision>
  <cp:lastPrinted>2013-04-07T16:28:42Z</cp:lastPrinted>
  <dcterms:created xsi:type="dcterms:W3CDTF">2011-01-14T20:24:54Z</dcterms:created>
  <dcterms:modified xsi:type="dcterms:W3CDTF">2015-04-21T15:17:46Z</dcterms:modified>
</cp:coreProperties>
</file>