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</p:sldMasterIdLst>
  <p:notesMasterIdLst>
    <p:notesMasterId r:id="rId19"/>
  </p:notesMasterIdLst>
  <p:handoutMasterIdLst>
    <p:handoutMasterId r:id="rId20"/>
  </p:handoutMasterIdLst>
  <p:sldIdLst>
    <p:sldId id="462" r:id="rId2"/>
    <p:sldId id="463" r:id="rId3"/>
    <p:sldId id="464" r:id="rId4"/>
    <p:sldId id="465" r:id="rId5"/>
    <p:sldId id="466" r:id="rId6"/>
    <p:sldId id="467" r:id="rId7"/>
    <p:sldId id="468" r:id="rId8"/>
    <p:sldId id="469" r:id="rId9"/>
    <p:sldId id="453" r:id="rId10"/>
    <p:sldId id="454" r:id="rId11"/>
    <p:sldId id="455" r:id="rId12"/>
    <p:sldId id="456" r:id="rId13"/>
    <p:sldId id="457" r:id="rId14"/>
    <p:sldId id="458" r:id="rId15"/>
    <p:sldId id="459" r:id="rId16"/>
    <p:sldId id="460" r:id="rId17"/>
    <p:sldId id="461" r:id="rId18"/>
  </p:sldIdLst>
  <p:sldSz cx="9906000" cy="6858000" type="A4"/>
  <p:notesSz cx="6881813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1pPr>
    <a:lvl2pPr marL="478451" indent="-14318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2pPr>
    <a:lvl3pPr marL="956902" indent="-28637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3pPr>
    <a:lvl4pPr marL="1436516" indent="-43072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4pPr>
    <a:lvl5pPr marL="1914967" indent="-57390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5pPr>
    <a:lvl6pPr marL="1676324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6pPr>
    <a:lvl7pPr marL="2011589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7pPr>
    <a:lvl8pPr marL="2346853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8pPr>
    <a:lvl9pPr marL="2682118" algn="l" defTabSz="670530" rtl="0" eaLnBrk="1" latinLnBrk="1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0000"/>
    <a:srgbClr val="0000FF"/>
    <a:srgbClr val="6194FB"/>
    <a:srgbClr val="CC66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6" autoAdjust="0"/>
    <p:restoredTop sz="94676" autoAdjust="0"/>
  </p:normalViewPr>
  <p:slideViewPr>
    <p:cSldViewPr snapToGrid="0">
      <p:cViewPr varScale="1">
        <p:scale>
          <a:sx n="78" d="100"/>
          <a:sy n="78" d="100"/>
        </p:scale>
        <p:origin x="-392" y="-112"/>
      </p:cViewPr>
      <p:guideLst>
        <p:guide orient="horz" pos="1152"/>
        <p:guide pos="1416"/>
      </p:guideLst>
    </p:cSldViewPr>
  </p:slideViewPr>
  <p:outlineViewPr>
    <p:cViewPr>
      <p:scale>
        <a:sx n="33" d="100"/>
        <a:sy n="33" d="100"/>
      </p:scale>
      <p:origin x="0" y="116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-1914" y="-84"/>
      </p:cViewPr>
      <p:guideLst>
        <p:guide orient="horz" pos="2928"/>
        <p:guide pos="21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handoutMaster" Target="handoutMasters/handout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878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0488" y="0"/>
            <a:ext cx="30003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53488"/>
            <a:ext cx="299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0488" y="885348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fld id="{6063A3CB-D839-4AAF-B3CC-31B83B662522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424134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878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0488" y="0"/>
            <a:ext cx="3000375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583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7888" y="688975"/>
            <a:ext cx="5068887" cy="35083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0113" y="4427538"/>
            <a:ext cx="5100637" cy="419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53488"/>
            <a:ext cx="2998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defTabSz="908050">
              <a:defRPr sz="1200">
                <a:latin typeface="Helvetica" charset="0"/>
              </a:defRPr>
            </a:lvl1pPr>
          </a:lstStyle>
          <a:p>
            <a:endParaRPr lang="ko-KR" altLang="ko-K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0488" y="8853488"/>
            <a:ext cx="3000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0892" tIns="45445" rIns="90892" bIns="45445" numCol="1" anchor="b" anchorCtr="0" compatLnSpc="1">
            <a:prstTxWarp prst="textNoShape">
              <a:avLst/>
            </a:prstTxWarp>
          </a:bodyPr>
          <a:lstStyle>
            <a:lvl1pPr algn="r" defTabSz="908050">
              <a:defRPr sz="1200">
                <a:latin typeface="Helvetica" charset="0"/>
              </a:defRPr>
            </a:lvl1pPr>
          </a:lstStyle>
          <a:p>
            <a:fld id="{09F7371F-E946-45E1-9B10-F640FA7984EB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296345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7845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56902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43651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914967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394629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73554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352480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831406" algn="l" defTabSz="47892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FC1E891B-7470-413B-8C1A-85A829625B5D}" type="slidenum">
              <a:rPr lang="en-US" altLang="ko-KR">
                <a:latin typeface="Times New Roman" charset="0"/>
              </a:rPr>
              <a:pPr/>
              <a:t>9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003281E6-96DB-4071-BA04-3C46CD42B62E}" type="slidenum">
              <a:rPr lang="en-US" altLang="ko-KR">
                <a:latin typeface="Times New Roman" charset="0"/>
              </a:rPr>
              <a:pPr/>
              <a:t>10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5747" y="688623"/>
            <a:ext cx="5113569" cy="3509207"/>
          </a:xfrm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5747" y="688623"/>
            <a:ext cx="5113569" cy="3509207"/>
          </a:xfrm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199262EB-0E2A-4968-A663-B3A530DC805B}" type="slidenum">
              <a:rPr lang="en-US" altLang="ko-KR">
                <a:latin typeface="Times New Roman" charset="0"/>
              </a:rPr>
              <a:pPr/>
              <a:t>15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EBA49FD4-0428-489D-AF90-C3312AFF5368}" type="slidenum">
              <a:rPr lang="en-US" altLang="ko-KR">
                <a:latin typeface="Times New Roman" charset="0"/>
              </a:rPr>
              <a:pPr/>
              <a:t>16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10483" indent="-273263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09305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530271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1967492" indent="-218610" defTabSz="924539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40471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841932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27915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716373" indent="-218610" defTabSz="92453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5158EDF6-175D-487F-84EF-285FCF5DF7F6}" type="slidenum">
              <a:rPr lang="en-US" altLang="ko-KR">
                <a:latin typeface="Times New Roman" charset="0"/>
              </a:rPr>
              <a:pPr/>
              <a:t>17</a:t>
            </a:fld>
            <a:endParaRPr lang="en-US" altLang="ko-KR">
              <a:latin typeface="Times New Roman" charset="0"/>
            </a:endParaRPr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ko-K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215547" y="2961085"/>
            <a:ext cx="9328150" cy="201215"/>
            <a:chOff x="125" y="1865"/>
            <a:chExt cx="5424" cy="127"/>
          </a:xfrm>
        </p:grpSpPr>
        <p:sp>
          <p:nvSpPr>
            <p:cNvPr id="4" name="Rectangle 4"/>
            <p:cNvSpPr>
              <a:spLocks noChangeArrowheads="1"/>
            </p:cNvSpPr>
            <p:nvPr/>
          </p:nvSpPr>
          <p:spPr bwMode="auto">
            <a:xfrm>
              <a:off x="125" y="1865"/>
              <a:ext cx="1808" cy="127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1933" y="1865"/>
              <a:ext cx="1808" cy="127"/>
            </a:xfrm>
            <a:prstGeom prst="rect">
              <a:avLst/>
            </a:prstGeom>
            <a:solidFill>
              <a:srgbClr val="99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3741" y="1865"/>
              <a:ext cx="1808" cy="127"/>
            </a:xfrm>
            <a:prstGeom prst="rect">
              <a:avLst/>
            </a:prstGeom>
            <a:solidFill>
              <a:srgbClr val="33669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ko-KR"/>
            </a:p>
          </p:txBody>
        </p:sp>
      </p:grp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7030508" y="6587729"/>
            <a:ext cx="2939697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785" tIns="47893" rIns="95785" bIns="47893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>
                <a:solidFill>
                  <a:srgbClr val="336699"/>
                </a:solidFill>
                <a:latin typeface="Helvetica" charset="0"/>
              </a:rPr>
              <a:t>Silberschatz, Galvin and Gagne ©2009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29810" y="6613922"/>
            <a:ext cx="2697780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 b="1">
                <a:solidFill>
                  <a:srgbClr val="336699"/>
                </a:solidFill>
                <a:latin typeface="Helvetica" charset="0"/>
              </a:rPr>
              <a:t>Operating System Concepts  – 8</a:t>
            </a:r>
            <a:r>
              <a:rPr lang="en-US" sz="1000" b="1" baseline="30000">
                <a:solidFill>
                  <a:srgbClr val="336699"/>
                </a:solidFill>
                <a:latin typeface="Helvetica" charset="0"/>
              </a:rPr>
              <a:t>th</a:t>
            </a:r>
            <a:r>
              <a:rPr lang="en-US" sz="1000" b="1">
                <a:solidFill>
                  <a:srgbClr val="336699"/>
                </a:solidFill>
                <a:latin typeface="Helvetica" charset="0"/>
              </a:rPr>
              <a:t> Edition</a:t>
            </a:r>
          </a:p>
        </p:txBody>
      </p:sp>
      <p:pic>
        <p:nvPicPr>
          <p:cNvPr id="9" name="Picture 9" descr="dino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372" y="4157663"/>
            <a:ext cx="2233436" cy="1594247"/>
          </a:xfrm>
          <a:prstGeom prst="rect">
            <a:avLst/>
          </a:prstGeom>
          <a:noFill/>
          <a:ln w="76200">
            <a:solidFill>
              <a:srgbClr val="33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3493471" y="4043363"/>
            <a:ext cx="2531533" cy="1841897"/>
          </a:xfrm>
          <a:prstGeom prst="rect">
            <a:avLst/>
          </a:prstGeom>
          <a:noFill/>
          <a:ln w="57150" cmpd="thinThick">
            <a:solidFill>
              <a:srgbClr val="66CCFF"/>
            </a:solidFill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endParaRPr lang="ko-KR" altLang="ko-KR"/>
          </a:p>
        </p:txBody>
      </p:sp>
      <p:sp>
        <p:nvSpPr>
          <p:cNvPr id="147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685800"/>
            <a:ext cx="8420100" cy="2127250"/>
          </a:xfrm>
        </p:spPr>
        <p:txBody>
          <a:bodyPr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9753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14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5616" y="277813"/>
            <a:ext cx="2323438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7813"/>
            <a:ext cx="6805216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536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22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0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4"/>
            <a:ext cx="8420100" cy="1500187"/>
          </a:xfrm>
        </p:spPr>
        <p:txBody>
          <a:bodyPr anchor="b"/>
          <a:lstStyle>
            <a:lvl1pPr marL="0" indent="0">
              <a:buNone/>
              <a:defRPr sz="2100"/>
            </a:lvl1pPr>
            <a:lvl2pPr marL="478926" indent="0">
              <a:buNone/>
              <a:defRPr sz="1900"/>
            </a:lvl2pPr>
            <a:lvl3pPr marL="957851" indent="0">
              <a:buNone/>
              <a:defRPr sz="1700"/>
            </a:lvl3pPr>
            <a:lvl4pPr marL="1436777" indent="0">
              <a:buNone/>
              <a:defRPr sz="1500"/>
            </a:lvl4pPr>
            <a:lvl5pPr marL="1915703" indent="0">
              <a:buNone/>
              <a:defRPr sz="1500"/>
            </a:lvl5pPr>
            <a:lvl6pPr marL="2394629" indent="0">
              <a:buNone/>
              <a:defRPr sz="1500"/>
            </a:lvl6pPr>
            <a:lvl7pPr marL="2873554" indent="0">
              <a:buNone/>
              <a:defRPr sz="1500"/>
            </a:lvl7pPr>
            <a:lvl8pPr marL="3352480" indent="0">
              <a:buNone/>
              <a:defRPr sz="1500"/>
            </a:lvl8pPr>
            <a:lvl9pPr marL="3831406" indent="0">
              <a:buNone/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0159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3654" y="1233489"/>
            <a:ext cx="4375150" cy="453072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3904" y="1233489"/>
            <a:ext cx="4375150" cy="453072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002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26" indent="0">
              <a:buNone/>
              <a:defRPr sz="2100" b="1"/>
            </a:lvl2pPr>
            <a:lvl3pPr marL="957851" indent="0">
              <a:buNone/>
              <a:defRPr sz="1900" b="1"/>
            </a:lvl3pPr>
            <a:lvl4pPr marL="1436777" indent="0">
              <a:buNone/>
              <a:defRPr sz="1700" b="1"/>
            </a:lvl4pPr>
            <a:lvl5pPr marL="1915703" indent="0">
              <a:buNone/>
              <a:defRPr sz="1700" b="1"/>
            </a:lvl5pPr>
            <a:lvl6pPr marL="2394629" indent="0">
              <a:buNone/>
              <a:defRPr sz="1700" b="1"/>
            </a:lvl6pPr>
            <a:lvl7pPr marL="2873554" indent="0">
              <a:buNone/>
              <a:defRPr sz="1700" b="1"/>
            </a:lvl7pPr>
            <a:lvl8pPr marL="3352480" indent="0">
              <a:buNone/>
              <a:defRPr sz="1700" b="1"/>
            </a:lvl8pPr>
            <a:lvl9pPr marL="3831406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26" indent="0">
              <a:buNone/>
              <a:defRPr sz="2100" b="1"/>
            </a:lvl2pPr>
            <a:lvl3pPr marL="957851" indent="0">
              <a:buNone/>
              <a:defRPr sz="1900" b="1"/>
            </a:lvl3pPr>
            <a:lvl4pPr marL="1436777" indent="0">
              <a:buNone/>
              <a:defRPr sz="1700" b="1"/>
            </a:lvl4pPr>
            <a:lvl5pPr marL="1915703" indent="0">
              <a:buNone/>
              <a:defRPr sz="1700" b="1"/>
            </a:lvl5pPr>
            <a:lvl6pPr marL="2394629" indent="0">
              <a:buNone/>
              <a:defRPr sz="1700" b="1"/>
            </a:lvl6pPr>
            <a:lvl7pPr marL="2873554" indent="0">
              <a:buNone/>
              <a:defRPr sz="1700" b="1"/>
            </a:lvl7pPr>
            <a:lvl8pPr marL="3352480" indent="0">
              <a:buNone/>
              <a:defRPr sz="1700" b="1"/>
            </a:lvl8pPr>
            <a:lvl9pPr marL="3831406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37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701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5031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1" y="1435101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26" indent="0">
              <a:buNone/>
              <a:defRPr sz="1200"/>
            </a:lvl2pPr>
            <a:lvl3pPr marL="957851" indent="0">
              <a:buNone/>
              <a:defRPr sz="1000"/>
            </a:lvl3pPr>
            <a:lvl4pPr marL="1436777" indent="0">
              <a:buNone/>
              <a:defRPr sz="1000"/>
            </a:lvl4pPr>
            <a:lvl5pPr marL="1915703" indent="0">
              <a:buNone/>
              <a:defRPr sz="1000"/>
            </a:lvl5pPr>
            <a:lvl6pPr marL="2394629" indent="0">
              <a:buNone/>
              <a:defRPr sz="1000"/>
            </a:lvl6pPr>
            <a:lvl7pPr marL="2873554" indent="0">
              <a:buNone/>
              <a:defRPr sz="1000"/>
            </a:lvl7pPr>
            <a:lvl8pPr marL="3352480" indent="0">
              <a:buNone/>
              <a:defRPr sz="1000"/>
            </a:lvl8pPr>
            <a:lvl9pPr marL="3831406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3670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1"/>
            <a:ext cx="5943600" cy="566738"/>
          </a:xfrm>
        </p:spPr>
        <p:txBody>
          <a:bodyPr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400"/>
            </a:lvl1pPr>
            <a:lvl2pPr marL="478926" indent="0">
              <a:buNone/>
              <a:defRPr sz="2900"/>
            </a:lvl2pPr>
            <a:lvl3pPr marL="957851" indent="0">
              <a:buNone/>
              <a:defRPr sz="2500"/>
            </a:lvl3pPr>
            <a:lvl4pPr marL="1436777" indent="0">
              <a:buNone/>
              <a:defRPr sz="2100"/>
            </a:lvl4pPr>
            <a:lvl5pPr marL="1915703" indent="0">
              <a:buNone/>
              <a:defRPr sz="2100"/>
            </a:lvl5pPr>
            <a:lvl6pPr marL="2394629" indent="0">
              <a:buNone/>
              <a:defRPr sz="2100"/>
            </a:lvl6pPr>
            <a:lvl7pPr marL="2873554" indent="0">
              <a:buNone/>
              <a:defRPr sz="2100"/>
            </a:lvl7pPr>
            <a:lvl8pPr marL="3352480" indent="0">
              <a:buNone/>
              <a:defRPr sz="2100"/>
            </a:lvl8pPr>
            <a:lvl9pPr marL="3831406" indent="0">
              <a:buNone/>
              <a:defRPr sz="21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9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26" indent="0">
              <a:buNone/>
              <a:defRPr sz="1200"/>
            </a:lvl2pPr>
            <a:lvl3pPr marL="957851" indent="0">
              <a:buNone/>
              <a:defRPr sz="1000"/>
            </a:lvl3pPr>
            <a:lvl4pPr marL="1436777" indent="0">
              <a:buNone/>
              <a:defRPr sz="1000"/>
            </a:lvl4pPr>
            <a:lvl5pPr marL="1915703" indent="0">
              <a:buNone/>
              <a:defRPr sz="1000"/>
            </a:lvl5pPr>
            <a:lvl6pPr marL="2394629" indent="0">
              <a:buNone/>
              <a:defRPr sz="1000"/>
            </a:lvl6pPr>
            <a:lvl7pPr marL="2873554" indent="0">
              <a:buNone/>
              <a:defRPr sz="1000"/>
            </a:lvl7pPr>
            <a:lvl8pPr marL="3352480" indent="0">
              <a:buNone/>
              <a:defRPr sz="1000"/>
            </a:lvl8pPr>
            <a:lvl9pPr marL="3831406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2532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ino_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3" y="0"/>
            <a:ext cx="1295576" cy="908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7416"/>
            <a:ext cx="89154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5" tIns="47893" rIns="95785" bIns="47893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873654" y="1233487"/>
            <a:ext cx="8915400" cy="453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5" tIns="47893" rIns="95785" bIns="478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</a:p>
        </p:txBody>
      </p:sp>
      <p:sp>
        <p:nvSpPr>
          <p:cNvPr id="146437" name="Rectangle 5"/>
          <p:cNvSpPr>
            <a:spLocks noChangeArrowheads="1"/>
          </p:cNvSpPr>
          <p:nvPr/>
        </p:nvSpPr>
        <p:spPr bwMode="auto">
          <a:xfrm>
            <a:off x="0" y="0"/>
            <a:ext cx="247650" cy="2286000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pPr algn="ctr" eaLnBrk="1" hangingPunct="1"/>
            <a:endParaRPr lang="ko-KR" altLang="ko-KR" sz="2500">
              <a:latin typeface="Times New Roman" charset="0"/>
            </a:endParaRPr>
          </a:p>
        </p:txBody>
      </p:sp>
      <p:sp>
        <p:nvSpPr>
          <p:cNvPr id="146438" name="Line 6"/>
          <p:cNvSpPr>
            <a:spLocks noChangeShapeType="1"/>
          </p:cNvSpPr>
          <p:nvPr/>
        </p:nvSpPr>
        <p:spPr bwMode="auto">
          <a:xfrm>
            <a:off x="495300" y="860822"/>
            <a:ext cx="8750300" cy="0"/>
          </a:xfrm>
          <a:prstGeom prst="line">
            <a:avLst/>
          </a:prstGeom>
          <a:noFill/>
          <a:ln w="19050">
            <a:solidFill>
              <a:srgbClr val="336699"/>
            </a:solidFill>
            <a:round/>
            <a:headEnd/>
            <a:tailEnd/>
          </a:ln>
          <a:effectLst/>
        </p:spPr>
        <p:txBody>
          <a:bodyPr lIns="95785" tIns="47893" rIns="95785" bIns="47893"/>
          <a:lstStyle/>
          <a:p>
            <a:pPr>
              <a:defRPr/>
            </a:pPr>
            <a:endParaRPr lang="en-US">
              <a:ea typeface="+mn-ea"/>
            </a:endParaRPr>
          </a:p>
        </p:txBody>
      </p:sp>
      <p:sp>
        <p:nvSpPr>
          <p:cNvPr id="146439" name="Rectangle 7"/>
          <p:cNvSpPr>
            <a:spLocks noChangeArrowheads="1"/>
          </p:cNvSpPr>
          <p:nvPr/>
        </p:nvSpPr>
        <p:spPr bwMode="auto">
          <a:xfrm>
            <a:off x="0" y="2286000"/>
            <a:ext cx="247650" cy="2286000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pPr algn="ctr" eaLnBrk="1" hangingPunct="1"/>
            <a:endParaRPr lang="ko-KR" altLang="ko-KR" sz="2500">
              <a:latin typeface="Times New Roman" charset="0"/>
            </a:endParaRPr>
          </a:p>
        </p:txBody>
      </p:sp>
      <p:sp>
        <p:nvSpPr>
          <p:cNvPr id="146440" name="Rectangle 8"/>
          <p:cNvSpPr>
            <a:spLocks noChangeArrowheads="1"/>
          </p:cNvSpPr>
          <p:nvPr/>
        </p:nvSpPr>
        <p:spPr bwMode="auto">
          <a:xfrm>
            <a:off x="0" y="4572000"/>
            <a:ext cx="247650" cy="2286000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 anchor="ctr"/>
          <a:lstStyle/>
          <a:p>
            <a:pPr algn="ctr" eaLnBrk="1" hangingPunct="1"/>
            <a:endParaRPr lang="ko-KR" altLang="ko-KR" sz="2500">
              <a:latin typeface="Times New Roman" charset="0"/>
            </a:endParaRPr>
          </a:p>
        </p:txBody>
      </p:sp>
      <p:sp>
        <p:nvSpPr>
          <p:cNvPr id="146441" name="Text Box 9"/>
          <p:cNvSpPr txBox="1">
            <a:spLocks noChangeArrowheads="1"/>
          </p:cNvSpPr>
          <p:nvPr/>
        </p:nvSpPr>
        <p:spPr bwMode="auto">
          <a:xfrm>
            <a:off x="4625093" y="6613923"/>
            <a:ext cx="456318" cy="259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>
            <a:spAutoFit/>
          </a:bodyPr>
          <a:lstStyle>
            <a:lvl1pPr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ＭＳ Ｐゴシック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ko-KR" sz="1000" b="1">
                <a:solidFill>
                  <a:srgbClr val="006699"/>
                </a:solidFill>
                <a:latin typeface="Helvetica" charset="0"/>
              </a:rPr>
              <a:t>3.</a:t>
            </a:r>
            <a:fld id="{A1674E8B-32CB-4AA9-9B89-23B982724A62}" type="slidenum">
              <a:rPr lang="en-US" altLang="ko-KR" sz="1000" b="1">
                <a:solidFill>
                  <a:srgbClr val="006699"/>
                </a:solidFill>
                <a:latin typeface="Helvetica" charset="0"/>
              </a:rPr>
              <a:pPr algn="ctr">
                <a:spcBef>
                  <a:spcPct val="50000"/>
                </a:spcBef>
              </a:pPr>
              <a:t>‹#›</a:t>
            </a:fld>
            <a:endParaRPr lang="en-US" altLang="ko-KR" sz="1000" b="1">
              <a:solidFill>
                <a:srgbClr val="006699"/>
              </a:solidFill>
              <a:latin typeface="Helvetica" charset="0"/>
            </a:endParaRPr>
          </a:p>
        </p:txBody>
      </p:sp>
      <p:sp>
        <p:nvSpPr>
          <p:cNvPr id="146442" name="Text Box 10"/>
          <p:cNvSpPr txBox="1">
            <a:spLocks noChangeArrowheads="1"/>
          </p:cNvSpPr>
          <p:nvPr/>
        </p:nvSpPr>
        <p:spPr bwMode="auto">
          <a:xfrm>
            <a:off x="7030508" y="6587729"/>
            <a:ext cx="2939697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5785" tIns="47893" rIns="95785" bIns="47893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00" b="1">
                <a:solidFill>
                  <a:srgbClr val="006699"/>
                </a:solidFill>
                <a:latin typeface="Helvetica" charset="0"/>
              </a:rPr>
              <a:t>Silberschatz, Galvin and Gagne ©2009</a:t>
            </a:r>
          </a:p>
        </p:txBody>
      </p:sp>
      <p:sp>
        <p:nvSpPr>
          <p:cNvPr id="146443" name="Text Box 11"/>
          <p:cNvSpPr txBox="1">
            <a:spLocks noChangeArrowheads="1"/>
          </p:cNvSpPr>
          <p:nvPr/>
        </p:nvSpPr>
        <p:spPr bwMode="auto">
          <a:xfrm>
            <a:off x="201789" y="6602016"/>
            <a:ext cx="2662238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5785" tIns="47893" rIns="95785" bIns="47893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000" b="1">
                <a:solidFill>
                  <a:srgbClr val="006699"/>
                </a:solidFill>
                <a:latin typeface="Helvetica" charset="0"/>
              </a:rPr>
              <a:t>Operating System Concepts – 8</a:t>
            </a:r>
            <a:r>
              <a:rPr lang="en-US" sz="1000" b="1" baseline="30000">
                <a:solidFill>
                  <a:srgbClr val="006699"/>
                </a:solidFill>
                <a:latin typeface="Helvetica" charset="0"/>
              </a:rPr>
              <a:t>th</a:t>
            </a:r>
            <a:r>
              <a:rPr lang="en-US" sz="1000" b="1">
                <a:solidFill>
                  <a:srgbClr val="006699"/>
                </a:solidFill>
                <a:latin typeface="Helvetica" charset="0"/>
              </a:rPr>
              <a:t> Edition</a:t>
            </a:r>
          </a:p>
        </p:txBody>
      </p:sp>
      <p:pic>
        <p:nvPicPr>
          <p:cNvPr id="1036" name="Picture 12" descr="dino_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2393" y="5849542"/>
            <a:ext cx="1390739" cy="792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  <a:ea typeface="ＭＳ Ｐゴシック" charset="-128"/>
          <a:cs typeface="ＭＳ Ｐゴシック" charset="-128"/>
        </a:defRPr>
      </a:lvl5pPr>
      <a:lvl6pPr marL="478926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6pPr>
      <a:lvl7pPr marL="957851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7pPr>
      <a:lvl8pPr marL="1436777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8pPr>
      <a:lvl9pPr marL="1915703" algn="ctr" rtl="0" fontAlgn="base">
        <a:spcBef>
          <a:spcPct val="0"/>
        </a:spcBef>
        <a:spcAft>
          <a:spcPct val="0"/>
        </a:spcAft>
        <a:defRPr sz="3400" b="1">
          <a:solidFill>
            <a:srgbClr val="006699"/>
          </a:solidFill>
          <a:latin typeface="Arial" charset="0"/>
        </a:defRPr>
      </a:lvl9pPr>
    </p:titleStyle>
    <p:bodyStyle>
      <a:lvl1pPr marL="358547" indent="-358547" algn="l" rtl="0" eaLnBrk="0" fontAlgn="base" hangingPunct="0">
        <a:spcBef>
          <a:spcPct val="35000"/>
        </a:spcBef>
        <a:spcAft>
          <a:spcPct val="0"/>
        </a:spcAft>
        <a:buClr>
          <a:srgbClr val="993300"/>
        </a:buClr>
        <a:buSzPct val="90000"/>
        <a:buFont typeface="Monotype Sorts" charset="2"/>
        <a:buChar char="n"/>
        <a:defRPr kumimoji="1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77628" indent="-299178" algn="l" rtl="0" eaLnBrk="0" fontAlgn="base" hangingPunct="0">
        <a:spcBef>
          <a:spcPct val="35000"/>
        </a:spcBef>
        <a:spcAft>
          <a:spcPct val="0"/>
        </a:spcAft>
        <a:buClr>
          <a:srgbClr val="CC6600"/>
        </a:buClr>
        <a:buSzPct val="80000"/>
        <a:buFont typeface="Monotype Sorts" charset="2"/>
        <a:buChar char="l"/>
        <a:defRPr kumimoji="1">
          <a:solidFill>
            <a:schemeClr val="tx1"/>
          </a:solidFill>
          <a:latin typeface="+mn-lt"/>
          <a:ea typeface="ＭＳ Ｐゴシック" charset="-128"/>
        </a:defRPr>
      </a:lvl2pPr>
      <a:lvl3pPr marL="1137340" indent="-238644" algn="l" rtl="0" eaLnBrk="0" fontAlgn="base" hangingPunct="0">
        <a:spcBef>
          <a:spcPct val="35000"/>
        </a:spcBef>
        <a:spcAft>
          <a:spcPct val="0"/>
        </a:spcAft>
        <a:buClr>
          <a:srgbClr val="009900"/>
        </a:buClr>
        <a:buSzPct val="75000"/>
        <a:buFont typeface="Webdings" charset="2"/>
        <a:buChar char="4"/>
        <a:defRPr kumimoji="1">
          <a:solidFill>
            <a:schemeClr val="tx1"/>
          </a:solidFill>
          <a:latin typeface="+mn-lt"/>
          <a:ea typeface="ＭＳ Ｐゴシック" charset="-128"/>
        </a:defRPr>
      </a:lvl3pPr>
      <a:lvl4pPr marL="1495887" indent="-238644" algn="l" rtl="0" eaLnBrk="0" fontAlgn="base" hangingPunct="0">
        <a:spcBef>
          <a:spcPct val="35000"/>
        </a:spcBef>
        <a:spcAft>
          <a:spcPct val="0"/>
        </a:spcAft>
        <a:buClr>
          <a:schemeClr val="hlink"/>
        </a:buClr>
        <a:buSzPct val="75000"/>
        <a:buChar char="–"/>
        <a:defRPr kumimoji="1">
          <a:solidFill>
            <a:schemeClr val="tx1"/>
          </a:solidFill>
          <a:latin typeface="+mn-lt"/>
          <a:ea typeface="ＭＳ Ｐゴシック" charset="-128"/>
        </a:defRPr>
      </a:lvl4pPr>
      <a:lvl5pPr marL="1855597" indent="-238644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5pPr>
      <a:lvl6pPr marL="2334763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6pPr>
      <a:lvl7pPr marL="2813688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7pPr>
      <a:lvl8pPr marL="3292615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8pPr>
      <a:lvl9pPr marL="3771540" indent="-239463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26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51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77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703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629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554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480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406" algn="l" defTabSz="47892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4" Type="http://schemas.openxmlformats.org/officeDocument/2006/relationships/image" Target="../media/image5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.docx"/><Relationship Id="rId4" Type="http://schemas.openxmlformats.org/officeDocument/2006/relationships/image" Target="../media/image6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3.docx"/><Relationship Id="rId4" Type="http://schemas.openxmlformats.org/officeDocument/2006/relationships/image" Target="../media/image7.pn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4.docx"/><Relationship Id="rId4" Type="http://schemas.openxmlformats.org/officeDocument/2006/relationships/image" Target="../media/image8.png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Midterm 1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73654" y="1233487"/>
            <a:ext cx="8505193" cy="4530329"/>
          </a:xfrm>
        </p:spPr>
        <p:txBody>
          <a:bodyPr/>
          <a:lstStyle/>
          <a:p>
            <a:pPr lvl="0"/>
            <a:r>
              <a:rPr lang="en-US" altLang="ko-KR" dirty="0" smtClean="0"/>
              <a:t>1. </a:t>
            </a:r>
            <a:r>
              <a:rPr lang="ko-KR" altLang="en-US" dirty="0" smtClean="0"/>
              <a:t>프로세스는</a:t>
            </a:r>
            <a:r>
              <a:rPr lang="en-US" dirty="0" smtClean="0"/>
              <a:t> </a:t>
            </a:r>
            <a:r>
              <a:rPr lang="en-US" dirty="0"/>
              <a:t>5</a:t>
            </a:r>
            <a:r>
              <a:rPr lang="ko-KR" altLang="en-US" dirty="0"/>
              <a:t>가지의 상태를 가질 수 있다</a:t>
            </a:r>
            <a:r>
              <a:rPr lang="en-US" dirty="0"/>
              <a:t>. </a:t>
            </a:r>
            <a:r>
              <a:rPr lang="ko-KR" altLang="en-US" dirty="0"/>
              <a:t>각 상태</a:t>
            </a:r>
            <a:r>
              <a:rPr lang="en-US" dirty="0"/>
              <a:t>(State)</a:t>
            </a:r>
            <a:r>
              <a:rPr lang="ko-KR" altLang="en-US" dirty="0"/>
              <a:t>와 상태간의 전환</a:t>
            </a:r>
            <a:r>
              <a:rPr lang="en-US" dirty="0"/>
              <a:t>(Transition)</a:t>
            </a:r>
            <a:r>
              <a:rPr lang="ko-KR" altLang="en-US" dirty="0"/>
              <a:t>을 표시한 </a:t>
            </a:r>
            <a:r>
              <a:rPr lang="en-US" dirty="0"/>
              <a:t>Process 5-state diagram</a:t>
            </a:r>
            <a:r>
              <a:rPr lang="ko-KR" altLang="en-US" dirty="0"/>
              <a:t>을 그려라</a:t>
            </a:r>
            <a:r>
              <a:rPr lang="en-US" dirty="0"/>
              <a:t>. </a:t>
            </a:r>
            <a:r>
              <a:rPr lang="ko-KR" altLang="en-US" dirty="0"/>
              <a:t>각 전환이 발생하는 계기를 함께 표시하여라</a:t>
            </a:r>
            <a:r>
              <a:rPr lang="en-US" dirty="0"/>
              <a:t>. (10</a:t>
            </a:r>
            <a:r>
              <a:rPr lang="ko-KR" altLang="en-US" dirty="0"/>
              <a:t>점</a:t>
            </a:r>
            <a:r>
              <a:rPr lang="en-US" dirty="0" smtClean="0"/>
              <a:t>)</a:t>
            </a:r>
            <a:endParaRPr lang="en-US" dirty="0"/>
          </a:p>
          <a:p>
            <a:pPr lvl="1"/>
            <a:r>
              <a:rPr lang="en-US" dirty="0" smtClean="0"/>
              <a:t>State  </a:t>
            </a:r>
            <a:r>
              <a:rPr lang="ko-KR" altLang="en-US" dirty="0" smtClean="0"/>
              <a:t>당 </a:t>
            </a:r>
            <a:r>
              <a:rPr lang="ko-KR" altLang="ko-KR" dirty="0"/>
              <a:t>1</a:t>
            </a:r>
            <a:r>
              <a:rPr lang="ko-KR" altLang="en-US" dirty="0" smtClean="0"/>
              <a:t>점</a:t>
            </a:r>
            <a:endParaRPr lang="en-US" altLang="ko-KR" dirty="0" smtClean="0"/>
          </a:p>
          <a:p>
            <a:pPr lvl="1"/>
            <a:r>
              <a:rPr lang="en-US" dirty="0" smtClean="0"/>
              <a:t>Transition </a:t>
            </a:r>
            <a:r>
              <a:rPr lang="ko-KR" altLang="en-US" dirty="0" smtClean="0"/>
              <a:t>당 </a:t>
            </a:r>
            <a:r>
              <a:rPr lang="en-US" altLang="ko-KR" dirty="0" smtClean="0"/>
              <a:t>1</a:t>
            </a:r>
            <a:r>
              <a:rPr lang="ko-KR" altLang="en-US" dirty="0" smtClean="0"/>
              <a:t>점</a:t>
            </a:r>
            <a:endParaRPr lang="en-US" dirty="0"/>
          </a:p>
          <a:p>
            <a:endParaRPr lang="en-US" dirty="0"/>
          </a:p>
        </p:txBody>
      </p:sp>
      <p:pic>
        <p:nvPicPr>
          <p:cNvPr id="22" name="Picture 21" descr="Screen Shot 2015-04-21 at 11.17.4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866" y="3108765"/>
            <a:ext cx="6993467" cy="3004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3440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>
          <a:xfrm>
            <a:off x="849577" y="277416"/>
            <a:ext cx="8561123" cy="576263"/>
          </a:xfrm>
        </p:spPr>
        <p:txBody>
          <a:bodyPr/>
          <a:lstStyle/>
          <a:p>
            <a:pPr eaLnBrk="1" hangingPunct="1"/>
            <a:r>
              <a:rPr lang="en-US" altLang="ko-KR" dirty="0" smtClean="0"/>
              <a:t>Concurrency Problem</a:t>
            </a:r>
          </a:p>
        </p:txBody>
      </p:sp>
      <p:sp>
        <p:nvSpPr>
          <p:cNvPr id="614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896585" y="1365648"/>
            <a:ext cx="8218311" cy="4860131"/>
          </a:xfrm>
        </p:spPr>
        <p:txBody>
          <a:bodyPr/>
          <a:lstStyle/>
          <a:p>
            <a:r>
              <a:rPr lang="en-US" altLang="ko-KR" sz="2800" dirty="0" smtClean="0"/>
              <a:t>Concurrent access to shared data may result in data inconsistency</a:t>
            </a:r>
          </a:p>
          <a:p>
            <a:endParaRPr lang="en-US" altLang="ko-KR" sz="2800" dirty="0" smtClean="0"/>
          </a:p>
          <a:p>
            <a:r>
              <a:rPr lang="en-US" altLang="ko-KR" sz="2800" dirty="0" smtClean="0"/>
              <a:t>Maintaining data consistency requires mechanisms to ensure the orderly execution of cooperating processes</a:t>
            </a:r>
          </a:p>
          <a:p>
            <a:endParaRPr lang="en-US" altLang="ko-KR" sz="2800" dirty="0" smtClean="0"/>
          </a:p>
          <a:p>
            <a:r>
              <a:rPr lang="en-US" altLang="ko-KR" sz="2800" dirty="0" smtClean="0"/>
              <a:t>Think about shared memory problem</a:t>
            </a:r>
          </a:p>
        </p:txBody>
      </p:sp>
    </p:spTree>
    <p:extLst>
      <p:ext uri="{BB962C8B-B14F-4D97-AF65-F5344CB8AC3E}">
        <p14:creationId xmlns:p14="http://schemas.microsoft.com/office/powerpoint/2010/main" val="31462964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Shared Buffer by Circular Array</a:t>
            </a:r>
            <a:endParaRPr lang="ko-KR" alt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2308291" y="1996070"/>
            <a:ext cx="4783873" cy="35683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endParaRPr lang="ko-KR" altLang="en-US"/>
          </a:p>
        </p:txBody>
      </p:sp>
      <p:sp>
        <p:nvSpPr>
          <p:cNvPr id="5" name="7-Point Star 4"/>
          <p:cNvSpPr/>
          <p:nvPr/>
        </p:nvSpPr>
        <p:spPr bwMode="auto">
          <a:xfrm>
            <a:off x="4661195" y="1099912"/>
            <a:ext cx="490655" cy="394352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67048" tIns="33524" rIns="67048" bIns="33524" numCol="1" rtlCol="0" anchor="t" anchorCtr="0" compatLnSpc="1">
            <a:prstTxWarp prst="textNoShape">
              <a:avLst/>
            </a:prstTxWarp>
          </a:bodyPr>
          <a:lstStyle/>
          <a:p>
            <a:pPr defTabSz="670482"/>
            <a:r>
              <a:rPr lang="en-US" altLang="ko-KR" dirty="0">
                <a:solidFill>
                  <a:schemeClr val="tx1"/>
                </a:solidFill>
                <a:latin typeface="Verdana" charset="0"/>
              </a:rPr>
              <a:t>P</a:t>
            </a:r>
          </a:p>
          <a:p>
            <a:pPr defTabSz="670482"/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6" name="Down Arrow 5"/>
          <p:cNvSpPr/>
          <p:nvPr/>
        </p:nvSpPr>
        <p:spPr bwMode="auto">
          <a:xfrm>
            <a:off x="4795011" y="1572323"/>
            <a:ext cx="245328" cy="334537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endParaRPr lang="ko-KR" altLang="en-US">
              <a:solidFill>
                <a:schemeClr val="tx1"/>
              </a:solidFill>
              <a:latin typeface="Verdana" charset="0"/>
            </a:endParaRPr>
          </a:p>
        </p:txBody>
      </p:sp>
      <p:cxnSp>
        <p:nvCxnSpPr>
          <p:cNvPr id="8" name="Straight Arrow Connector 7"/>
          <p:cNvCxnSpPr/>
          <p:nvPr/>
        </p:nvCxnSpPr>
        <p:spPr bwMode="auto">
          <a:xfrm>
            <a:off x="5151849" y="1739590"/>
            <a:ext cx="535258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Rounded Rectangle 8"/>
          <p:cNvSpPr/>
          <p:nvPr/>
        </p:nvSpPr>
        <p:spPr bwMode="auto">
          <a:xfrm>
            <a:off x="4527382" y="1996070"/>
            <a:ext cx="256481" cy="356839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endParaRPr lang="ko-KR" altLang="en-US"/>
          </a:p>
        </p:txBody>
      </p:sp>
      <p:sp>
        <p:nvSpPr>
          <p:cNvPr id="11" name="Rounded Rectangle 10"/>
          <p:cNvSpPr/>
          <p:nvPr/>
        </p:nvSpPr>
        <p:spPr bwMode="auto">
          <a:xfrm>
            <a:off x="4270902" y="1996069"/>
            <a:ext cx="256481" cy="356839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endParaRPr lang="ko-KR" altLang="en-US"/>
          </a:p>
        </p:txBody>
      </p:sp>
      <p:sp>
        <p:nvSpPr>
          <p:cNvPr id="12" name="Rounded Rectangle 11"/>
          <p:cNvSpPr/>
          <p:nvPr/>
        </p:nvSpPr>
        <p:spPr bwMode="auto">
          <a:xfrm>
            <a:off x="4014420" y="1996070"/>
            <a:ext cx="256481" cy="356839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endParaRPr lang="ko-KR" altLang="en-US"/>
          </a:p>
        </p:txBody>
      </p:sp>
      <p:sp>
        <p:nvSpPr>
          <p:cNvPr id="13" name="Rounded Rectangle 12"/>
          <p:cNvSpPr/>
          <p:nvPr/>
        </p:nvSpPr>
        <p:spPr bwMode="auto">
          <a:xfrm>
            <a:off x="3757940" y="1996071"/>
            <a:ext cx="256481" cy="356839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endParaRPr lang="ko-KR" altLang="en-US"/>
          </a:p>
        </p:txBody>
      </p:sp>
      <p:sp>
        <p:nvSpPr>
          <p:cNvPr id="14" name="Rounded Rectangle 13"/>
          <p:cNvSpPr/>
          <p:nvPr/>
        </p:nvSpPr>
        <p:spPr bwMode="auto">
          <a:xfrm>
            <a:off x="3501458" y="1996072"/>
            <a:ext cx="256481" cy="356839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endParaRPr lang="ko-KR" altLang="en-US"/>
          </a:p>
        </p:txBody>
      </p:sp>
      <p:sp>
        <p:nvSpPr>
          <p:cNvPr id="15" name="Rounded Rectangle 14"/>
          <p:cNvSpPr/>
          <p:nvPr/>
        </p:nvSpPr>
        <p:spPr bwMode="auto">
          <a:xfrm>
            <a:off x="3244978" y="1996073"/>
            <a:ext cx="256481" cy="356839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endParaRPr lang="ko-KR" altLang="en-US"/>
          </a:p>
        </p:txBody>
      </p:sp>
      <p:sp>
        <p:nvSpPr>
          <p:cNvPr id="16" name="Rounded Rectangle 15"/>
          <p:cNvSpPr/>
          <p:nvPr/>
        </p:nvSpPr>
        <p:spPr bwMode="auto">
          <a:xfrm>
            <a:off x="2988497" y="1996074"/>
            <a:ext cx="256481" cy="356839"/>
          </a:xfrm>
          <a:prstGeom prst="round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endParaRPr lang="ko-KR" altLang="en-US"/>
          </a:p>
        </p:txBody>
      </p:sp>
      <p:sp>
        <p:nvSpPr>
          <p:cNvPr id="17" name="7-Point Star 16"/>
          <p:cNvSpPr/>
          <p:nvPr/>
        </p:nvSpPr>
        <p:spPr bwMode="auto">
          <a:xfrm>
            <a:off x="2882563" y="2824633"/>
            <a:ext cx="490655" cy="394352"/>
          </a:xfrm>
          <a:prstGeom prst="star7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67048" tIns="33524" rIns="67048" bIns="33524" numCol="1" rtlCol="0" anchor="t" anchorCtr="0" compatLnSpc="1">
            <a:prstTxWarp prst="textNoShape">
              <a:avLst/>
            </a:prstTxWarp>
          </a:bodyPr>
          <a:lstStyle/>
          <a:p>
            <a:pPr defTabSz="670482"/>
            <a:r>
              <a:rPr lang="en-US" altLang="ko-KR" dirty="0">
                <a:solidFill>
                  <a:schemeClr val="tx1"/>
                </a:solidFill>
                <a:latin typeface="Verdana" charset="0"/>
              </a:rPr>
              <a:t>C</a:t>
            </a:r>
            <a:endParaRPr lang="ko-KR" altLang="en-US" dirty="0">
              <a:solidFill>
                <a:schemeClr val="tx1"/>
              </a:solidFill>
              <a:latin typeface="Verdana" charset="0"/>
            </a:endParaRPr>
          </a:p>
        </p:txBody>
      </p:sp>
      <p:sp>
        <p:nvSpPr>
          <p:cNvPr id="18" name="Up Arrow 17"/>
          <p:cNvSpPr/>
          <p:nvPr/>
        </p:nvSpPr>
        <p:spPr bwMode="auto">
          <a:xfrm>
            <a:off x="2988497" y="2419816"/>
            <a:ext cx="256481" cy="323381"/>
          </a:xfrm>
          <a:prstGeom prst="up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endParaRPr lang="ko-KR" altLang="en-US">
              <a:ea typeface="+mn-ea"/>
            </a:endParaRPr>
          </a:p>
        </p:txBody>
      </p:sp>
      <p:cxnSp>
        <p:nvCxnSpPr>
          <p:cNvPr id="19" name="Straight Arrow Connector 18"/>
          <p:cNvCxnSpPr/>
          <p:nvPr/>
        </p:nvCxnSpPr>
        <p:spPr bwMode="auto">
          <a:xfrm>
            <a:off x="3324900" y="2637260"/>
            <a:ext cx="535258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Elbow Connector 20"/>
          <p:cNvCxnSpPr>
            <a:stCxn id="4" idx="3"/>
            <a:endCxn id="4" idx="1"/>
          </p:cNvCxnSpPr>
          <p:nvPr/>
        </p:nvCxnSpPr>
        <p:spPr bwMode="auto">
          <a:xfrm flipH="1">
            <a:off x="2308291" y="2174490"/>
            <a:ext cx="4783873" cy="12700"/>
          </a:xfrm>
          <a:prstGeom prst="bentConnector5">
            <a:avLst>
              <a:gd name="adj1" fmla="val -4779"/>
              <a:gd name="adj2" fmla="val 10492693"/>
              <a:gd name="adj3" fmla="val 104779"/>
            </a:avLst>
          </a:prstGeom>
          <a:solidFill>
            <a:schemeClr val="accent1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4" name="TextBox 23"/>
          <p:cNvSpPr txBox="1"/>
          <p:nvPr/>
        </p:nvSpPr>
        <p:spPr>
          <a:xfrm>
            <a:off x="4739257" y="2592656"/>
            <a:ext cx="430977" cy="338548"/>
          </a:xfrm>
          <a:prstGeom prst="rect">
            <a:avLst/>
          </a:prstGeom>
          <a:noFill/>
        </p:spPr>
        <p:txBody>
          <a:bodyPr wrap="none" lIns="91434" tIns="45717" rIns="91434" bIns="45717" rtlCol="0">
            <a:spAutoFit/>
          </a:bodyPr>
          <a:lstStyle/>
          <a:p>
            <a:r>
              <a:rPr lang="en-US" altLang="ko-KR" sz="1600" i="1" dirty="0">
                <a:solidFill>
                  <a:srgbClr val="FF0000"/>
                </a:solidFill>
              </a:rPr>
              <a:t>in</a:t>
            </a:r>
            <a:endParaRPr lang="ko-KR" altLang="en-US" sz="1600" i="1" dirty="0">
              <a:solidFill>
                <a:srgbClr val="FF0000"/>
              </a:solidFill>
            </a:endParaRPr>
          </a:p>
        </p:txBody>
      </p:sp>
      <p:cxnSp>
        <p:nvCxnSpPr>
          <p:cNvPr id="26" name="Straight Arrow Connector 25"/>
          <p:cNvCxnSpPr>
            <a:stCxn id="24" idx="0"/>
          </p:cNvCxnSpPr>
          <p:nvPr/>
        </p:nvCxnSpPr>
        <p:spPr bwMode="auto">
          <a:xfrm flipH="1" flipV="1">
            <a:off x="4930575" y="2352913"/>
            <a:ext cx="24171" cy="23974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TextBox 27"/>
          <p:cNvSpPr txBox="1"/>
          <p:nvPr/>
        </p:nvSpPr>
        <p:spPr>
          <a:xfrm>
            <a:off x="2865074" y="1414044"/>
            <a:ext cx="580056" cy="338548"/>
          </a:xfrm>
          <a:prstGeom prst="rect">
            <a:avLst/>
          </a:prstGeom>
          <a:noFill/>
        </p:spPr>
        <p:txBody>
          <a:bodyPr wrap="none" lIns="91434" tIns="45717" rIns="91434" bIns="45717" rtlCol="0">
            <a:spAutoFit/>
          </a:bodyPr>
          <a:lstStyle/>
          <a:p>
            <a:r>
              <a:rPr lang="en-US" altLang="ko-KR" sz="1600" i="1" dirty="0">
                <a:solidFill>
                  <a:srgbClr val="FF0000"/>
                </a:solidFill>
              </a:rPr>
              <a:t>out</a:t>
            </a:r>
            <a:endParaRPr lang="ko-KR" altLang="en-US" sz="1600" i="1" dirty="0">
              <a:solidFill>
                <a:srgbClr val="FF0000"/>
              </a:solidFill>
            </a:endParaRPr>
          </a:p>
        </p:txBody>
      </p:sp>
      <p:cxnSp>
        <p:nvCxnSpPr>
          <p:cNvPr id="29" name="Straight Arrow Connector 28"/>
          <p:cNvCxnSpPr>
            <a:stCxn id="28" idx="2"/>
            <a:endCxn id="16" idx="0"/>
          </p:cNvCxnSpPr>
          <p:nvPr/>
        </p:nvCxnSpPr>
        <p:spPr bwMode="auto">
          <a:xfrm flipH="1">
            <a:off x="3116738" y="1752592"/>
            <a:ext cx="38364" cy="24348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3" name="Rounded Rectangle 32"/>
          <p:cNvSpPr/>
          <p:nvPr/>
        </p:nvSpPr>
        <p:spPr bwMode="auto">
          <a:xfrm>
            <a:off x="1694959" y="4047893"/>
            <a:ext cx="2865859" cy="1672683"/>
          </a:xfrm>
          <a:prstGeom prst="roundRect">
            <a:avLst>
              <a:gd name="adj" fmla="val 2910"/>
            </a:avLst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r>
              <a:rPr lang="en-US" altLang="ko-KR" sz="1600" dirty="0">
                <a:latin typeface="+mn-ea"/>
                <a:ea typeface="+mn-ea"/>
              </a:rPr>
              <a:t>#define BS 100</a:t>
            </a:r>
          </a:p>
          <a:p>
            <a:pPr defTabSz="914334"/>
            <a:r>
              <a:rPr lang="en-US" altLang="ko-KR" sz="1600" dirty="0" err="1">
                <a:latin typeface="+mn-ea"/>
                <a:ea typeface="+mn-ea"/>
              </a:rPr>
              <a:t>typedef</a:t>
            </a:r>
            <a:r>
              <a:rPr lang="en-US" altLang="ko-KR" sz="1600" dirty="0">
                <a:latin typeface="+mn-ea"/>
                <a:ea typeface="+mn-ea"/>
              </a:rPr>
              <a:t> </a:t>
            </a:r>
            <a:r>
              <a:rPr lang="en-US" altLang="ko-KR" sz="1600" dirty="0" err="1">
                <a:latin typeface="+mn-ea"/>
                <a:ea typeface="+mn-ea"/>
              </a:rPr>
              <a:t>struct</a:t>
            </a:r>
            <a:r>
              <a:rPr lang="en-US" altLang="ko-KR" sz="1600" dirty="0">
                <a:latin typeface="+mn-ea"/>
                <a:ea typeface="+mn-ea"/>
              </a:rPr>
              <a:t> {…} item;</a:t>
            </a:r>
          </a:p>
          <a:p>
            <a:pPr defTabSz="914334"/>
            <a:endParaRPr lang="en-US" altLang="ko-KR" sz="1600" dirty="0">
              <a:latin typeface="+mn-ea"/>
              <a:ea typeface="+mn-ea"/>
            </a:endParaRPr>
          </a:p>
          <a:p>
            <a:pPr defTabSz="914334"/>
            <a:r>
              <a:rPr lang="en-US" altLang="ko-KR" sz="1600" dirty="0">
                <a:latin typeface="+mn-ea"/>
                <a:ea typeface="+mn-ea"/>
              </a:rPr>
              <a:t>item </a:t>
            </a:r>
            <a:r>
              <a:rPr lang="en-US" altLang="ko-KR" sz="1600" dirty="0" err="1">
                <a:latin typeface="+mn-ea"/>
                <a:ea typeface="+mn-ea"/>
              </a:rPr>
              <a:t>buf</a:t>
            </a:r>
            <a:r>
              <a:rPr lang="en-US" altLang="ko-KR" sz="1600" dirty="0">
                <a:latin typeface="+mn-ea"/>
                <a:ea typeface="+mn-ea"/>
              </a:rPr>
              <a:t>[BS]</a:t>
            </a:r>
          </a:p>
          <a:p>
            <a:pPr defTabSz="914334"/>
            <a:r>
              <a:rPr lang="en-US" altLang="ko-KR" sz="1600" dirty="0" err="1">
                <a:latin typeface="+mn-ea"/>
                <a:ea typeface="+mn-ea"/>
              </a:rPr>
              <a:t>int</a:t>
            </a:r>
            <a:r>
              <a:rPr lang="en-US" altLang="ko-KR" sz="1600" dirty="0">
                <a:latin typeface="+mn-ea"/>
                <a:ea typeface="+mn-ea"/>
              </a:rPr>
              <a:t> in = 0</a:t>
            </a:r>
          </a:p>
          <a:p>
            <a:pPr defTabSz="914334"/>
            <a:r>
              <a:rPr lang="en-US" altLang="ko-KR" sz="1600" dirty="0" err="1">
                <a:latin typeface="+mn-ea"/>
                <a:ea typeface="+mn-ea"/>
              </a:rPr>
              <a:t>int</a:t>
            </a:r>
            <a:r>
              <a:rPr lang="en-US" altLang="ko-KR" sz="1600" dirty="0">
                <a:latin typeface="+mn-ea"/>
                <a:ea typeface="+mn-ea"/>
              </a:rPr>
              <a:t> out = 0</a:t>
            </a:r>
            <a:endParaRPr lang="ko-KR" altLang="en-US" sz="1600" dirty="0">
              <a:latin typeface="+mn-ea"/>
              <a:ea typeface="+mn-ea"/>
            </a:endParaRPr>
          </a:p>
        </p:txBody>
      </p:sp>
      <p:sp>
        <p:nvSpPr>
          <p:cNvPr id="34" name="Rounded Rectangle 33"/>
          <p:cNvSpPr/>
          <p:nvPr/>
        </p:nvSpPr>
        <p:spPr bwMode="auto">
          <a:xfrm>
            <a:off x="4930574" y="4044176"/>
            <a:ext cx="3588958" cy="1672683"/>
          </a:xfrm>
          <a:prstGeom prst="roundRect">
            <a:avLst>
              <a:gd name="adj" fmla="val 2910"/>
            </a:avLst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defTabSz="914334"/>
            <a:r>
              <a:rPr lang="en-US" altLang="ko-KR" sz="1600" dirty="0">
                <a:solidFill>
                  <a:srgbClr val="FF0000"/>
                </a:solidFill>
                <a:latin typeface="+mn-ea"/>
                <a:ea typeface="+mn-ea"/>
              </a:rPr>
              <a:t>* Buffer is empty if</a:t>
            </a:r>
          </a:p>
          <a:p>
            <a:pPr defTabSz="914334"/>
            <a:r>
              <a:rPr lang="en-US" altLang="ko-KR" sz="1600" dirty="0">
                <a:solidFill>
                  <a:srgbClr val="FF0000"/>
                </a:solidFill>
                <a:latin typeface="+mn-ea"/>
                <a:ea typeface="+mn-ea"/>
              </a:rPr>
              <a:t>    </a:t>
            </a:r>
            <a:r>
              <a:rPr lang="en-US" altLang="ko-KR" sz="1600" dirty="0" smtClean="0">
                <a:solidFill>
                  <a:srgbClr val="FF0000"/>
                </a:solidFill>
                <a:latin typeface="+mn-ea"/>
                <a:ea typeface="+mn-ea"/>
              </a:rPr>
              <a:t>in </a:t>
            </a:r>
            <a:r>
              <a:rPr lang="en-US" altLang="ko-KR" sz="1600" dirty="0">
                <a:solidFill>
                  <a:srgbClr val="FF0000"/>
                </a:solidFill>
                <a:latin typeface="+mn-ea"/>
                <a:ea typeface="+mn-ea"/>
              </a:rPr>
              <a:t>== </a:t>
            </a:r>
            <a:r>
              <a:rPr lang="en-US" altLang="ko-KR" sz="1600" dirty="0" smtClean="0">
                <a:solidFill>
                  <a:srgbClr val="FF0000"/>
                </a:solidFill>
                <a:latin typeface="+mn-ea"/>
                <a:ea typeface="+mn-ea"/>
              </a:rPr>
              <a:t>out</a:t>
            </a:r>
            <a:endParaRPr lang="en-US" altLang="ko-KR" sz="1600" dirty="0">
              <a:solidFill>
                <a:srgbClr val="FF0000"/>
              </a:solidFill>
              <a:latin typeface="+mn-ea"/>
              <a:ea typeface="+mn-ea"/>
            </a:endParaRPr>
          </a:p>
          <a:p>
            <a:pPr defTabSz="914334"/>
            <a:r>
              <a:rPr lang="en-US" altLang="ko-KR" sz="1600" dirty="0">
                <a:solidFill>
                  <a:srgbClr val="FF0000"/>
                </a:solidFill>
                <a:latin typeface="+mn-ea"/>
                <a:ea typeface="+mn-ea"/>
              </a:rPr>
              <a:t>* Buffer is full if</a:t>
            </a:r>
          </a:p>
          <a:p>
            <a:pPr defTabSz="914334"/>
            <a:r>
              <a:rPr lang="en-US" altLang="ko-KR" sz="1600" dirty="0">
                <a:solidFill>
                  <a:srgbClr val="FF0000"/>
                </a:solidFill>
                <a:latin typeface="+mn-ea"/>
                <a:ea typeface="+mn-ea"/>
              </a:rPr>
              <a:t>    (in+1)%BS == out</a:t>
            </a:r>
          </a:p>
          <a:p>
            <a:pPr defTabSz="914334"/>
            <a:r>
              <a:rPr lang="en-US" altLang="ko-KR" sz="1600" dirty="0">
                <a:latin typeface="+mn-ea"/>
                <a:ea typeface="+mn-ea"/>
              </a:rPr>
              <a:t>* Maximum items count</a:t>
            </a:r>
          </a:p>
          <a:p>
            <a:pPr defTabSz="914334"/>
            <a:r>
              <a:rPr lang="en-US" altLang="ko-KR" sz="1600" dirty="0">
                <a:latin typeface="+mn-ea"/>
                <a:ea typeface="+mn-ea"/>
              </a:rPr>
              <a:t>    BS-1</a:t>
            </a:r>
            <a:endParaRPr lang="ko-KR" altLang="en-US" sz="16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893157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0733" y="277417"/>
            <a:ext cx="8199967" cy="576263"/>
          </a:xfrm>
        </p:spPr>
        <p:txBody>
          <a:bodyPr/>
          <a:lstStyle/>
          <a:p>
            <a:pPr eaLnBrk="1" hangingPunct="1"/>
            <a:r>
              <a:rPr lang="en-US" altLang="ko-KR" smtClean="0"/>
              <a:t>Bounded-Buffer – Producer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783" y="1428751"/>
            <a:ext cx="7963782" cy="4482704"/>
          </a:xfrm>
        </p:spPr>
        <p:txBody>
          <a:bodyPr/>
          <a:lstStyle/>
          <a:p>
            <a:pPr>
              <a:buFont typeface="Monotype Sorts" charset="2"/>
              <a:buNone/>
            </a:pPr>
            <a:endParaRPr lang="en-US" altLang="ko-KR" sz="2100" dirty="0">
              <a:latin typeface="Monaco" charset="0"/>
            </a:endParaRPr>
          </a:p>
          <a:p>
            <a:pPr>
              <a:buFont typeface="Monotype Sorts" charset="2"/>
              <a:buNone/>
            </a:pPr>
            <a:r>
              <a:rPr lang="en-US" altLang="ko-KR" sz="2100" dirty="0">
                <a:latin typeface="Monaco" charset="0"/>
              </a:rPr>
              <a:t>	while (true) {</a:t>
            </a:r>
            <a:br>
              <a:rPr lang="en-US" altLang="ko-KR" sz="2100" dirty="0">
                <a:latin typeface="Monaco" charset="0"/>
              </a:rPr>
            </a:br>
            <a:r>
              <a:rPr lang="en-US" altLang="ko-KR" sz="2100" dirty="0">
                <a:latin typeface="Monaco" charset="0"/>
              </a:rPr>
              <a:t>   /* Produce an item */</a:t>
            </a:r>
          </a:p>
          <a:p>
            <a:pPr>
              <a:buFont typeface="Monotype Sorts" charset="2"/>
              <a:buNone/>
            </a:pPr>
            <a:r>
              <a:rPr lang="en-US" altLang="ko-KR" sz="2100" dirty="0">
                <a:latin typeface="Monaco" charset="0"/>
              </a:rPr>
              <a:t>        while ((in + 1) % BUFFER_SIZE == out)</a:t>
            </a:r>
          </a:p>
          <a:p>
            <a:pPr>
              <a:buFont typeface="Monotype Sorts" charset="2"/>
              <a:buNone/>
            </a:pPr>
            <a:r>
              <a:rPr lang="en-US" altLang="ko-KR" sz="2100" dirty="0">
                <a:latin typeface="Monaco" charset="0"/>
              </a:rPr>
              <a:t>	     ;   /* do nothing -- no free buffers */</a:t>
            </a:r>
          </a:p>
          <a:p>
            <a:pPr>
              <a:buFont typeface="Monotype Sorts" charset="2"/>
              <a:buNone/>
            </a:pPr>
            <a:r>
              <a:rPr lang="en-US" altLang="ko-KR" sz="2100" dirty="0">
                <a:latin typeface="Monaco" charset="0"/>
              </a:rPr>
              <a:t>	    buffer[in] = item;</a:t>
            </a:r>
          </a:p>
          <a:p>
            <a:pPr>
              <a:buFont typeface="Monotype Sorts" charset="2"/>
              <a:buNone/>
            </a:pPr>
            <a:r>
              <a:rPr lang="en-US" altLang="ko-KR" sz="2100" dirty="0">
                <a:latin typeface="Monaco" charset="0"/>
              </a:rPr>
              <a:t>	    in = (in + 1) % BUFFER SIZE;</a:t>
            </a:r>
          </a:p>
          <a:p>
            <a:pPr>
              <a:buFont typeface="Monotype Sorts" charset="2"/>
              <a:buNone/>
            </a:pPr>
            <a:r>
              <a:rPr lang="en-US" altLang="ko-KR" sz="2100" dirty="0">
                <a:latin typeface="Monaco" charset="0"/>
              </a:rPr>
              <a:t>     }</a:t>
            </a:r>
          </a:p>
          <a:p>
            <a:pPr>
              <a:buFont typeface="Monotype Sorts" charset="2"/>
              <a:buNone/>
            </a:pPr>
            <a:endParaRPr lang="en-US" altLang="ko-KR" sz="2100" dirty="0">
              <a:latin typeface="Monaco" charset="0"/>
            </a:endParaRPr>
          </a:p>
          <a:p>
            <a:pPr>
              <a:buFont typeface="Monotype Sorts" charset="2"/>
              <a:buNone/>
            </a:pPr>
            <a:endParaRPr lang="en-US" altLang="ko-KR" sz="2100" dirty="0"/>
          </a:p>
          <a:p>
            <a:pPr>
              <a:buFont typeface="Monotype Sorts" charset="2"/>
              <a:buNone/>
            </a:pPr>
            <a:r>
              <a:rPr lang="en-US" altLang="ko-KR" sz="1700" dirty="0"/>
              <a:t>	</a:t>
            </a:r>
          </a:p>
          <a:p>
            <a:pPr marL="7509156" lvl="4">
              <a:buNone/>
            </a:pP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40694911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Bounded Buffer – Consumer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60563" y="1500188"/>
            <a:ext cx="6671646" cy="4411266"/>
          </a:xfrm>
        </p:spPr>
        <p:txBody>
          <a:bodyPr/>
          <a:lstStyle/>
          <a:p>
            <a:pPr>
              <a:buFont typeface="Monotype Sorts" charset="2"/>
              <a:buNone/>
            </a:pPr>
            <a:r>
              <a:rPr lang="en-US" altLang="ko-KR" dirty="0" smtClean="0">
                <a:latin typeface="Monaco" charset="0"/>
              </a:rPr>
              <a:t>	</a:t>
            </a:r>
            <a:r>
              <a:rPr lang="en-US" altLang="ko-KR" sz="2100" dirty="0">
                <a:latin typeface="Monaco" charset="0"/>
              </a:rPr>
              <a:t>while (true) {</a:t>
            </a:r>
          </a:p>
          <a:p>
            <a:pPr>
              <a:buFont typeface="Monotype Sorts" charset="2"/>
              <a:buNone/>
            </a:pPr>
            <a:r>
              <a:rPr lang="en-US" altLang="ko-KR" sz="2100" dirty="0">
                <a:latin typeface="Monaco" charset="0"/>
              </a:rPr>
              <a:t>          while (in == out)</a:t>
            </a:r>
          </a:p>
          <a:p>
            <a:pPr>
              <a:buFont typeface="Monotype Sorts" charset="2"/>
              <a:buNone/>
            </a:pPr>
            <a:r>
              <a:rPr lang="en-US" altLang="ko-KR" sz="2100" dirty="0">
                <a:latin typeface="Monaco" charset="0"/>
              </a:rPr>
              <a:t>                 ; // do nothing -- nothing to consume</a:t>
            </a:r>
          </a:p>
          <a:p>
            <a:pPr>
              <a:buFont typeface="Monotype Sorts" charset="2"/>
              <a:buNone/>
            </a:pPr>
            <a:endParaRPr lang="en-US" altLang="ko-KR" sz="2100" dirty="0">
              <a:latin typeface="Monaco" charset="0"/>
            </a:endParaRPr>
          </a:p>
          <a:p>
            <a:pPr>
              <a:buFont typeface="Monotype Sorts" charset="2"/>
              <a:buNone/>
            </a:pPr>
            <a:r>
              <a:rPr lang="en-US" altLang="ko-KR" sz="2100" dirty="0">
                <a:latin typeface="Monaco" charset="0"/>
              </a:rPr>
              <a:t>	     // remove an item from the buffer</a:t>
            </a:r>
          </a:p>
          <a:p>
            <a:pPr>
              <a:buFont typeface="Monotype Sorts" charset="2"/>
              <a:buNone/>
            </a:pPr>
            <a:r>
              <a:rPr lang="en-US" altLang="ko-KR" sz="2100" dirty="0">
                <a:latin typeface="Monaco" charset="0"/>
              </a:rPr>
              <a:t>	     item = buffer[out];</a:t>
            </a:r>
          </a:p>
          <a:p>
            <a:pPr>
              <a:buFont typeface="Monotype Sorts" charset="2"/>
              <a:buNone/>
            </a:pPr>
            <a:r>
              <a:rPr lang="en-US" altLang="ko-KR" sz="2100" dirty="0">
                <a:latin typeface="Monaco" charset="0"/>
              </a:rPr>
              <a:t>	     out = (out + 1) % BUFFER SIZE;</a:t>
            </a:r>
          </a:p>
          <a:p>
            <a:pPr>
              <a:buFont typeface="Monotype Sorts" charset="2"/>
              <a:buNone/>
            </a:pPr>
            <a:endParaRPr lang="en-US" altLang="ko-KR" sz="2100" dirty="0">
              <a:latin typeface="Monaco" charset="0"/>
            </a:endParaRPr>
          </a:p>
          <a:p>
            <a:pPr>
              <a:buFont typeface="Monotype Sorts" charset="2"/>
              <a:buNone/>
            </a:pPr>
            <a:r>
              <a:rPr lang="en-US" altLang="ko-KR" sz="2100" dirty="0">
                <a:latin typeface="Monaco" charset="0"/>
              </a:rPr>
              <a:t>	}</a:t>
            </a:r>
          </a:p>
        </p:txBody>
      </p:sp>
    </p:spTree>
    <p:extLst>
      <p:ext uri="{BB962C8B-B14F-4D97-AF65-F5344CB8AC3E}">
        <p14:creationId xmlns:p14="http://schemas.microsoft.com/office/powerpoint/2010/main" val="3018461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Fix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We can use only up to BUFFER_SIZE-1 spaces</a:t>
            </a:r>
          </a:p>
          <a:p>
            <a:pPr lvl="1"/>
            <a:r>
              <a:rPr lang="en-US" altLang="ko-KR" dirty="0" smtClean="0"/>
              <a:t>empty if in == out</a:t>
            </a:r>
          </a:p>
          <a:p>
            <a:pPr lvl="1"/>
            <a:r>
              <a:rPr lang="en-US" altLang="ko-KR" dirty="0" smtClean="0"/>
              <a:t>full if (in + 1)%BUFFER_SIZE == out</a:t>
            </a:r>
          </a:p>
          <a:p>
            <a:r>
              <a:rPr lang="en-US" altLang="ko-KR" dirty="0" smtClean="0"/>
              <a:t>How can we use all the space of the buffer?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Use a </a:t>
            </a:r>
            <a:r>
              <a:rPr lang="en-US" altLang="ko-KR" i="1" dirty="0" smtClean="0"/>
              <a:t>counter</a:t>
            </a:r>
            <a:r>
              <a:rPr lang="en-US" altLang="ko-KR" dirty="0" smtClean="0"/>
              <a:t> variable to indicate the number of data </a:t>
            </a:r>
          </a:p>
          <a:p>
            <a:pPr lvl="1"/>
            <a:r>
              <a:rPr lang="en-US" altLang="ko-KR" dirty="0" smtClean="0"/>
              <a:t>empty if counter == 0</a:t>
            </a:r>
          </a:p>
          <a:p>
            <a:pPr lvl="1"/>
            <a:r>
              <a:rPr lang="en-US" altLang="ko-KR" dirty="0" smtClean="0"/>
              <a:t>full if counter == BUFFER_SIZE</a:t>
            </a:r>
          </a:p>
          <a:p>
            <a:pPr lvl="1"/>
            <a:r>
              <a:rPr lang="en-US" altLang="ko-KR" dirty="0" smtClean="0"/>
              <a:t>Producer counter++ after writing a data</a:t>
            </a:r>
          </a:p>
          <a:p>
            <a:pPr lvl="1"/>
            <a:r>
              <a:rPr lang="en-US" altLang="ko-KR" dirty="0" smtClean="0"/>
              <a:t>Consumer counter– after reading a data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036362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Producer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20410" y="1408510"/>
            <a:ext cx="7293064" cy="4557713"/>
          </a:xfrm>
        </p:spPr>
        <p:txBody>
          <a:bodyPr/>
          <a:lstStyle/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while (true) {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     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          /*  produce an item and put in </a:t>
            </a:r>
            <a:r>
              <a:rPr lang="en-US" altLang="ko-KR" dirty="0" err="1" smtClean="0">
                <a:solidFill>
                  <a:srgbClr val="0000FF"/>
                </a:solidFill>
              </a:rPr>
              <a:t>nextProduced</a:t>
            </a:r>
            <a:r>
              <a:rPr lang="en-US" altLang="ko-KR" dirty="0" smtClean="0">
                <a:solidFill>
                  <a:srgbClr val="0000FF"/>
                </a:solidFill>
              </a:rPr>
              <a:t>  */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      while (counter == BUFFER_SIZE)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	; // do nothing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       buffer [in] = </a:t>
            </a:r>
            <a:r>
              <a:rPr lang="en-US" altLang="ko-KR" dirty="0" err="1" smtClean="0">
                <a:solidFill>
                  <a:srgbClr val="0000FF"/>
                </a:solidFill>
              </a:rPr>
              <a:t>nextProduced</a:t>
            </a:r>
            <a:r>
              <a:rPr lang="en-US" altLang="ko-KR" dirty="0" smtClean="0">
                <a:solidFill>
                  <a:srgbClr val="0000FF"/>
                </a:solidFill>
              </a:rPr>
              <a:t>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       in = (in + 1) % BUFFER_SIZE;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       counter++;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}   </a:t>
            </a:r>
          </a:p>
        </p:txBody>
      </p:sp>
    </p:spTree>
    <p:extLst>
      <p:ext uri="{BB962C8B-B14F-4D97-AF65-F5344CB8AC3E}">
        <p14:creationId xmlns:p14="http://schemas.microsoft.com/office/powerpoint/2010/main" val="33457547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Consumer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585" y="1022748"/>
            <a:ext cx="7450138" cy="4860131"/>
          </a:xfrm>
        </p:spPr>
        <p:txBody>
          <a:bodyPr/>
          <a:lstStyle/>
          <a:p>
            <a:pPr>
              <a:buFont typeface="Monotype Sorts" charset="2"/>
              <a:buNone/>
            </a:pPr>
            <a:endParaRPr lang="en-US" altLang="ko-KR" sz="2100" dirty="0"/>
          </a:p>
          <a:p>
            <a:pPr>
              <a:buFont typeface="Monotype Sorts" charset="2"/>
              <a:buNone/>
            </a:pPr>
            <a:r>
              <a:rPr lang="en-US" altLang="ko-KR" sz="2100" dirty="0">
                <a:solidFill>
                  <a:srgbClr val="0000FF"/>
                </a:solidFill>
              </a:rPr>
              <a:t>    </a:t>
            </a:r>
            <a:r>
              <a:rPr lang="en-US" altLang="ko-KR" dirty="0" smtClean="0">
                <a:solidFill>
                  <a:srgbClr val="0000FF"/>
                </a:solidFill>
              </a:rPr>
              <a:t>while (true)  {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        while (counter == 0)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        ; // do nothing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    </a:t>
            </a:r>
            <a:r>
              <a:rPr lang="en-US" altLang="ko-KR" dirty="0" err="1" smtClean="0">
                <a:solidFill>
                  <a:srgbClr val="0000FF"/>
                </a:solidFill>
              </a:rPr>
              <a:t>nextConsumed</a:t>
            </a:r>
            <a:r>
              <a:rPr lang="en-US" altLang="ko-KR" dirty="0" smtClean="0">
                <a:solidFill>
                  <a:srgbClr val="0000FF"/>
                </a:solidFill>
              </a:rPr>
              <a:t> =  buffer[out];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    out = (out + 1) % BUFFER_SIZE;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        counter--;</a:t>
            </a:r>
          </a:p>
          <a:p>
            <a:pPr>
              <a:buFont typeface="Monotype Sorts" charset="2"/>
              <a:buNone/>
            </a:pPr>
            <a:endParaRPr lang="en-US" altLang="ko-KR" dirty="0" smtClean="0">
              <a:solidFill>
                <a:srgbClr val="0000FF"/>
              </a:solidFill>
            </a:endParaRP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	    /*  consume the item in </a:t>
            </a:r>
            <a:r>
              <a:rPr lang="en-US" altLang="ko-KR" dirty="0" err="1" smtClean="0">
                <a:solidFill>
                  <a:srgbClr val="0000FF"/>
                </a:solidFill>
              </a:rPr>
              <a:t>nextConsumed</a:t>
            </a:r>
            <a:r>
              <a:rPr lang="en-US" altLang="ko-KR" dirty="0" smtClean="0">
                <a:solidFill>
                  <a:srgbClr val="0000FF"/>
                </a:solidFill>
              </a:rPr>
              <a:t>  */</a:t>
            </a:r>
          </a:p>
          <a:p>
            <a:pPr>
              <a:buFont typeface="Monotype Sorts" charset="2"/>
              <a:buNone/>
            </a:pPr>
            <a:r>
              <a:rPr lang="en-US" altLang="ko-KR" dirty="0" smtClean="0">
                <a:solidFill>
                  <a:srgbClr val="0000FF"/>
                </a:solidFill>
              </a:rPr>
              <a:t>	}</a:t>
            </a:r>
          </a:p>
        </p:txBody>
      </p:sp>
    </p:spTree>
    <p:extLst>
      <p:ext uri="{BB962C8B-B14F-4D97-AF65-F5344CB8AC3E}">
        <p14:creationId xmlns:p14="http://schemas.microsoft.com/office/powerpoint/2010/main" val="35936309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/>
              <a:t>Race Condition</a:t>
            </a:r>
          </a:p>
        </p:txBody>
      </p:sp>
      <p:sp>
        <p:nvSpPr>
          <p:cNvPr id="921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896585" y="1279923"/>
            <a:ext cx="8739982" cy="517326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ko-KR" sz="1700">
                <a:solidFill>
                  <a:srgbClr val="0000FF"/>
                </a:solidFill>
              </a:rPr>
              <a:t>counter++</a:t>
            </a:r>
            <a:r>
              <a:rPr lang="en-US" altLang="ko-KR" sz="1700"/>
              <a:t> could be implemented as</a:t>
            </a:r>
            <a:br>
              <a:rPr lang="en-US" altLang="ko-KR" sz="1700"/>
            </a:br>
            <a:r>
              <a:rPr lang="en-US" altLang="ko-KR" sz="1700"/>
              <a:t/>
            </a:r>
            <a:br>
              <a:rPr lang="en-US" altLang="ko-KR" sz="1700"/>
            </a:br>
            <a:r>
              <a:rPr lang="en-US" altLang="ko-KR" sz="1700"/>
              <a:t>     </a:t>
            </a:r>
            <a:r>
              <a:rPr lang="en-US" altLang="ko-KR" sz="1700">
                <a:solidFill>
                  <a:srgbClr val="0000FF"/>
                </a:solidFill>
              </a:rPr>
              <a:t>register1 = counter</a:t>
            </a:r>
            <a:br>
              <a:rPr lang="en-US" altLang="ko-KR" sz="1700">
                <a:solidFill>
                  <a:srgbClr val="0000FF"/>
                </a:solidFill>
              </a:rPr>
            </a:br>
            <a:r>
              <a:rPr lang="en-US" altLang="ko-KR" sz="1700">
                <a:solidFill>
                  <a:srgbClr val="0000FF"/>
                </a:solidFill>
              </a:rPr>
              <a:t>     register1 = register1 + 1</a:t>
            </a:r>
            <a:br>
              <a:rPr lang="en-US" altLang="ko-KR" sz="1700">
                <a:solidFill>
                  <a:srgbClr val="0000FF"/>
                </a:solidFill>
              </a:rPr>
            </a:br>
            <a:r>
              <a:rPr lang="en-US" altLang="ko-KR" sz="1700">
                <a:solidFill>
                  <a:srgbClr val="0000FF"/>
                </a:solidFill>
              </a:rPr>
              <a:t>     counter = register1</a:t>
            </a:r>
          </a:p>
          <a:p>
            <a:pPr>
              <a:lnSpc>
                <a:spcPct val="90000"/>
              </a:lnSpc>
            </a:pPr>
            <a:endParaRPr lang="en-US" altLang="ko-KR" sz="800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ko-KR" sz="1700">
                <a:solidFill>
                  <a:schemeClr val="tx2"/>
                </a:solidFill>
              </a:rPr>
              <a:t>counter--</a:t>
            </a:r>
            <a:r>
              <a:rPr lang="en-US" altLang="ko-KR" sz="1700"/>
              <a:t> could be implemented as</a:t>
            </a:r>
            <a:br>
              <a:rPr lang="en-US" altLang="ko-KR" sz="1700"/>
            </a:br>
            <a:r>
              <a:rPr lang="en-US" altLang="ko-KR" sz="1700"/>
              <a:t/>
            </a:r>
            <a:br>
              <a:rPr lang="en-US" altLang="ko-KR" sz="1700"/>
            </a:br>
            <a:r>
              <a:rPr lang="en-US" altLang="ko-KR" sz="1700"/>
              <a:t>     </a:t>
            </a:r>
            <a:r>
              <a:rPr lang="en-US" altLang="ko-KR" sz="1700">
                <a:solidFill>
                  <a:schemeClr val="tx2"/>
                </a:solidFill>
              </a:rPr>
              <a:t>register2 = counter</a:t>
            </a:r>
            <a:br>
              <a:rPr lang="en-US" altLang="ko-KR" sz="1700">
                <a:solidFill>
                  <a:schemeClr val="tx2"/>
                </a:solidFill>
              </a:rPr>
            </a:br>
            <a:r>
              <a:rPr lang="en-US" altLang="ko-KR" sz="1700">
                <a:solidFill>
                  <a:schemeClr val="tx2"/>
                </a:solidFill>
              </a:rPr>
              <a:t>     register2 = register2 - 1</a:t>
            </a:r>
            <a:br>
              <a:rPr lang="en-US" altLang="ko-KR" sz="1700">
                <a:solidFill>
                  <a:schemeClr val="tx2"/>
                </a:solidFill>
              </a:rPr>
            </a:br>
            <a:r>
              <a:rPr lang="en-US" altLang="ko-KR" sz="1700">
                <a:solidFill>
                  <a:schemeClr val="tx2"/>
                </a:solidFill>
              </a:rPr>
              <a:t>     count = register2</a:t>
            </a:r>
          </a:p>
          <a:p>
            <a:pPr>
              <a:lnSpc>
                <a:spcPct val="90000"/>
              </a:lnSpc>
            </a:pPr>
            <a:endParaRPr lang="en-US" altLang="ko-KR" sz="80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ko-KR" sz="1700"/>
              <a:t>Consider this execution interleaving with “count = 5” initially:</a:t>
            </a:r>
          </a:p>
          <a:p>
            <a:pPr lvl="1">
              <a:lnSpc>
                <a:spcPct val="90000"/>
              </a:lnSpc>
              <a:buFont typeface="Monotype Sorts" charset="2"/>
              <a:buNone/>
            </a:pPr>
            <a:r>
              <a:rPr lang="en-US" altLang="ko-KR" sz="1700"/>
              <a:t>	</a:t>
            </a:r>
            <a:r>
              <a:rPr lang="en-US" altLang="ko-KR" smtClean="0"/>
              <a:t>S0: producer execute </a:t>
            </a:r>
            <a:r>
              <a:rPr lang="en-US" altLang="ko-KR" smtClean="0">
                <a:solidFill>
                  <a:srgbClr val="0000FF"/>
                </a:solidFill>
              </a:rPr>
              <a:t>register1 = counter</a:t>
            </a:r>
            <a:r>
              <a:rPr lang="en-US" altLang="ko-KR" smtClean="0"/>
              <a:t>   {register1 = 5}</a:t>
            </a:r>
            <a:br>
              <a:rPr lang="en-US" altLang="ko-KR" smtClean="0"/>
            </a:br>
            <a:r>
              <a:rPr lang="en-US" altLang="ko-KR" smtClean="0"/>
              <a:t>S1: producer execute </a:t>
            </a:r>
            <a:r>
              <a:rPr lang="en-US" altLang="ko-KR" smtClean="0">
                <a:solidFill>
                  <a:srgbClr val="0000FF"/>
                </a:solidFill>
              </a:rPr>
              <a:t>register1 = register1 + 1  </a:t>
            </a:r>
            <a:r>
              <a:rPr lang="en-US" altLang="ko-KR" smtClean="0"/>
              <a:t> {register1 = 6} </a:t>
            </a:r>
            <a:br>
              <a:rPr lang="en-US" altLang="ko-KR" smtClean="0"/>
            </a:br>
            <a:r>
              <a:rPr lang="en-US" altLang="ko-KR" smtClean="0"/>
              <a:t>S2: consumer execute </a:t>
            </a:r>
            <a:r>
              <a:rPr lang="en-US" altLang="ko-KR" smtClean="0">
                <a:solidFill>
                  <a:schemeClr val="tx2"/>
                </a:solidFill>
              </a:rPr>
              <a:t>register2 = counter</a:t>
            </a:r>
            <a:r>
              <a:rPr lang="en-US" altLang="ko-KR" smtClean="0"/>
              <a:t>   {register2 = 5} </a:t>
            </a:r>
            <a:br>
              <a:rPr lang="en-US" altLang="ko-KR" smtClean="0"/>
            </a:br>
            <a:r>
              <a:rPr lang="en-US" altLang="ko-KR" smtClean="0"/>
              <a:t>S3: consumer execute </a:t>
            </a:r>
            <a:r>
              <a:rPr lang="en-US" altLang="ko-KR" smtClean="0">
                <a:solidFill>
                  <a:schemeClr val="tx2"/>
                </a:solidFill>
              </a:rPr>
              <a:t>register2 = register2 - 1</a:t>
            </a:r>
            <a:r>
              <a:rPr lang="en-US" altLang="ko-KR" smtClean="0"/>
              <a:t>   {register2 = 4} </a:t>
            </a:r>
            <a:br>
              <a:rPr lang="en-US" altLang="ko-KR" smtClean="0"/>
            </a:br>
            <a:r>
              <a:rPr lang="en-US" altLang="ko-KR" smtClean="0"/>
              <a:t>S4: producer execute </a:t>
            </a:r>
            <a:r>
              <a:rPr lang="en-US" altLang="ko-KR" smtClean="0">
                <a:solidFill>
                  <a:srgbClr val="0000FF"/>
                </a:solidFill>
              </a:rPr>
              <a:t>counter = register1</a:t>
            </a:r>
            <a:r>
              <a:rPr lang="en-US" altLang="ko-KR" smtClean="0"/>
              <a:t>   {count = 6 } </a:t>
            </a:r>
            <a:br>
              <a:rPr lang="en-US" altLang="ko-KR" smtClean="0"/>
            </a:br>
            <a:r>
              <a:rPr lang="en-US" altLang="ko-KR" smtClean="0"/>
              <a:t>S5: consumer execute </a:t>
            </a:r>
            <a:r>
              <a:rPr lang="en-US" altLang="ko-KR" smtClean="0">
                <a:solidFill>
                  <a:schemeClr val="tx2"/>
                </a:solidFill>
              </a:rPr>
              <a:t>counter = register2</a:t>
            </a:r>
            <a:r>
              <a:rPr lang="en-US" altLang="ko-KR" smtClean="0"/>
              <a:t>   {count = 4}</a:t>
            </a:r>
          </a:p>
          <a:p>
            <a:pPr lvl="1">
              <a:lnSpc>
                <a:spcPct val="90000"/>
              </a:lnSpc>
              <a:buFont typeface="Monotype Sorts" charset="2"/>
              <a:buNone/>
            </a:pPr>
            <a:endParaRPr lang="en-US" altLang="ko-KR" smtClean="0"/>
          </a:p>
        </p:txBody>
      </p:sp>
    </p:spTree>
    <p:extLst>
      <p:ext uri="{BB962C8B-B14F-4D97-AF65-F5344CB8AC3E}">
        <p14:creationId xmlns:p14="http://schemas.microsoft.com/office/powerpoint/2010/main" val="2737940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Midterm 2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9764063"/>
              </p:ext>
            </p:extLst>
          </p:nvPr>
        </p:nvGraphicFramePr>
        <p:xfrm>
          <a:off x="1546857" y="1132141"/>
          <a:ext cx="6988495" cy="51519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Document" r:id="rId3" imgW="5461000" imgH="4025900" progId="Word.Document.12">
                  <p:embed/>
                </p:oleObj>
              </mc:Choice>
              <mc:Fallback>
                <p:oleObj name="Document" r:id="rId3" imgW="5461000" imgH="40259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46857" y="1132141"/>
                        <a:ext cx="6988495" cy="51519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656858" y="3011824"/>
            <a:ext cx="331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77163" y="3033983"/>
            <a:ext cx="331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13865" y="3864269"/>
            <a:ext cx="331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34170" y="3886428"/>
            <a:ext cx="331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0872" y="4716714"/>
            <a:ext cx="331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91177" y="4738873"/>
            <a:ext cx="331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27879" y="5569159"/>
            <a:ext cx="331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2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48184" y="5591318"/>
            <a:ext cx="331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2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02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Midterm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/>
              <a:t>여러 프로세스를 사용해서 응용프로그램을 개발하면 병렬처리로 인해서 프래그램의 효율이 높아질 수 있으나 각 프로세스간에 통신이 번거롭고 프로세스의 메모리가 전혀 공유가 되지 않는 단점이 있다</a:t>
            </a:r>
            <a:r>
              <a:rPr lang="en-US" dirty="0"/>
              <a:t>. </a:t>
            </a:r>
            <a:r>
              <a:rPr lang="ko-KR" altLang="en-US" dirty="0"/>
              <a:t>이를 극복하기 위해서 쓰레드를 사용할 수 있다</a:t>
            </a:r>
            <a:r>
              <a:rPr lang="en-US" dirty="0"/>
              <a:t>. </a:t>
            </a:r>
            <a:r>
              <a:rPr lang="ko-KR" altLang="en-US" dirty="0"/>
              <a:t>한 프로세스에서 여러개의 쓰레드를 생성하면 스레드간에 공요되는 정보는 무엇이고</a:t>
            </a:r>
            <a:r>
              <a:rPr lang="en-US" dirty="0"/>
              <a:t>, </a:t>
            </a:r>
            <a:r>
              <a:rPr lang="ko-KR" altLang="en-US" dirty="0"/>
              <a:t>각각 분리되어 저장되는 정보는 무엇인지 답하라</a:t>
            </a:r>
            <a:r>
              <a:rPr lang="en-US" dirty="0"/>
              <a:t>. (10</a:t>
            </a:r>
            <a:r>
              <a:rPr lang="ko-KR" altLang="en-US" dirty="0"/>
              <a:t>점</a:t>
            </a:r>
            <a:r>
              <a:rPr lang="en-US" dirty="0"/>
              <a:t>)</a:t>
            </a:r>
          </a:p>
          <a:p>
            <a:pPr lvl="1"/>
            <a:r>
              <a:rPr lang="ko-KR" altLang="en-US" dirty="0" smtClean="0"/>
              <a:t>공유</a:t>
            </a:r>
            <a:endParaRPr lang="en-US" altLang="ko-KR" dirty="0" smtClean="0"/>
          </a:p>
          <a:p>
            <a:pPr lvl="2"/>
            <a:r>
              <a:rPr lang="en-US" dirty="0" smtClean="0"/>
              <a:t>Code(Text)</a:t>
            </a:r>
          </a:p>
          <a:p>
            <a:pPr lvl="2"/>
            <a:r>
              <a:rPr lang="en-US" dirty="0" smtClean="0"/>
              <a:t>Data(Global data/Constant)</a:t>
            </a:r>
          </a:p>
          <a:p>
            <a:pPr lvl="1"/>
            <a:r>
              <a:rPr lang="ko-KR" altLang="en-US" dirty="0" smtClean="0"/>
              <a:t>분리</a:t>
            </a:r>
            <a:endParaRPr lang="en-US" altLang="ko-KR" dirty="0" smtClean="0"/>
          </a:p>
          <a:p>
            <a:pPr lvl="2"/>
            <a:r>
              <a:rPr lang="en-US" dirty="0" smtClean="0"/>
              <a:t>Stack</a:t>
            </a:r>
          </a:p>
          <a:p>
            <a:pPr lvl="2"/>
            <a:r>
              <a:rPr lang="en-US" dirty="0" smtClean="0"/>
              <a:t>Register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9127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Midterm 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Principle of Locality</a:t>
            </a:r>
            <a:r>
              <a:rPr lang="ko-KR" altLang="en-US" dirty="0"/>
              <a:t>는 소프트웨어에서 메모리를 접근하는 패턴에 대한 법칙을 설명해 준다</a:t>
            </a:r>
            <a:r>
              <a:rPr lang="en-US" dirty="0"/>
              <a:t>. </a:t>
            </a:r>
            <a:r>
              <a:rPr lang="ko-KR" altLang="en-US" dirty="0"/>
              <a:t>이 개념을 데이터의 위치와 시간 두가지 측면에서 설명하여라</a:t>
            </a:r>
            <a:r>
              <a:rPr lang="en-US" dirty="0"/>
              <a:t>. (10</a:t>
            </a:r>
            <a:r>
              <a:rPr lang="ko-KR" altLang="en-US" dirty="0"/>
              <a:t>점</a:t>
            </a:r>
            <a:r>
              <a:rPr lang="en-US" dirty="0" smtClean="0"/>
              <a:t>)</a:t>
            </a:r>
          </a:p>
          <a:p>
            <a:pPr lvl="0"/>
            <a:endParaRPr lang="en-US" dirty="0"/>
          </a:p>
          <a:p>
            <a:pPr lvl="1"/>
            <a:r>
              <a:rPr lang="ko-KR" altLang="en-US" dirty="0" smtClean="0"/>
              <a:t>위치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연속된 접근은 비슷한 위치에 접근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시간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같은 위치에 대한 접근은 가까운 시간내에 재접근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196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Midterm 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/>
              <a:t>다음</a:t>
            </a:r>
            <a:r>
              <a:rPr lang="en-US" dirty="0"/>
              <a:t> scheduling </a:t>
            </a:r>
            <a:r>
              <a:rPr lang="ko-KR" altLang="en-US" dirty="0"/>
              <a:t>알고리즘 중</a:t>
            </a:r>
            <a:r>
              <a:rPr lang="en-US" dirty="0"/>
              <a:t> starvation </a:t>
            </a:r>
            <a:r>
              <a:rPr lang="ko-KR" altLang="en-US" dirty="0"/>
              <a:t>이 발생할 수 있는 알고리즘을 모두 고르시오</a:t>
            </a:r>
            <a:r>
              <a:rPr lang="en-US" dirty="0"/>
              <a:t>. (8</a:t>
            </a:r>
            <a:r>
              <a:rPr lang="ko-KR" altLang="en-US" dirty="0"/>
              <a:t>점</a:t>
            </a:r>
            <a:r>
              <a:rPr lang="en-US" dirty="0"/>
              <a:t>)</a:t>
            </a:r>
          </a:p>
          <a:p>
            <a:pPr lvl="1"/>
            <a:r>
              <a:rPr lang="en-US" dirty="0" smtClean="0"/>
              <a:t>a. FCFS</a:t>
            </a:r>
            <a:endParaRPr lang="en-US" dirty="0"/>
          </a:p>
          <a:p>
            <a:pPr lvl="1"/>
            <a:r>
              <a:rPr lang="en-US" dirty="0" smtClean="0"/>
              <a:t>b. Shortest </a:t>
            </a:r>
            <a:r>
              <a:rPr lang="en-US" dirty="0"/>
              <a:t>Job First</a:t>
            </a:r>
          </a:p>
          <a:p>
            <a:pPr lvl="1"/>
            <a:r>
              <a:rPr lang="en-US" dirty="0" smtClean="0"/>
              <a:t>c. Priority</a:t>
            </a:r>
            <a:endParaRPr lang="en-US" dirty="0"/>
          </a:p>
          <a:p>
            <a:pPr lvl="1"/>
            <a:r>
              <a:rPr lang="en-US" dirty="0" smtClean="0"/>
              <a:t>d. Shortest </a:t>
            </a:r>
            <a:r>
              <a:rPr lang="en-US" dirty="0"/>
              <a:t>Remaining Time </a:t>
            </a:r>
            <a:r>
              <a:rPr lang="en-US" dirty="0" smtClean="0"/>
              <a:t>First</a:t>
            </a:r>
          </a:p>
          <a:p>
            <a:pPr lvl="1"/>
            <a:endParaRPr lang="en-US" dirty="0"/>
          </a:p>
          <a:p>
            <a:pPr lvl="1"/>
            <a:r>
              <a:rPr lang="ko-KR" altLang="en-US" dirty="0" smtClean="0"/>
              <a:t>한항목당 </a:t>
            </a:r>
            <a:r>
              <a:rPr lang="en-US" altLang="ko-KR" dirty="0" smtClean="0"/>
              <a:t>2</a:t>
            </a:r>
            <a:r>
              <a:rPr lang="ko-KR" altLang="en-US" dirty="0" smtClean="0"/>
              <a:t>점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037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Midterm 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4878346"/>
              </p:ext>
            </p:extLst>
          </p:nvPr>
        </p:nvGraphicFramePr>
        <p:xfrm>
          <a:off x="819739" y="1088824"/>
          <a:ext cx="8135757" cy="3371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Document" r:id="rId3" imgW="5270500" imgH="2184400" progId="Word.Document.12">
                  <p:embed/>
                </p:oleObj>
              </mc:Choice>
              <mc:Fallback>
                <p:oleObj name="Document" r:id="rId3" imgW="5270500" imgH="21844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19739" y="1088824"/>
                        <a:ext cx="8135757" cy="33719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65544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Midterm 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0709291"/>
              </p:ext>
            </p:extLst>
          </p:nvPr>
        </p:nvGraphicFramePr>
        <p:xfrm>
          <a:off x="906367" y="1498370"/>
          <a:ext cx="7759532" cy="42159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Document" r:id="rId3" imgW="5422900" imgH="2946400" progId="Word.Document.12">
                  <p:embed/>
                </p:oleObj>
              </mc:Choice>
              <mc:Fallback>
                <p:oleObj name="Document" r:id="rId3" imgW="5422900" imgH="29464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06367" y="1498370"/>
                        <a:ext cx="7759532" cy="42159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56104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Midterm 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6810819"/>
              </p:ext>
            </p:extLst>
          </p:nvPr>
        </p:nvGraphicFramePr>
        <p:xfrm>
          <a:off x="873801" y="1501479"/>
          <a:ext cx="8294894" cy="40988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Document" r:id="rId3" imgW="5422900" imgH="2679700" progId="Word.Document.12">
                  <p:embed/>
                </p:oleObj>
              </mc:Choice>
              <mc:Fallback>
                <p:oleObj name="Document" r:id="rId3" imgW="5422900" imgH="26797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73801" y="1501479"/>
                        <a:ext cx="8294894" cy="40988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291878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685800"/>
            <a:ext cx="8420100" cy="2127647"/>
          </a:xfrm>
        </p:spPr>
        <p:txBody>
          <a:bodyPr/>
          <a:lstStyle/>
          <a:p>
            <a:pPr eaLnBrk="1" hangingPunct="1"/>
            <a:r>
              <a:rPr lang="en-US" altLang="ko-KR" smtClean="0"/>
              <a:t>Chapter 6:  Process Synchronization</a:t>
            </a:r>
          </a:p>
        </p:txBody>
      </p:sp>
    </p:spTree>
    <p:extLst>
      <p:ext uri="{BB962C8B-B14F-4D97-AF65-F5344CB8AC3E}">
        <p14:creationId xmlns:p14="http://schemas.microsoft.com/office/powerpoint/2010/main" val="610816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_os-8">
  <a:themeElements>
    <a:clrScheme name="1_os-8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1_os-8">
      <a:majorFont>
        <a:latin typeface="Arial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1_os-8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s-8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s-8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s-8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OS8</Template>
  <TotalTime>11671</TotalTime>
  <Words>448</Words>
  <Application>Microsoft Macintosh PowerPoint</Application>
  <PresentationFormat>A4 Paper (210x297 mm)</PresentationFormat>
  <Paragraphs>128</Paragraphs>
  <Slides>17</Slides>
  <Notes>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1_os-8</vt:lpstr>
      <vt:lpstr>Microsoft Word Document</vt:lpstr>
      <vt:lpstr>Midterm 1</vt:lpstr>
      <vt:lpstr>Midterm 2</vt:lpstr>
      <vt:lpstr>Midterm 3</vt:lpstr>
      <vt:lpstr>Midterm 4</vt:lpstr>
      <vt:lpstr>Midterm 5</vt:lpstr>
      <vt:lpstr>Midterm 6</vt:lpstr>
      <vt:lpstr>Midterm 7</vt:lpstr>
      <vt:lpstr>Midterm 8</vt:lpstr>
      <vt:lpstr>Chapter 6:  Process Synchronization</vt:lpstr>
      <vt:lpstr>Concurrency Problem</vt:lpstr>
      <vt:lpstr>Shared Buffer by Circular Array</vt:lpstr>
      <vt:lpstr>Bounded-Buffer – Producer</vt:lpstr>
      <vt:lpstr>Bounded Buffer – Consumer</vt:lpstr>
      <vt:lpstr>Fix</vt:lpstr>
      <vt:lpstr>Producer </vt:lpstr>
      <vt:lpstr>Consumer</vt:lpstr>
      <vt:lpstr>Race Condition</vt:lpstr>
    </vt:vector>
  </TitlesOfParts>
  <Company>Lucent Technologies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4:  Processes</dc:title>
  <dc:creator>Marilyn Turnamian</dc:creator>
  <cp:lastModifiedBy>Minho Shin</cp:lastModifiedBy>
  <cp:revision>286</cp:revision>
  <cp:lastPrinted>2013-04-07T16:28:42Z</cp:lastPrinted>
  <dcterms:created xsi:type="dcterms:W3CDTF">2011-01-14T20:24:54Z</dcterms:created>
  <dcterms:modified xsi:type="dcterms:W3CDTF">2015-04-21T15:17:46Z</dcterms:modified>
</cp:coreProperties>
</file>