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.bin" ContentType="audio/unknown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31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834" autoAdjust="0"/>
  </p:normalViewPr>
  <p:slideViewPr>
    <p:cSldViewPr snapToGrid="0" snapToObjects="1">
      <p:cViewPr varScale="1">
        <p:scale>
          <a:sx n="84" d="100"/>
          <a:sy n="84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4E800-E5EA-1643-929E-19DE6FB76281}" type="datetimeFigureOut">
              <a:rPr lang="en-US" smtClean="0"/>
              <a:t>5/14/15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694A8-3FDA-DD48-B8D2-92044599D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89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91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9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6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6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0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57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8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2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6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6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19483-D662-D948-870B-3A9FE67B55E3}" type="datetimeFigureOut">
              <a:rPr lang="en-US" smtClean="0"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72AAD-66DB-4947-9154-2080757EC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0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032A3F7F-8CF7-6743-B984-5D3CE298165E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259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524000"/>
          </a:xfrm>
        </p:spPr>
        <p:txBody>
          <a:bodyPr/>
          <a:lstStyle/>
          <a:p>
            <a:pPr eaLnBrk="1" hangingPunct="1"/>
            <a:r>
              <a:rPr lang="en-US"/>
              <a:t>Firewalls</a:t>
            </a:r>
          </a:p>
        </p:txBody>
      </p:sp>
      <p:pic>
        <p:nvPicPr>
          <p:cNvPr id="125956" name="Picture 6" descr="Firewall 12.tiff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0" y="2133600"/>
            <a:ext cx="3086100" cy="347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7190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1417C740-7E6C-C84A-A517-5B9E80C97BEC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TCP ACK Scan</a:t>
            </a:r>
          </a:p>
        </p:txBody>
      </p:sp>
      <p:sp>
        <p:nvSpPr>
          <p:cNvPr id="233497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8001000" cy="13716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sz="2800" dirty="0" smtClean="0"/>
              <a:t>Attacker knows 1209 is open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stateless firewall: pass </a:t>
            </a:r>
          </a:p>
          <a:p>
            <a:pPr>
              <a:lnSpc>
                <a:spcPct val="90000"/>
              </a:lnSpc>
            </a:pPr>
            <a:r>
              <a:rPr lang="en-US" sz="2400" dirty="0" err="1" smtClean="0"/>
              <a:t>stateful</a:t>
            </a:r>
            <a:r>
              <a:rPr lang="en-US" sz="2400" dirty="0" smtClean="0"/>
              <a:t> firewall: drop</a:t>
            </a:r>
            <a:endParaRPr lang="en-US" sz="2400" dirty="0"/>
          </a:p>
        </p:txBody>
      </p:sp>
      <p:grpSp>
        <p:nvGrpSpPr>
          <p:cNvPr id="134149" name="Group 29"/>
          <p:cNvGrpSpPr>
            <a:grpSpLocks/>
          </p:cNvGrpSpPr>
          <p:nvPr/>
        </p:nvGrpSpPr>
        <p:grpSpPr bwMode="auto">
          <a:xfrm>
            <a:off x="152400" y="2019300"/>
            <a:ext cx="8755063" cy="2705100"/>
            <a:chOff x="96" y="1272"/>
            <a:chExt cx="5515" cy="1704"/>
          </a:xfrm>
        </p:grpSpPr>
        <p:sp>
          <p:nvSpPr>
            <p:cNvPr id="134150" name="Rectangle 6"/>
            <p:cNvSpPr>
              <a:spLocks noChangeArrowheads="1"/>
            </p:cNvSpPr>
            <p:nvPr/>
          </p:nvSpPr>
          <p:spPr bwMode="auto">
            <a:xfrm>
              <a:off x="2699" y="2472"/>
              <a:ext cx="613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Packet</a:t>
              </a:r>
            </a:p>
            <a:p>
              <a:pPr algn="ctr"/>
              <a:r>
                <a:rPr lang="en-US" sz="2000"/>
                <a:t>Filter</a:t>
              </a:r>
            </a:p>
          </p:txBody>
        </p:sp>
        <p:sp>
          <p:nvSpPr>
            <p:cNvPr id="134151" name="Rectangle 8"/>
            <p:cNvSpPr>
              <a:spLocks noChangeArrowheads="1"/>
            </p:cNvSpPr>
            <p:nvPr/>
          </p:nvSpPr>
          <p:spPr bwMode="auto">
            <a:xfrm>
              <a:off x="144" y="2407"/>
              <a:ext cx="562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Trudy</a:t>
              </a:r>
            </a:p>
          </p:txBody>
        </p:sp>
        <p:sp>
          <p:nvSpPr>
            <p:cNvPr id="134152" name="Rectangle 9"/>
            <p:cNvSpPr>
              <a:spLocks noChangeArrowheads="1"/>
            </p:cNvSpPr>
            <p:nvPr/>
          </p:nvSpPr>
          <p:spPr bwMode="auto">
            <a:xfrm>
              <a:off x="4848" y="2420"/>
              <a:ext cx="763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2000"/>
                <a:t>Internal</a:t>
              </a:r>
            </a:p>
            <a:p>
              <a:pPr algn="ctr">
                <a:lnSpc>
                  <a:spcPct val="90000"/>
                </a:lnSpc>
              </a:pPr>
              <a:r>
                <a:rPr lang="en-US" sz="2000"/>
                <a:t>Network</a:t>
              </a:r>
            </a:p>
          </p:txBody>
        </p:sp>
        <p:sp>
          <p:nvSpPr>
            <p:cNvPr id="134153" name="Line 10"/>
            <p:cNvSpPr>
              <a:spLocks noChangeShapeType="1"/>
            </p:cNvSpPr>
            <p:nvPr/>
          </p:nvSpPr>
          <p:spPr bwMode="auto">
            <a:xfrm>
              <a:off x="869" y="1531"/>
              <a:ext cx="168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154" name="Rectangle 11"/>
            <p:cNvSpPr>
              <a:spLocks noChangeArrowheads="1"/>
            </p:cNvSpPr>
            <p:nvPr/>
          </p:nvSpPr>
          <p:spPr bwMode="auto">
            <a:xfrm>
              <a:off x="864" y="1272"/>
              <a:ext cx="1445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/>
                <a:t>ACK dest port 1207</a:t>
              </a:r>
            </a:p>
          </p:txBody>
        </p:sp>
        <p:sp>
          <p:nvSpPr>
            <p:cNvPr id="134155" name="Line 12"/>
            <p:cNvSpPr>
              <a:spLocks noChangeShapeType="1"/>
            </p:cNvSpPr>
            <p:nvPr/>
          </p:nvSpPr>
          <p:spPr bwMode="auto">
            <a:xfrm>
              <a:off x="869" y="1819"/>
              <a:ext cx="168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156" name="Rectangle 13"/>
            <p:cNvSpPr>
              <a:spLocks noChangeArrowheads="1"/>
            </p:cNvSpPr>
            <p:nvPr/>
          </p:nvSpPr>
          <p:spPr bwMode="auto">
            <a:xfrm>
              <a:off x="864" y="1560"/>
              <a:ext cx="1445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/>
                <a:t>ACK dest port 1208</a:t>
              </a:r>
            </a:p>
          </p:txBody>
        </p:sp>
        <p:sp>
          <p:nvSpPr>
            <p:cNvPr id="134157" name="Line 14"/>
            <p:cNvSpPr>
              <a:spLocks noChangeShapeType="1"/>
            </p:cNvSpPr>
            <p:nvPr/>
          </p:nvSpPr>
          <p:spPr bwMode="auto">
            <a:xfrm>
              <a:off x="874" y="2126"/>
              <a:ext cx="3926" cy="1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158" name="Rectangle 15"/>
            <p:cNvSpPr>
              <a:spLocks noChangeArrowheads="1"/>
            </p:cNvSpPr>
            <p:nvPr/>
          </p:nvSpPr>
          <p:spPr bwMode="auto">
            <a:xfrm>
              <a:off x="869" y="1867"/>
              <a:ext cx="1445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/>
                <a:t>ACK dest port 1209</a:t>
              </a:r>
            </a:p>
          </p:txBody>
        </p:sp>
        <p:sp>
          <p:nvSpPr>
            <p:cNvPr id="134159" name="Line 19"/>
            <p:cNvSpPr>
              <a:spLocks noChangeShapeType="1"/>
            </p:cNvSpPr>
            <p:nvPr/>
          </p:nvSpPr>
          <p:spPr bwMode="auto">
            <a:xfrm flipH="1">
              <a:off x="864" y="2376"/>
              <a:ext cx="393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160" name="Rectangle 20"/>
            <p:cNvSpPr>
              <a:spLocks noChangeArrowheads="1"/>
            </p:cNvSpPr>
            <p:nvPr/>
          </p:nvSpPr>
          <p:spPr bwMode="auto">
            <a:xfrm>
              <a:off x="3820" y="2381"/>
              <a:ext cx="404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/>
                <a:t>RST</a:t>
              </a:r>
            </a:p>
          </p:txBody>
        </p:sp>
        <p:pic>
          <p:nvPicPr>
            <p:cNvPr id="134161" name="Picture 2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40" y="1680"/>
              <a:ext cx="240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4162" name="Picture 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40" y="1392"/>
              <a:ext cx="240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4163" name="Picture 26" descr="Firewall 12.tiff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67" y="1968"/>
              <a:ext cx="497" cy="5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4164" name="Picture 27" descr="monitor &amp; computer.tif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992" y="1872"/>
              <a:ext cx="414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4165" name="Picture 28" descr="Laptop computer L 1.tif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96" y="1932"/>
              <a:ext cx="702" cy="4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416923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33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33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33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9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21BC32C3-93AB-9F44-A1D8-AF274DB924EA}" type="slidenum">
              <a:rPr lang="en-US" smtClean="0">
                <a:latin typeface="Times New Roman" charset="0"/>
              </a:rPr>
              <a:pPr/>
              <a:t>11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5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Stateful Packet Filter</a:t>
            </a:r>
          </a:p>
        </p:txBody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609600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/>
              <a:t>Adds </a:t>
            </a:r>
            <a:r>
              <a:rPr lang="en-US" b="1" dirty="0">
                <a:solidFill>
                  <a:schemeClr val="accent2"/>
                </a:solidFill>
              </a:rPr>
              <a:t>state</a:t>
            </a:r>
            <a:r>
              <a:rPr lang="en-US" dirty="0"/>
              <a:t> to packet filter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Operates at transport layer</a:t>
            </a:r>
          </a:p>
          <a:p>
            <a:pPr eaLnBrk="1" hangingPunct="1">
              <a:spcAft>
                <a:spcPts val="600"/>
              </a:spcAft>
            </a:pPr>
            <a:r>
              <a:rPr lang="en-US" b="1" i="1" dirty="0"/>
              <a:t>Remembers</a:t>
            </a:r>
            <a:r>
              <a:rPr lang="en-US" dirty="0"/>
              <a:t> TCP connections, flag bits, etc.</a:t>
            </a:r>
          </a:p>
          <a:p>
            <a:pPr eaLnBrk="1" hangingPunct="1">
              <a:spcAft>
                <a:spcPts val="600"/>
              </a:spcAft>
            </a:pPr>
            <a:r>
              <a:rPr lang="en-US" dirty="0"/>
              <a:t>Can even remember UDP packets (e.g., DNS requests)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080250" y="1765300"/>
            <a:ext cx="1892300" cy="35306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2" name="Group 5"/>
          <p:cNvGrpSpPr>
            <a:grpSpLocks/>
          </p:cNvGrpSpPr>
          <p:nvPr/>
        </p:nvGrpSpPr>
        <p:grpSpPr bwMode="auto">
          <a:xfrm>
            <a:off x="7010400" y="1879600"/>
            <a:ext cx="1898650" cy="3530600"/>
            <a:chOff x="3076" y="888"/>
            <a:chExt cx="1196" cy="2224"/>
          </a:xfrm>
        </p:grpSpPr>
        <p:sp>
          <p:nvSpPr>
            <p:cNvPr id="23" name="Rectangle 6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Text Box 7"/>
            <p:cNvSpPr txBox="1">
              <a:spLocks noChangeArrowheads="1"/>
            </p:cNvSpPr>
            <p:nvPr/>
          </p:nvSpPr>
          <p:spPr bwMode="auto">
            <a:xfrm>
              <a:off x="3245" y="949"/>
              <a:ext cx="884" cy="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 dirty="0">
                  <a:solidFill>
                    <a:srgbClr val="FF0000"/>
                  </a:solidFill>
                  <a:latin typeface="Arial" charset="0"/>
                </a:rPr>
                <a:t>application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transport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50000"/>
                </a:lnSpc>
              </a:pPr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network</a:t>
              </a:r>
              <a:endParaRPr lang="en-US" b="1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130000"/>
                </a:lnSpc>
              </a:pPr>
              <a:r>
                <a:rPr lang="en-US" dirty="0">
                  <a:latin typeface="Arial" charset="0"/>
                </a:rPr>
                <a:t>link</a:t>
              </a:r>
              <a:endParaRPr lang="en-US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 smtClean="0">
                <a:latin typeface="Arial" charset="0"/>
              </a:endParaRPr>
            </a:p>
            <a:p>
              <a:pPr algn="ctr" eaLnBrk="0" hangingPunct="0"/>
              <a:r>
                <a:rPr lang="en-US" dirty="0" smtClean="0">
                  <a:latin typeface="Arial" charset="0"/>
                </a:rPr>
                <a:t>physical</a:t>
              </a:r>
              <a:endParaRPr lang="en-US" dirty="0">
                <a:latin typeface="Arial" charset="0"/>
              </a:endParaRPr>
            </a:p>
          </p:txBody>
        </p:sp>
        <p:sp>
          <p:nvSpPr>
            <p:cNvPr id="25" name="Line 8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9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10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11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85103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189C6B5E-ECA8-CA4A-8062-7D3E773B1210}" type="slidenum">
              <a:rPr lang="en-US" smtClean="0">
                <a:latin typeface="Times New Roman" charset="0"/>
              </a:rPr>
              <a:pPr/>
              <a:t>12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Stateful Packet Filter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6096000" cy="43434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Advantages?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Can do everything a packet filter can do plus...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Keep track of ongoing </a:t>
            </a:r>
            <a:r>
              <a:rPr lang="en-US" sz="2400" dirty="0" smtClean="0"/>
              <a:t>connections (so prevents </a:t>
            </a:r>
            <a:r>
              <a:rPr lang="en-US" sz="2400" dirty="0"/>
              <a:t>TCP ACK </a:t>
            </a:r>
            <a:r>
              <a:rPr lang="en-US" sz="2400" dirty="0" smtClean="0"/>
              <a:t>scan)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Disadvantages?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Cannot see application data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Slower than packet filtering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7080250" y="1765300"/>
            <a:ext cx="1892300" cy="35306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7010400" y="1879600"/>
            <a:ext cx="1898650" cy="3530600"/>
            <a:chOff x="3076" y="888"/>
            <a:chExt cx="1196" cy="2224"/>
          </a:xfrm>
        </p:grpSpPr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3245" y="949"/>
              <a:ext cx="884" cy="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 dirty="0">
                  <a:solidFill>
                    <a:srgbClr val="FF0000"/>
                  </a:solidFill>
                  <a:latin typeface="Arial" charset="0"/>
                </a:rPr>
                <a:t>application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transport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50000"/>
                </a:lnSpc>
              </a:pPr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network</a:t>
              </a:r>
              <a:endParaRPr lang="en-US" b="1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130000"/>
                </a:lnSpc>
              </a:pPr>
              <a:r>
                <a:rPr lang="en-US" dirty="0">
                  <a:latin typeface="Arial" charset="0"/>
                </a:rPr>
                <a:t>link</a:t>
              </a:r>
              <a:endParaRPr lang="en-US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 smtClean="0">
                <a:latin typeface="Arial" charset="0"/>
              </a:endParaRPr>
            </a:p>
            <a:p>
              <a:pPr algn="ctr" eaLnBrk="0" hangingPunct="0"/>
              <a:r>
                <a:rPr lang="en-US" dirty="0" smtClean="0">
                  <a:latin typeface="Arial" charset="0"/>
                </a:rPr>
                <a:t>physical</a:t>
              </a:r>
              <a:endParaRPr lang="en-US" dirty="0">
                <a:latin typeface="Arial" charset="0"/>
              </a:endParaRP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9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8531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3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D3419036-FAEA-E742-8ED7-A8C7DB6837A2}" type="slidenum">
              <a:rPr lang="en-US" smtClean="0">
                <a:latin typeface="Times New Roman" charset="0"/>
              </a:rPr>
              <a:pPr/>
              <a:t>13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Application Proxy</a:t>
            </a:r>
          </a:p>
        </p:txBody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019800" cy="4267200"/>
          </a:xfrm>
        </p:spPr>
        <p:txBody>
          <a:bodyPr/>
          <a:lstStyle/>
          <a:p>
            <a:pPr marL="533400" indent="-533400" eaLnBrk="1" hangingPunct="1">
              <a:spcAft>
                <a:spcPts val="600"/>
              </a:spcAft>
            </a:pPr>
            <a:r>
              <a:rPr lang="en-US" dirty="0"/>
              <a:t>A </a:t>
            </a:r>
            <a:r>
              <a:rPr lang="en-US" b="1" dirty="0">
                <a:solidFill>
                  <a:schemeClr val="accent2"/>
                </a:solidFill>
              </a:rPr>
              <a:t>proxy</a:t>
            </a:r>
            <a:r>
              <a:rPr lang="en-US" dirty="0"/>
              <a:t> is something that acts on your behalf</a:t>
            </a:r>
          </a:p>
          <a:p>
            <a:pPr marL="533400" indent="-533400" eaLnBrk="1" hangingPunct="1">
              <a:spcAft>
                <a:spcPts val="600"/>
              </a:spcAft>
            </a:pPr>
            <a:r>
              <a:rPr lang="en-US" dirty="0"/>
              <a:t>Application proxy looks at incoming application data</a:t>
            </a:r>
          </a:p>
          <a:p>
            <a:pPr marL="533400" indent="-533400" eaLnBrk="1" hangingPunct="1">
              <a:spcAft>
                <a:spcPts val="600"/>
              </a:spcAft>
            </a:pPr>
            <a:r>
              <a:rPr lang="en-US" dirty="0"/>
              <a:t>Verifies that data is safe before letting it in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7080250" y="1765300"/>
            <a:ext cx="1892300" cy="35306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7010400" y="1879600"/>
            <a:ext cx="1898650" cy="3530600"/>
            <a:chOff x="3076" y="888"/>
            <a:chExt cx="1196" cy="2224"/>
          </a:xfrm>
        </p:grpSpPr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3245" y="949"/>
              <a:ext cx="884" cy="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 dirty="0">
                  <a:solidFill>
                    <a:srgbClr val="FF0000"/>
                  </a:solidFill>
                  <a:latin typeface="Arial" charset="0"/>
                </a:rPr>
                <a:t>application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transport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50000"/>
                </a:lnSpc>
              </a:pPr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network</a:t>
              </a:r>
              <a:endParaRPr lang="en-US" b="1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130000"/>
                </a:lnSpc>
              </a:pPr>
              <a:r>
                <a:rPr lang="en-US" dirty="0">
                  <a:latin typeface="Arial" charset="0"/>
                </a:rPr>
                <a:t>link</a:t>
              </a:r>
              <a:endParaRPr lang="en-US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 smtClean="0">
                <a:latin typeface="Arial" charset="0"/>
              </a:endParaRPr>
            </a:p>
            <a:p>
              <a:pPr algn="ctr" eaLnBrk="0" hangingPunct="0"/>
              <a:r>
                <a:rPr lang="en-US" dirty="0" smtClean="0">
                  <a:latin typeface="Arial" charset="0"/>
                </a:rPr>
                <a:t>physical</a:t>
              </a:r>
              <a:endParaRPr lang="en-US" dirty="0">
                <a:latin typeface="Arial" charset="0"/>
              </a:endParaRP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9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14740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C522C007-07DD-5B4F-B0C5-ADA68E46590E}" type="slidenum">
              <a:rPr lang="en-US" smtClean="0">
                <a:latin typeface="Times New Roman" charset="0"/>
              </a:rPr>
              <a:pPr/>
              <a:t>14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Application Proxy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019800" cy="42672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Advantages?</a:t>
            </a:r>
          </a:p>
          <a:p>
            <a:pPr marL="914400" lvl="1" indent="-4572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Complete view of connections and applications data</a:t>
            </a:r>
          </a:p>
          <a:p>
            <a:pPr marL="914400" lvl="1" indent="-4572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Filter bad data at application layer (viruses, Word macros)</a:t>
            </a:r>
          </a:p>
          <a:p>
            <a:pPr marL="533400" indent="-533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Disadvantages?</a:t>
            </a:r>
          </a:p>
          <a:p>
            <a:pPr marL="914400" lvl="1" indent="-4572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Speed</a:t>
            </a:r>
          </a:p>
        </p:txBody>
      </p:sp>
      <p:sp>
        <p:nvSpPr>
          <p:cNvPr id="138245" name="Rectangle 4"/>
          <p:cNvSpPr>
            <a:spLocks noChangeArrowheads="1"/>
          </p:cNvSpPr>
          <p:nvPr/>
        </p:nvSpPr>
        <p:spPr bwMode="auto">
          <a:xfrm>
            <a:off x="7080250" y="1765300"/>
            <a:ext cx="1892300" cy="35306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38246" name="Group 5"/>
          <p:cNvGrpSpPr>
            <a:grpSpLocks/>
          </p:cNvGrpSpPr>
          <p:nvPr/>
        </p:nvGrpSpPr>
        <p:grpSpPr bwMode="auto">
          <a:xfrm>
            <a:off x="7010400" y="1879600"/>
            <a:ext cx="1898650" cy="3530600"/>
            <a:chOff x="3076" y="888"/>
            <a:chExt cx="1196" cy="2224"/>
          </a:xfrm>
        </p:grpSpPr>
        <p:sp>
          <p:nvSpPr>
            <p:cNvPr id="138247" name="Rectangle 6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248" name="Text Box 7"/>
            <p:cNvSpPr txBox="1">
              <a:spLocks noChangeArrowheads="1"/>
            </p:cNvSpPr>
            <p:nvPr/>
          </p:nvSpPr>
          <p:spPr bwMode="auto">
            <a:xfrm>
              <a:off x="3245" y="949"/>
              <a:ext cx="884" cy="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 dirty="0">
                  <a:solidFill>
                    <a:srgbClr val="FF0000"/>
                  </a:solidFill>
                  <a:latin typeface="Arial" charset="0"/>
                </a:rPr>
                <a:t>application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transport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50000"/>
                </a:lnSpc>
              </a:pPr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network</a:t>
              </a:r>
              <a:endParaRPr lang="en-US" b="1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130000"/>
                </a:lnSpc>
              </a:pPr>
              <a:r>
                <a:rPr lang="en-US" dirty="0">
                  <a:latin typeface="Arial" charset="0"/>
                </a:rPr>
                <a:t>link</a:t>
              </a:r>
              <a:endParaRPr lang="en-US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 smtClean="0">
                <a:latin typeface="Arial" charset="0"/>
              </a:endParaRPr>
            </a:p>
            <a:p>
              <a:pPr algn="ctr" eaLnBrk="0" hangingPunct="0"/>
              <a:r>
                <a:rPr lang="en-US" dirty="0" smtClean="0">
                  <a:latin typeface="Arial" charset="0"/>
                </a:rPr>
                <a:t>physical</a:t>
              </a:r>
              <a:endParaRPr lang="en-US" dirty="0">
                <a:latin typeface="Arial" charset="0"/>
              </a:endParaRPr>
            </a:p>
          </p:txBody>
        </p:sp>
        <p:sp>
          <p:nvSpPr>
            <p:cNvPr id="138249" name="Line 8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250" name="Line 9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251" name="Line 10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252" name="Line 11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2817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3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9F08363F-4B43-FC46-9917-850A7FC951AB}" type="slidenum">
              <a:rPr lang="en-US" smtClean="0">
                <a:latin typeface="Times New Roman" charset="0"/>
              </a:rPr>
              <a:pPr/>
              <a:t>15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Application Proxy</a:t>
            </a:r>
          </a:p>
        </p:txBody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Creates a new packet before sending it thru to internal network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Attacker must talk to </a:t>
            </a:r>
            <a:r>
              <a:rPr lang="en-US" sz="2800" b="1" dirty="0">
                <a:solidFill>
                  <a:schemeClr val="accent2"/>
                </a:solidFill>
              </a:rPr>
              <a:t>proxy</a:t>
            </a:r>
            <a:r>
              <a:rPr lang="en-US" sz="2800" dirty="0"/>
              <a:t> and convince it to forward message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Proxy has complete view of connection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Prevents some scans </a:t>
            </a:r>
            <a:r>
              <a:rPr lang="en-US" sz="2800" dirty="0" err="1"/>
              <a:t>stateful</a:t>
            </a:r>
            <a:r>
              <a:rPr lang="en-US" sz="2800" dirty="0"/>
              <a:t> packet filter cannot </a:t>
            </a:r>
            <a:r>
              <a:rPr lang="en-US" sz="2800" dirty="0" err="1">
                <a:sym typeface="Symbol" charset="2"/>
              </a:rPr>
              <a:t></a:t>
            </a:r>
            <a:r>
              <a:rPr lang="en-US" sz="2800" dirty="0"/>
              <a:t> next slides</a:t>
            </a:r>
          </a:p>
        </p:txBody>
      </p:sp>
    </p:spTree>
    <p:extLst>
      <p:ext uri="{BB962C8B-B14F-4D97-AF65-F5344CB8AC3E}">
        <p14:creationId xmlns:p14="http://schemas.microsoft.com/office/powerpoint/2010/main" val="1005520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7CBEA1C8-4023-0E40-B8AF-B7D6542907C5}" type="slidenum">
              <a:rPr lang="en-US" smtClean="0">
                <a:latin typeface="Times New Roman" charset="0"/>
              </a:rPr>
              <a:pPr/>
              <a:t>16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Firewalk</a:t>
            </a:r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</a:rPr>
              <a:t>Tool to scan for open ports thru firewall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</a:rPr>
              <a:t>Attacker knows IP address of firewall and IP address of one system inside firewall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</a:rPr>
              <a:t>Set TTL to 1 more than number of hops to firewall, and set destination port to N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</a:rPr>
              <a:t>If firewall allows data on port N thru firewall, get </a:t>
            </a:r>
            <a:r>
              <a:rPr lang="en-US" sz="2800" b="1" i="1" dirty="0">
                <a:solidFill>
                  <a:srgbClr val="000000"/>
                </a:solidFill>
              </a:rPr>
              <a:t>time exceeded</a:t>
            </a:r>
            <a:r>
              <a:rPr lang="en-US" sz="2800" dirty="0">
                <a:solidFill>
                  <a:srgbClr val="000000"/>
                </a:solidFill>
              </a:rPr>
              <a:t> error message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</a:rPr>
              <a:t>Otherwise, no response</a:t>
            </a:r>
          </a:p>
        </p:txBody>
      </p:sp>
    </p:spTree>
    <p:extLst>
      <p:ext uri="{BB962C8B-B14F-4D97-AF65-F5344CB8AC3E}">
        <p14:creationId xmlns:p14="http://schemas.microsoft.com/office/powerpoint/2010/main" val="1387175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3EFB75C8-BF48-AC47-9CA1-15F5ACEC2F23}" type="slidenum">
              <a:rPr lang="en-US" smtClean="0">
                <a:latin typeface="Times New Roman" charset="0"/>
              </a:rPr>
              <a:pPr/>
              <a:t>17</a:t>
            </a:fld>
            <a:endParaRPr lang="en-US" smtClean="0">
              <a:latin typeface="Times New Roman" charset="0"/>
            </a:endParaRPr>
          </a:p>
        </p:txBody>
      </p:sp>
      <p:pic>
        <p:nvPicPr>
          <p:cNvPr id="141315" name="Picture 71" descr="Laptop computer L 1.tif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489200"/>
            <a:ext cx="10668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/>
              <a:t>Firewalk and Proxy Firewall</a:t>
            </a:r>
          </a:p>
        </p:txBody>
      </p:sp>
      <p:sp>
        <p:nvSpPr>
          <p:cNvPr id="238645" name="Rectangle 53"/>
          <p:cNvSpPr>
            <a:spLocks noGrp="1" noChangeArrowheads="1"/>
          </p:cNvSpPr>
          <p:nvPr>
            <p:ph type="body" idx="1"/>
          </p:nvPr>
        </p:nvSpPr>
        <p:spPr>
          <a:xfrm>
            <a:off x="685800" y="4953000"/>
            <a:ext cx="7848600" cy="1066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</a:rPr>
              <a:t>This will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b="1" dirty="0">
                <a:solidFill>
                  <a:schemeClr val="accent2"/>
                </a:solidFill>
              </a:rPr>
              <a:t>not</a:t>
            </a:r>
            <a:r>
              <a:rPr lang="en-US" sz="2400" dirty="0">
                <a:solidFill>
                  <a:srgbClr val="000000"/>
                </a:solidFill>
              </a:rPr>
              <a:t> work thru an application proxy (why?)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</a:rPr>
              <a:t>The proxy creates a new packet, destroys old TTL</a:t>
            </a:r>
          </a:p>
        </p:txBody>
      </p:sp>
      <p:grpSp>
        <p:nvGrpSpPr>
          <p:cNvPr id="141318" name="Group 143"/>
          <p:cNvGrpSpPr>
            <a:grpSpLocks/>
          </p:cNvGrpSpPr>
          <p:nvPr/>
        </p:nvGrpSpPr>
        <p:grpSpPr bwMode="auto">
          <a:xfrm>
            <a:off x="152400" y="1524000"/>
            <a:ext cx="8458200" cy="3048000"/>
            <a:chOff x="96" y="960"/>
            <a:chExt cx="5328" cy="1920"/>
          </a:xfrm>
        </p:grpSpPr>
        <p:pic>
          <p:nvPicPr>
            <p:cNvPr id="141319" name="Picture 72" descr="Firewall 12.tiff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12" y="1392"/>
              <a:ext cx="483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1320" name="Line 35"/>
            <p:cNvSpPr>
              <a:spLocks noChangeShapeType="1"/>
            </p:cNvSpPr>
            <p:nvPr/>
          </p:nvSpPr>
          <p:spPr bwMode="auto">
            <a:xfrm flipV="1">
              <a:off x="576" y="1248"/>
              <a:ext cx="57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321" name="Line 36"/>
            <p:cNvSpPr>
              <a:spLocks noChangeShapeType="1"/>
            </p:cNvSpPr>
            <p:nvPr/>
          </p:nvSpPr>
          <p:spPr bwMode="auto">
            <a:xfrm>
              <a:off x="1536" y="1200"/>
              <a:ext cx="52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322" name="Line 37"/>
            <p:cNvSpPr>
              <a:spLocks noChangeShapeType="1"/>
            </p:cNvSpPr>
            <p:nvPr/>
          </p:nvSpPr>
          <p:spPr bwMode="auto">
            <a:xfrm>
              <a:off x="2496" y="1680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323" name="Line 39"/>
            <p:cNvSpPr>
              <a:spLocks noChangeShapeType="1"/>
            </p:cNvSpPr>
            <p:nvPr/>
          </p:nvSpPr>
          <p:spPr bwMode="auto">
            <a:xfrm>
              <a:off x="3744" y="1680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324" name="Line 40"/>
            <p:cNvSpPr>
              <a:spLocks noChangeShapeType="1"/>
            </p:cNvSpPr>
            <p:nvPr/>
          </p:nvSpPr>
          <p:spPr bwMode="auto">
            <a:xfrm>
              <a:off x="624" y="2112"/>
              <a:ext cx="27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325" name="Line 41"/>
            <p:cNvSpPr>
              <a:spLocks noChangeShapeType="1"/>
            </p:cNvSpPr>
            <p:nvPr/>
          </p:nvSpPr>
          <p:spPr bwMode="auto">
            <a:xfrm>
              <a:off x="624" y="2352"/>
              <a:ext cx="27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326" name="Line 42"/>
            <p:cNvSpPr>
              <a:spLocks noChangeShapeType="1"/>
            </p:cNvSpPr>
            <p:nvPr/>
          </p:nvSpPr>
          <p:spPr bwMode="auto">
            <a:xfrm>
              <a:off x="624" y="2592"/>
              <a:ext cx="42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327" name="Line 43"/>
            <p:cNvSpPr>
              <a:spLocks noChangeShapeType="1"/>
            </p:cNvSpPr>
            <p:nvPr/>
          </p:nvSpPr>
          <p:spPr bwMode="auto">
            <a:xfrm flipH="1">
              <a:off x="624" y="2832"/>
              <a:ext cx="417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328" name="Rectangle 44"/>
            <p:cNvSpPr>
              <a:spLocks noChangeArrowheads="1"/>
            </p:cNvSpPr>
            <p:nvPr/>
          </p:nvSpPr>
          <p:spPr bwMode="auto">
            <a:xfrm>
              <a:off x="816" y="2352"/>
              <a:ext cx="1930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Dest port 12345, TTL=4</a:t>
              </a:r>
            </a:p>
          </p:txBody>
        </p:sp>
        <p:sp>
          <p:nvSpPr>
            <p:cNvPr id="141329" name="Rectangle 45"/>
            <p:cNvSpPr>
              <a:spLocks noChangeArrowheads="1"/>
            </p:cNvSpPr>
            <p:nvPr/>
          </p:nvSpPr>
          <p:spPr bwMode="auto">
            <a:xfrm>
              <a:off x="816" y="2112"/>
              <a:ext cx="1930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Dest port 12344, TTL=4</a:t>
              </a:r>
            </a:p>
          </p:txBody>
        </p:sp>
        <p:sp>
          <p:nvSpPr>
            <p:cNvPr id="141330" name="Rectangle 46"/>
            <p:cNvSpPr>
              <a:spLocks noChangeArrowheads="1"/>
            </p:cNvSpPr>
            <p:nvPr/>
          </p:nvSpPr>
          <p:spPr bwMode="auto">
            <a:xfrm>
              <a:off x="816" y="1872"/>
              <a:ext cx="1930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Dest port 12343, TTL=4</a:t>
              </a:r>
            </a:p>
          </p:txBody>
        </p:sp>
        <p:sp>
          <p:nvSpPr>
            <p:cNvPr id="141331" name="Rectangle 47"/>
            <p:cNvSpPr>
              <a:spLocks noChangeArrowheads="1"/>
            </p:cNvSpPr>
            <p:nvPr/>
          </p:nvSpPr>
          <p:spPr bwMode="auto">
            <a:xfrm>
              <a:off x="816" y="2599"/>
              <a:ext cx="1245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Time exceeded</a:t>
              </a:r>
            </a:p>
          </p:txBody>
        </p:sp>
        <p:pic>
          <p:nvPicPr>
            <p:cNvPr id="141332" name="Picture 4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456" y="1969"/>
              <a:ext cx="240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1333" name="Picture 4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456" y="2257"/>
              <a:ext cx="240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1334" name="Rectangle 50"/>
            <p:cNvSpPr>
              <a:spLocks noChangeArrowheads="1"/>
            </p:cNvSpPr>
            <p:nvPr/>
          </p:nvSpPr>
          <p:spPr bwMode="auto">
            <a:xfrm>
              <a:off x="96" y="1303"/>
              <a:ext cx="562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Trudy</a:t>
              </a:r>
            </a:p>
          </p:txBody>
        </p:sp>
        <p:sp>
          <p:nvSpPr>
            <p:cNvPr id="141335" name="Rectangle 51"/>
            <p:cNvSpPr>
              <a:spLocks noChangeArrowheads="1"/>
            </p:cNvSpPr>
            <p:nvPr/>
          </p:nvSpPr>
          <p:spPr bwMode="auto">
            <a:xfrm>
              <a:off x="3227" y="960"/>
              <a:ext cx="613" cy="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/>
                <a:t>Packet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/>
                <a:t>filter</a:t>
              </a:r>
            </a:p>
          </p:txBody>
        </p:sp>
        <p:sp>
          <p:nvSpPr>
            <p:cNvPr id="141336" name="Rectangle 52"/>
            <p:cNvSpPr>
              <a:spLocks noChangeArrowheads="1"/>
            </p:cNvSpPr>
            <p:nvPr/>
          </p:nvSpPr>
          <p:spPr bwMode="auto">
            <a:xfrm>
              <a:off x="4464" y="1248"/>
              <a:ext cx="624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Router</a:t>
              </a:r>
            </a:p>
          </p:txBody>
        </p:sp>
        <p:sp>
          <p:nvSpPr>
            <p:cNvPr id="141337" name="Rectangle 68"/>
            <p:cNvSpPr>
              <a:spLocks noChangeArrowheads="1"/>
            </p:cNvSpPr>
            <p:nvPr/>
          </p:nvSpPr>
          <p:spPr bwMode="auto">
            <a:xfrm>
              <a:off x="2016" y="1248"/>
              <a:ext cx="624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Router</a:t>
              </a:r>
            </a:p>
          </p:txBody>
        </p:sp>
        <p:sp>
          <p:nvSpPr>
            <p:cNvPr id="141338" name="Rectangle 69"/>
            <p:cNvSpPr>
              <a:spLocks noChangeArrowheads="1"/>
            </p:cNvSpPr>
            <p:nvPr/>
          </p:nvSpPr>
          <p:spPr bwMode="auto">
            <a:xfrm>
              <a:off x="1056" y="1255"/>
              <a:ext cx="624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Router</a:t>
              </a:r>
            </a:p>
          </p:txBody>
        </p:sp>
        <p:sp>
          <p:nvSpPr>
            <p:cNvPr id="141339" name="Line 70"/>
            <p:cNvSpPr>
              <a:spLocks noChangeShapeType="1"/>
            </p:cNvSpPr>
            <p:nvPr/>
          </p:nvSpPr>
          <p:spPr bwMode="auto">
            <a:xfrm>
              <a:off x="4992" y="168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41340" name="Group 130"/>
            <p:cNvGrpSpPr>
              <a:grpSpLocks/>
            </p:cNvGrpSpPr>
            <p:nvPr/>
          </p:nvGrpSpPr>
          <p:grpSpPr bwMode="auto">
            <a:xfrm>
              <a:off x="1152" y="1056"/>
              <a:ext cx="432" cy="240"/>
              <a:chOff x="1152" y="1056"/>
              <a:chExt cx="432" cy="240"/>
            </a:xfrm>
          </p:grpSpPr>
          <p:sp>
            <p:nvSpPr>
              <p:cNvPr id="141353" name="Rectangle 112"/>
              <p:cNvSpPr>
                <a:spLocks noChangeArrowheads="1"/>
              </p:cNvSpPr>
              <p:nvPr/>
            </p:nvSpPr>
            <p:spPr bwMode="auto">
              <a:xfrm>
                <a:off x="1152" y="1115"/>
                <a:ext cx="426" cy="133"/>
              </a:xfrm>
              <a:prstGeom prst="rect">
                <a:avLst/>
              </a:prstGeom>
              <a:solidFill>
                <a:schemeClr val="hlink"/>
              </a:solidFill>
              <a:ln w="0">
                <a:solidFill>
                  <a:schemeClr val="hlink">
                    <a:alpha val="0"/>
                  </a:schemeClr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54" name="Oval 93"/>
              <p:cNvSpPr>
                <a:spLocks noChangeArrowheads="1"/>
              </p:cNvSpPr>
              <p:nvPr/>
            </p:nvSpPr>
            <p:spPr bwMode="auto">
              <a:xfrm>
                <a:off x="1152" y="1152"/>
                <a:ext cx="432" cy="144"/>
              </a:xfrm>
              <a:prstGeom prst="ellipse">
                <a:avLst/>
              </a:prstGeom>
              <a:solidFill>
                <a:schemeClr val="hlink"/>
              </a:solidFill>
              <a:ln w="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55" name="Oval 95"/>
              <p:cNvSpPr>
                <a:spLocks noChangeArrowheads="1"/>
              </p:cNvSpPr>
              <p:nvPr/>
            </p:nvSpPr>
            <p:spPr bwMode="auto">
              <a:xfrm>
                <a:off x="1152" y="1056"/>
                <a:ext cx="432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56" name="Line 114"/>
              <p:cNvSpPr>
                <a:spLocks noChangeShapeType="1"/>
              </p:cNvSpPr>
              <p:nvPr/>
            </p:nvSpPr>
            <p:spPr bwMode="auto">
              <a:xfrm>
                <a:off x="1271" y="1066"/>
                <a:ext cx="192" cy="12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57" name="Line 115"/>
              <p:cNvSpPr>
                <a:spLocks noChangeShapeType="1"/>
              </p:cNvSpPr>
              <p:nvPr/>
            </p:nvSpPr>
            <p:spPr bwMode="auto">
              <a:xfrm flipH="1">
                <a:off x="1273" y="1056"/>
                <a:ext cx="167" cy="144"/>
              </a:xfrm>
              <a:prstGeom prst="line">
                <a:avLst/>
              </a:prstGeom>
              <a:noFill/>
              <a:ln w="412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1341" name="Group 131"/>
            <p:cNvGrpSpPr>
              <a:grpSpLocks/>
            </p:cNvGrpSpPr>
            <p:nvPr/>
          </p:nvGrpSpPr>
          <p:grpSpPr bwMode="auto">
            <a:xfrm>
              <a:off x="2064" y="1536"/>
              <a:ext cx="432" cy="240"/>
              <a:chOff x="1152" y="1056"/>
              <a:chExt cx="432" cy="240"/>
            </a:xfrm>
          </p:grpSpPr>
          <p:sp>
            <p:nvSpPr>
              <p:cNvPr id="141348" name="Rectangle 132"/>
              <p:cNvSpPr>
                <a:spLocks noChangeArrowheads="1"/>
              </p:cNvSpPr>
              <p:nvPr/>
            </p:nvSpPr>
            <p:spPr bwMode="auto">
              <a:xfrm>
                <a:off x="1152" y="1115"/>
                <a:ext cx="426" cy="133"/>
              </a:xfrm>
              <a:prstGeom prst="rect">
                <a:avLst/>
              </a:prstGeom>
              <a:solidFill>
                <a:schemeClr val="hlink"/>
              </a:solidFill>
              <a:ln w="0">
                <a:solidFill>
                  <a:schemeClr val="hlink">
                    <a:alpha val="0"/>
                  </a:schemeClr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49" name="Oval 133"/>
              <p:cNvSpPr>
                <a:spLocks noChangeArrowheads="1"/>
              </p:cNvSpPr>
              <p:nvPr/>
            </p:nvSpPr>
            <p:spPr bwMode="auto">
              <a:xfrm>
                <a:off x="1152" y="1152"/>
                <a:ext cx="432" cy="144"/>
              </a:xfrm>
              <a:prstGeom prst="ellipse">
                <a:avLst/>
              </a:prstGeom>
              <a:solidFill>
                <a:schemeClr val="hlink"/>
              </a:solidFill>
              <a:ln w="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50" name="Oval 134"/>
              <p:cNvSpPr>
                <a:spLocks noChangeArrowheads="1"/>
              </p:cNvSpPr>
              <p:nvPr/>
            </p:nvSpPr>
            <p:spPr bwMode="auto">
              <a:xfrm>
                <a:off x="1152" y="1056"/>
                <a:ext cx="432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51" name="Line 135"/>
              <p:cNvSpPr>
                <a:spLocks noChangeShapeType="1"/>
              </p:cNvSpPr>
              <p:nvPr/>
            </p:nvSpPr>
            <p:spPr bwMode="auto">
              <a:xfrm>
                <a:off x="1271" y="1066"/>
                <a:ext cx="192" cy="12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52" name="Line 136"/>
              <p:cNvSpPr>
                <a:spLocks noChangeShapeType="1"/>
              </p:cNvSpPr>
              <p:nvPr/>
            </p:nvSpPr>
            <p:spPr bwMode="auto">
              <a:xfrm flipH="1">
                <a:off x="1273" y="1056"/>
                <a:ext cx="167" cy="144"/>
              </a:xfrm>
              <a:prstGeom prst="line">
                <a:avLst/>
              </a:prstGeom>
              <a:noFill/>
              <a:ln w="412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1342" name="Group 137"/>
            <p:cNvGrpSpPr>
              <a:grpSpLocks/>
            </p:cNvGrpSpPr>
            <p:nvPr/>
          </p:nvGrpSpPr>
          <p:grpSpPr bwMode="auto">
            <a:xfrm>
              <a:off x="4560" y="1536"/>
              <a:ext cx="432" cy="240"/>
              <a:chOff x="1152" y="1056"/>
              <a:chExt cx="432" cy="240"/>
            </a:xfrm>
          </p:grpSpPr>
          <p:sp>
            <p:nvSpPr>
              <p:cNvPr id="141343" name="Rectangle 138"/>
              <p:cNvSpPr>
                <a:spLocks noChangeArrowheads="1"/>
              </p:cNvSpPr>
              <p:nvPr/>
            </p:nvSpPr>
            <p:spPr bwMode="auto">
              <a:xfrm>
                <a:off x="1152" y="1115"/>
                <a:ext cx="426" cy="133"/>
              </a:xfrm>
              <a:prstGeom prst="rect">
                <a:avLst/>
              </a:prstGeom>
              <a:solidFill>
                <a:schemeClr val="hlink"/>
              </a:solidFill>
              <a:ln w="0">
                <a:solidFill>
                  <a:schemeClr val="hlink">
                    <a:alpha val="0"/>
                  </a:schemeClr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44" name="Oval 139"/>
              <p:cNvSpPr>
                <a:spLocks noChangeArrowheads="1"/>
              </p:cNvSpPr>
              <p:nvPr/>
            </p:nvSpPr>
            <p:spPr bwMode="auto">
              <a:xfrm>
                <a:off x="1152" y="1152"/>
                <a:ext cx="432" cy="144"/>
              </a:xfrm>
              <a:prstGeom prst="ellipse">
                <a:avLst/>
              </a:prstGeom>
              <a:solidFill>
                <a:schemeClr val="hlink"/>
              </a:solidFill>
              <a:ln w="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45" name="Oval 140"/>
              <p:cNvSpPr>
                <a:spLocks noChangeArrowheads="1"/>
              </p:cNvSpPr>
              <p:nvPr/>
            </p:nvSpPr>
            <p:spPr bwMode="auto">
              <a:xfrm>
                <a:off x="1152" y="1056"/>
                <a:ext cx="432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46" name="Line 141"/>
              <p:cNvSpPr>
                <a:spLocks noChangeShapeType="1"/>
              </p:cNvSpPr>
              <p:nvPr/>
            </p:nvSpPr>
            <p:spPr bwMode="auto">
              <a:xfrm>
                <a:off x="1271" y="1066"/>
                <a:ext cx="192" cy="12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347" name="Line 142"/>
              <p:cNvSpPr>
                <a:spLocks noChangeShapeType="1"/>
              </p:cNvSpPr>
              <p:nvPr/>
            </p:nvSpPr>
            <p:spPr bwMode="auto">
              <a:xfrm flipH="1">
                <a:off x="1273" y="1056"/>
                <a:ext cx="167" cy="144"/>
              </a:xfrm>
              <a:prstGeom prst="line">
                <a:avLst/>
              </a:prstGeom>
              <a:noFill/>
              <a:ln w="412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48899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38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38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4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5ECF1339-2F50-504C-B316-45C7C8D387EF}" type="slidenum">
              <a:rPr lang="en-US" smtClean="0">
                <a:latin typeface="Times New Roman" charset="0"/>
              </a:rPr>
              <a:pPr/>
              <a:t>18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Deep Packet Inspection</a:t>
            </a:r>
            <a:endParaRPr lang="en-US" dirty="0"/>
          </a:p>
        </p:txBody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 smtClean="0"/>
              <a:t>Many buzzwords used for firewalls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 smtClean="0"/>
              <a:t>One example: </a:t>
            </a:r>
            <a:r>
              <a:rPr lang="en-US" b="1" dirty="0" smtClean="0">
                <a:solidFill>
                  <a:schemeClr val="accent2"/>
                </a:solidFill>
              </a:rPr>
              <a:t>deep packet inspection</a:t>
            </a:r>
          </a:p>
          <a:p>
            <a:pPr eaLnBrk="1" hangingPunct="1">
              <a:spcAft>
                <a:spcPts val="600"/>
              </a:spcAft>
            </a:pPr>
            <a:r>
              <a:rPr lang="en-US" dirty="0" smtClean="0"/>
              <a:t>What could this mean?</a:t>
            </a:r>
          </a:p>
          <a:p>
            <a:pPr eaLnBrk="1" hangingPunct="1">
              <a:spcAft>
                <a:spcPts val="600"/>
              </a:spcAft>
            </a:pPr>
            <a:r>
              <a:rPr lang="en-US" dirty="0" smtClean="0"/>
              <a:t>Look into packets, but don’t really “process” the packets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 smtClean="0"/>
              <a:t>Like an application proxy, but faster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978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2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FD707FE4-0A4C-F940-B0A6-A474773CFBCD}" type="slidenum">
              <a:rPr lang="en-US" smtClean="0">
                <a:latin typeface="Times New Roman" charset="0"/>
              </a:rPr>
              <a:pPr/>
              <a:t>19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/>
              <a:t>Firewalls and Defense in Depth</a:t>
            </a:r>
          </a:p>
        </p:txBody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9248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Typical network security architecture</a:t>
            </a:r>
            <a:endParaRPr lang="en-US" sz="2800"/>
          </a:p>
        </p:txBody>
      </p:sp>
      <p:grpSp>
        <p:nvGrpSpPr>
          <p:cNvPr id="143365" name="Group 39"/>
          <p:cNvGrpSpPr>
            <a:grpSpLocks/>
          </p:cNvGrpSpPr>
          <p:nvPr/>
        </p:nvGrpSpPr>
        <p:grpSpPr bwMode="auto">
          <a:xfrm>
            <a:off x="228600" y="2297113"/>
            <a:ext cx="8605838" cy="3722687"/>
            <a:chOff x="144" y="1447"/>
            <a:chExt cx="5421" cy="2345"/>
          </a:xfrm>
        </p:grpSpPr>
        <p:sp>
          <p:nvSpPr>
            <p:cNvPr id="143366" name="Rectangle 7"/>
            <p:cNvSpPr>
              <a:spLocks noChangeArrowheads="1"/>
            </p:cNvSpPr>
            <p:nvPr/>
          </p:nvSpPr>
          <p:spPr bwMode="auto">
            <a:xfrm>
              <a:off x="234" y="3415"/>
              <a:ext cx="774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Internet</a:t>
              </a:r>
            </a:p>
          </p:txBody>
        </p:sp>
        <p:sp>
          <p:nvSpPr>
            <p:cNvPr id="143367" name="Rectangle 8"/>
            <p:cNvSpPr>
              <a:spLocks noChangeArrowheads="1"/>
            </p:cNvSpPr>
            <p:nvPr/>
          </p:nvSpPr>
          <p:spPr bwMode="auto">
            <a:xfrm>
              <a:off x="4417" y="3185"/>
              <a:ext cx="1148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2000" dirty="0"/>
                <a:t>Intranet with</a:t>
              </a:r>
              <a:endParaRPr lang="en-US" sz="2000" dirty="0" smtClean="0"/>
            </a:p>
            <a:p>
              <a:pPr algn="ctr">
                <a:lnSpc>
                  <a:spcPct val="90000"/>
                </a:lnSpc>
              </a:pPr>
              <a:r>
                <a:rPr lang="en-US" sz="2000" dirty="0" smtClean="0"/>
                <a:t>additional</a:t>
              </a:r>
            </a:p>
            <a:p>
              <a:pPr algn="ctr">
                <a:lnSpc>
                  <a:spcPct val="90000"/>
                </a:lnSpc>
              </a:pPr>
              <a:r>
                <a:rPr lang="en-US" sz="2000" dirty="0" smtClean="0"/>
                <a:t>defense</a:t>
              </a:r>
              <a:endParaRPr lang="en-US" sz="2000" dirty="0"/>
            </a:p>
          </p:txBody>
        </p:sp>
        <p:sp>
          <p:nvSpPr>
            <p:cNvPr id="143368" name="Rectangle 9"/>
            <p:cNvSpPr>
              <a:spLocks noChangeArrowheads="1"/>
            </p:cNvSpPr>
            <p:nvPr/>
          </p:nvSpPr>
          <p:spPr bwMode="auto">
            <a:xfrm>
              <a:off x="1883" y="3288"/>
              <a:ext cx="613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Packet</a:t>
              </a:r>
            </a:p>
            <a:p>
              <a:pPr algn="ctr"/>
              <a:r>
                <a:rPr lang="en-US" sz="2000"/>
                <a:t>Filter</a:t>
              </a:r>
            </a:p>
          </p:txBody>
        </p:sp>
        <p:sp>
          <p:nvSpPr>
            <p:cNvPr id="143369" name="Line 10"/>
            <p:cNvSpPr>
              <a:spLocks noChangeShapeType="1"/>
            </p:cNvSpPr>
            <p:nvPr/>
          </p:nvSpPr>
          <p:spPr bwMode="auto">
            <a:xfrm>
              <a:off x="1296" y="2844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70" name="Line 11"/>
            <p:cNvSpPr>
              <a:spLocks noChangeShapeType="1"/>
            </p:cNvSpPr>
            <p:nvPr/>
          </p:nvSpPr>
          <p:spPr bwMode="auto">
            <a:xfrm>
              <a:off x="3888" y="2844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71" name="Line 12"/>
            <p:cNvSpPr>
              <a:spLocks noChangeShapeType="1"/>
            </p:cNvSpPr>
            <p:nvPr/>
          </p:nvSpPr>
          <p:spPr bwMode="auto">
            <a:xfrm flipH="1">
              <a:off x="3888" y="3036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72" name="Line 13"/>
            <p:cNvSpPr>
              <a:spLocks noChangeShapeType="1"/>
            </p:cNvSpPr>
            <p:nvPr/>
          </p:nvSpPr>
          <p:spPr bwMode="auto">
            <a:xfrm flipH="1">
              <a:off x="1248" y="3036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73" name="Rectangle 16"/>
            <p:cNvSpPr>
              <a:spLocks noChangeArrowheads="1"/>
            </p:cNvSpPr>
            <p:nvPr/>
          </p:nvSpPr>
          <p:spPr bwMode="auto">
            <a:xfrm>
              <a:off x="3024" y="3288"/>
              <a:ext cx="945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Application</a:t>
              </a:r>
            </a:p>
            <a:p>
              <a:pPr algn="ctr"/>
              <a:r>
                <a:rPr lang="en-US" sz="2000"/>
                <a:t>Proxy</a:t>
              </a:r>
            </a:p>
          </p:txBody>
        </p:sp>
        <p:sp>
          <p:nvSpPr>
            <p:cNvPr id="143374" name="Line 17"/>
            <p:cNvSpPr>
              <a:spLocks noChangeShapeType="1"/>
            </p:cNvSpPr>
            <p:nvPr/>
          </p:nvSpPr>
          <p:spPr bwMode="auto">
            <a:xfrm>
              <a:off x="2544" y="2844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75" name="Line 18"/>
            <p:cNvSpPr>
              <a:spLocks noChangeShapeType="1"/>
            </p:cNvSpPr>
            <p:nvPr/>
          </p:nvSpPr>
          <p:spPr bwMode="auto">
            <a:xfrm flipH="1">
              <a:off x="2544" y="3036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76" name="Line 19"/>
            <p:cNvSpPr>
              <a:spLocks noChangeShapeType="1"/>
            </p:cNvSpPr>
            <p:nvPr/>
          </p:nvSpPr>
          <p:spPr bwMode="auto">
            <a:xfrm flipV="1">
              <a:off x="2832" y="1776"/>
              <a:ext cx="0" cy="12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77" name="Rectangle 20"/>
            <p:cNvSpPr>
              <a:spLocks noChangeArrowheads="1"/>
            </p:cNvSpPr>
            <p:nvPr/>
          </p:nvSpPr>
          <p:spPr bwMode="auto">
            <a:xfrm>
              <a:off x="2588" y="1447"/>
              <a:ext cx="484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DMZ</a:t>
              </a:r>
            </a:p>
          </p:txBody>
        </p:sp>
        <p:sp>
          <p:nvSpPr>
            <p:cNvPr id="143378" name="Line 24"/>
            <p:cNvSpPr>
              <a:spLocks noChangeShapeType="1"/>
            </p:cNvSpPr>
            <p:nvPr/>
          </p:nvSpPr>
          <p:spPr bwMode="auto">
            <a:xfrm>
              <a:off x="2496" y="2112"/>
              <a:ext cx="336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79" name="Line 25"/>
            <p:cNvSpPr>
              <a:spLocks noChangeShapeType="1"/>
            </p:cNvSpPr>
            <p:nvPr/>
          </p:nvSpPr>
          <p:spPr bwMode="auto">
            <a:xfrm>
              <a:off x="2832" y="1920"/>
              <a:ext cx="432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80" name="Line 26"/>
            <p:cNvSpPr>
              <a:spLocks noChangeShapeType="1"/>
            </p:cNvSpPr>
            <p:nvPr/>
          </p:nvSpPr>
          <p:spPr bwMode="auto">
            <a:xfrm>
              <a:off x="2832" y="2496"/>
              <a:ext cx="432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81" name="Rectangle 27"/>
            <p:cNvSpPr>
              <a:spLocks noChangeArrowheads="1"/>
            </p:cNvSpPr>
            <p:nvPr/>
          </p:nvSpPr>
          <p:spPr bwMode="auto">
            <a:xfrm>
              <a:off x="3600" y="1783"/>
              <a:ext cx="938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FTP server</a:t>
              </a:r>
            </a:p>
          </p:txBody>
        </p:sp>
        <p:sp>
          <p:nvSpPr>
            <p:cNvPr id="143382" name="Rectangle 28"/>
            <p:cNvSpPr>
              <a:spLocks noChangeArrowheads="1"/>
            </p:cNvSpPr>
            <p:nvPr/>
          </p:nvSpPr>
          <p:spPr bwMode="auto">
            <a:xfrm>
              <a:off x="3600" y="2304"/>
              <a:ext cx="1002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DNS server</a:t>
              </a:r>
            </a:p>
          </p:txBody>
        </p:sp>
        <p:sp>
          <p:nvSpPr>
            <p:cNvPr id="143383" name="Rectangle 29"/>
            <p:cNvSpPr>
              <a:spLocks noChangeArrowheads="1"/>
            </p:cNvSpPr>
            <p:nvPr/>
          </p:nvSpPr>
          <p:spPr bwMode="auto">
            <a:xfrm>
              <a:off x="960" y="1975"/>
              <a:ext cx="997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Web server</a:t>
              </a:r>
            </a:p>
          </p:txBody>
        </p:sp>
        <p:sp>
          <p:nvSpPr>
            <p:cNvPr id="143384" name="Line 31"/>
            <p:cNvSpPr>
              <a:spLocks noChangeShapeType="1"/>
            </p:cNvSpPr>
            <p:nvPr/>
          </p:nvSpPr>
          <p:spPr bwMode="auto">
            <a:xfrm flipV="1">
              <a:off x="2832" y="2544"/>
              <a:ext cx="0" cy="28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43385" name="Picture 32" descr="Weather 176.tiff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2540"/>
              <a:ext cx="1056" cy="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386" name="Picture 33" descr="Weather 193.tiff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60" y="2611"/>
              <a:ext cx="816" cy="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387" name="Picture 34" descr="Firewall 12.tiff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37" y="2736"/>
              <a:ext cx="511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388" name="Picture 35" descr="Firewall 12.tiff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247" y="2752"/>
              <a:ext cx="497" cy="5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389" name="Picture 36" descr="&#10;Filing 1.tiff   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312" y="2256"/>
              <a:ext cx="289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390" name="Picture 37" descr="Computers &amp; Technology 167.tiff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064" y="1776"/>
              <a:ext cx="466" cy="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391" name="Picture 38" descr="&#10;Filing 1.tiff   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312" y="1720"/>
              <a:ext cx="289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793346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802DE966-A528-114F-9EE0-71702F84AF64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269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Firewalls</a:t>
            </a:r>
          </a:p>
        </p:txBody>
      </p:sp>
      <p:sp>
        <p:nvSpPr>
          <p:cNvPr id="12698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0"/>
            <a:ext cx="7772400" cy="152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Firewall</a:t>
            </a:r>
            <a:r>
              <a:rPr lang="en-US" sz="2800" dirty="0" smtClean="0"/>
              <a:t> decides </a:t>
            </a:r>
            <a:r>
              <a:rPr lang="en-US" sz="2800" dirty="0"/>
              <a:t>what to let in to internal network and/or what to let out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2"/>
                </a:solidFill>
              </a:rPr>
              <a:t>Access control</a:t>
            </a:r>
            <a:r>
              <a:rPr lang="en-US" sz="2800" dirty="0"/>
              <a:t> for the network</a:t>
            </a:r>
          </a:p>
        </p:txBody>
      </p:sp>
      <p:grpSp>
        <p:nvGrpSpPr>
          <p:cNvPr id="126981" name="Group 21"/>
          <p:cNvGrpSpPr>
            <a:grpSpLocks/>
          </p:cNvGrpSpPr>
          <p:nvPr/>
        </p:nvGrpSpPr>
        <p:grpSpPr bwMode="auto">
          <a:xfrm>
            <a:off x="1143000" y="1981200"/>
            <a:ext cx="7086600" cy="2362200"/>
            <a:chOff x="720" y="1248"/>
            <a:chExt cx="4464" cy="1488"/>
          </a:xfrm>
        </p:grpSpPr>
        <p:sp>
          <p:nvSpPr>
            <p:cNvPr id="126982" name="Rectangle 10"/>
            <p:cNvSpPr>
              <a:spLocks noChangeArrowheads="1"/>
            </p:cNvSpPr>
            <p:nvPr/>
          </p:nvSpPr>
          <p:spPr bwMode="auto">
            <a:xfrm>
              <a:off x="720" y="2314"/>
              <a:ext cx="905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Internet</a:t>
              </a:r>
            </a:p>
          </p:txBody>
        </p:sp>
        <p:sp>
          <p:nvSpPr>
            <p:cNvPr id="126983" name="Rectangle 11"/>
            <p:cNvSpPr>
              <a:spLocks noChangeArrowheads="1"/>
            </p:cNvSpPr>
            <p:nvPr/>
          </p:nvSpPr>
          <p:spPr bwMode="auto">
            <a:xfrm>
              <a:off x="4272" y="2196"/>
              <a:ext cx="861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/>
                <a:t>Internal</a:t>
              </a:r>
            </a:p>
            <a:p>
              <a:pPr>
                <a:lnSpc>
                  <a:spcPct val="90000"/>
                </a:lnSpc>
              </a:pPr>
              <a:r>
                <a:rPr lang="en-US"/>
                <a:t>network</a:t>
              </a:r>
            </a:p>
          </p:txBody>
        </p:sp>
        <p:sp>
          <p:nvSpPr>
            <p:cNvPr id="126984" name="Rectangle 12"/>
            <p:cNvSpPr>
              <a:spLocks noChangeArrowheads="1"/>
            </p:cNvSpPr>
            <p:nvPr/>
          </p:nvSpPr>
          <p:spPr bwMode="auto">
            <a:xfrm>
              <a:off x="2546" y="2352"/>
              <a:ext cx="819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Firewall</a:t>
              </a:r>
            </a:p>
          </p:txBody>
        </p:sp>
        <p:sp>
          <p:nvSpPr>
            <p:cNvPr id="126985" name="Line 13"/>
            <p:cNvSpPr>
              <a:spLocks noChangeShapeType="1"/>
            </p:cNvSpPr>
            <p:nvPr/>
          </p:nvSpPr>
          <p:spPr bwMode="auto">
            <a:xfrm>
              <a:off x="1824" y="1776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986" name="Line 14"/>
            <p:cNvSpPr>
              <a:spLocks noChangeShapeType="1"/>
            </p:cNvSpPr>
            <p:nvPr/>
          </p:nvSpPr>
          <p:spPr bwMode="auto">
            <a:xfrm>
              <a:off x="3504" y="1776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987" name="Line 15"/>
            <p:cNvSpPr>
              <a:spLocks noChangeShapeType="1"/>
            </p:cNvSpPr>
            <p:nvPr/>
          </p:nvSpPr>
          <p:spPr bwMode="auto">
            <a:xfrm flipH="1">
              <a:off x="3456" y="1968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988" name="Line 16"/>
            <p:cNvSpPr>
              <a:spLocks noChangeShapeType="1"/>
            </p:cNvSpPr>
            <p:nvPr/>
          </p:nvSpPr>
          <p:spPr bwMode="auto">
            <a:xfrm flipH="1">
              <a:off x="1776" y="1968"/>
              <a:ext cx="52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26989" name="Picture 17" descr="Firewall 12.tiff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96" y="1248"/>
              <a:ext cx="965" cy="1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6990" name="Picture 19" descr="Weather 176.tiff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20" y="1488"/>
              <a:ext cx="912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6991" name="Picture 20" descr="Weather 193.tiff                                               00118CF0Macintosh HD                   BC93A1CC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76" y="1473"/>
              <a:ext cx="1008" cy="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805000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E4CC9001-F3D7-A545-AE25-0DF3B1DAA595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280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Firewall as Secretary</a:t>
            </a:r>
          </a:p>
        </p:txBody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 firewall is like a </a:t>
            </a:r>
            <a:r>
              <a:rPr lang="en-US" sz="2800" b="1" dirty="0">
                <a:solidFill>
                  <a:schemeClr val="accent2"/>
                </a:solidFill>
              </a:rPr>
              <a:t>secretary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To meet with an executive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First contact the secretary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Secretary decides if meeting is important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So, secretary filters out many requests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You want to meet chair of CS department?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Secretary does some filtering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You want to meet the POTUS?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Secretary does lots of filtering</a:t>
            </a:r>
          </a:p>
        </p:txBody>
      </p:sp>
    </p:spTree>
    <p:extLst>
      <p:ext uri="{BB962C8B-B14F-4D97-AF65-F5344CB8AC3E}">
        <p14:creationId xmlns:p14="http://schemas.microsoft.com/office/powerpoint/2010/main" val="1809791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73A9E82E-0B94-504A-BD21-3AF18F45EFAA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Firewall Terminology</a:t>
            </a: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No standard firewall terminology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Types of firewalls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solidFill>
                  <a:schemeClr val="accent2"/>
                </a:solidFill>
              </a:rPr>
              <a:t>Packet filter</a:t>
            </a:r>
            <a:r>
              <a:rPr lang="en-US" dirty="0"/>
              <a:t>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/>
              <a:t> works at network layer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b="1" dirty="0" err="1">
                <a:solidFill>
                  <a:schemeClr val="accent2"/>
                </a:solidFill>
              </a:rPr>
              <a:t>Stateful</a:t>
            </a:r>
            <a:r>
              <a:rPr lang="en-US" b="1" dirty="0">
                <a:solidFill>
                  <a:schemeClr val="accent2"/>
                </a:solidFill>
              </a:rPr>
              <a:t> packet filter</a:t>
            </a:r>
            <a:r>
              <a:rPr lang="en-US" dirty="0"/>
              <a:t>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/>
              <a:t> transport layer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solidFill>
                  <a:schemeClr val="accent2"/>
                </a:solidFill>
              </a:rPr>
              <a:t>Application proxy</a:t>
            </a:r>
            <a:r>
              <a:rPr lang="en-US" dirty="0"/>
              <a:t> </a:t>
            </a:r>
            <a:r>
              <a:rPr lang="en-US" dirty="0" err="1">
                <a:sym typeface="Symbol" charset="2"/>
              </a:rPr>
              <a:t></a:t>
            </a:r>
            <a:r>
              <a:rPr lang="en-US" dirty="0"/>
              <a:t> application layer</a:t>
            </a:r>
            <a:endParaRPr lang="en-US" dirty="0" smtClean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Other terms often used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E.g., “deep packet inspection”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66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986E8869-0F75-0C4B-B8F8-58EF8109B933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Packet Filter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6096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Operates at network layer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Can filters based on…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Source IP address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Destination IP address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Source Port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Destination Port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Flag bits (</a:t>
            </a:r>
            <a:r>
              <a:rPr lang="en-US" dirty="0">
                <a:latin typeface="Times-Roman" charset="0"/>
              </a:rPr>
              <a:t>SYN</a:t>
            </a:r>
            <a:r>
              <a:rPr lang="en-US" dirty="0"/>
              <a:t>, </a:t>
            </a:r>
            <a:r>
              <a:rPr lang="en-US" dirty="0">
                <a:latin typeface="Times-Roman" charset="0"/>
              </a:rPr>
              <a:t>ACK</a:t>
            </a:r>
            <a:r>
              <a:rPr lang="en-US" dirty="0"/>
              <a:t>, etc.)</a:t>
            </a:r>
          </a:p>
          <a:p>
            <a:pPr lvl="1"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dirty="0"/>
              <a:t>Egress or ingress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687130" y="1765300"/>
            <a:ext cx="1892300" cy="35306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6617280" y="1879600"/>
            <a:ext cx="1898650" cy="3530600"/>
            <a:chOff x="3076" y="888"/>
            <a:chExt cx="1196" cy="2224"/>
          </a:xfrm>
        </p:grpSpPr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3245" y="949"/>
              <a:ext cx="884" cy="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 dirty="0">
                  <a:solidFill>
                    <a:srgbClr val="FF0000"/>
                  </a:solidFill>
                  <a:latin typeface="Arial" charset="0"/>
                </a:rPr>
                <a:t>application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transport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50000"/>
                </a:lnSpc>
              </a:pPr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network</a:t>
              </a:r>
              <a:endParaRPr lang="en-US" b="1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130000"/>
                </a:lnSpc>
              </a:pPr>
              <a:r>
                <a:rPr lang="en-US" dirty="0">
                  <a:latin typeface="Arial" charset="0"/>
                </a:rPr>
                <a:t>link</a:t>
              </a:r>
              <a:endParaRPr lang="en-US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 smtClean="0">
                <a:latin typeface="Arial" charset="0"/>
              </a:endParaRPr>
            </a:p>
            <a:p>
              <a:pPr algn="ctr" eaLnBrk="0" hangingPunct="0"/>
              <a:r>
                <a:rPr lang="en-US" dirty="0" smtClean="0">
                  <a:latin typeface="Arial" charset="0"/>
                </a:rPr>
                <a:t>physical</a:t>
              </a:r>
              <a:endParaRPr lang="en-US" dirty="0">
                <a:latin typeface="Arial" charset="0"/>
              </a:endParaRP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9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47343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7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7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7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12CB1641-C8E1-1640-8731-51A641BF9960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Packet Filter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6096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Advantages?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Speed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Disadvantages?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No concept of state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Cannot see TCP connections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Blind to application data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687130" y="1765300"/>
            <a:ext cx="1892300" cy="35306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6617280" y="1879600"/>
            <a:ext cx="1898650" cy="3530600"/>
            <a:chOff x="3076" y="888"/>
            <a:chExt cx="1196" cy="2224"/>
          </a:xfrm>
        </p:grpSpPr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3245" y="949"/>
              <a:ext cx="884" cy="2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 dirty="0">
                  <a:solidFill>
                    <a:srgbClr val="FF0000"/>
                  </a:solidFill>
                  <a:latin typeface="Arial" charset="0"/>
                </a:rPr>
                <a:t>application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transport</a:t>
              </a:r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50000"/>
                </a:lnSpc>
              </a:pPr>
              <a:endParaRPr lang="en-US" b="1" dirty="0" smtClean="0">
                <a:solidFill>
                  <a:schemeClr val="accent2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 dirty="0" smtClean="0">
                  <a:solidFill>
                    <a:schemeClr val="accent2"/>
                  </a:solidFill>
                  <a:latin typeface="Arial" charset="0"/>
                </a:rPr>
                <a:t>network</a:t>
              </a:r>
              <a:endParaRPr lang="en-US" b="1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>
                <a:lnSpc>
                  <a:spcPct val="130000"/>
                </a:lnSpc>
              </a:pPr>
              <a:r>
                <a:rPr lang="en-US" dirty="0">
                  <a:latin typeface="Arial" charset="0"/>
                </a:rPr>
                <a:t>link</a:t>
              </a:r>
              <a:endParaRPr lang="en-US" dirty="0">
                <a:solidFill>
                  <a:srgbClr val="FF0000"/>
                </a:solidFill>
                <a:latin typeface="Arial" charset="0"/>
              </a:endParaRPr>
            </a:p>
            <a:p>
              <a:pPr algn="ctr" eaLnBrk="0" hangingPunct="0"/>
              <a:endParaRPr lang="en-US" dirty="0">
                <a:latin typeface="Arial" charset="0"/>
              </a:endParaRPr>
            </a:p>
            <a:p>
              <a:pPr algn="ctr" eaLnBrk="0" hangingPunct="0"/>
              <a:endParaRPr lang="en-US" dirty="0" smtClean="0">
                <a:latin typeface="Arial" charset="0"/>
              </a:endParaRPr>
            </a:p>
            <a:p>
              <a:pPr algn="ctr" eaLnBrk="0" hangingPunct="0"/>
              <a:r>
                <a:rPr lang="en-US" dirty="0" smtClean="0">
                  <a:latin typeface="Arial" charset="0"/>
                </a:rPr>
                <a:t>physical</a:t>
              </a:r>
              <a:endParaRPr lang="en-US" dirty="0">
                <a:latin typeface="Arial" charset="0"/>
              </a:endParaRP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9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35583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FDB99458-5FFA-4C4C-BC11-AC44FF8F5B9F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/>
              <a:t>Packet Filter</a:t>
            </a:r>
          </a:p>
        </p:txBody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9248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Configured via Access Control Lists (</a:t>
            </a:r>
            <a:r>
              <a:rPr lang="en-US" sz="2800" dirty="0" err="1"/>
              <a:t>ACLs</a:t>
            </a:r>
            <a:r>
              <a:rPr lang="en-US" sz="2800" dirty="0"/>
              <a:t>)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Different meaning than at start of Chapter 8</a:t>
            </a:r>
          </a:p>
        </p:txBody>
      </p:sp>
      <p:graphicFrame>
        <p:nvGraphicFramePr>
          <p:cNvPr id="223273" name="Group 41"/>
          <p:cNvGraphicFramePr>
            <a:graphicFrameLocks noGrp="1"/>
          </p:cNvGraphicFramePr>
          <p:nvPr/>
        </p:nvGraphicFramePr>
        <p:xfrm>
          <a:off x="228600" y="3162300"/>
          <a:ext cx="7620000" cy="1676400"/>
        </p:xfrm>
        <a:graphic>
          <a:graphicData uri="http://schemas.openxmlformats.org/drawingml/2006/table">
            <a:tbl>
              <a:tblPr/>
              <a:tblGrid>
                <a:gridCol w="1270000"/>
                <a:gridCol w="1270000"/>
                <a:gridCol w="1270000"/>
                <a:gridCol w="1270000"/>
                <a:gridCol w="1270000"/>
                <a:gridCol w="12700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Allow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Inside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Outside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Any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80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HTTP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Allow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Outside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Inside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80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&gt; 1023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HTTP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Deny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All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All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All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All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All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2131" name="Rectangle 35"/>
          <p:cNvSpPr>
            <a:spLocks noChangeArrowheads="1"/>
          </p:cNvSpPr>
          <p:nvPr/>
        </p:nvSpPr>
        <p:spPr bwMode="auto">
          <a:xfrm>
            <a:off x="381000" y="2705100"/>
            <a:ext cx="95726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/>
              <a:t>Action</a:t>
            </a:r>
          </a:p>
        </p:txBody>
      </p:sp>
      <p:sp>
        <p:nvSpPr>
          <p:cNvPr id="132132" name="Rectangle 36"/>
          <p:cNvSpPr>
            <a:spLocks noChangeArrowheads="1"/>
          </p:cNvSpPr>
          <p:nvPr/>
        </p:nvSpPr>
        <p:spPr bwMode="auto">
          <a:xfrm>
            <a:off x="1600200" y="2400300"/>
            <a:ext cx="1109663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/>
              <a:t>Source </a:t>
            </a:r>
          </a:p>
          <a:p>
            <a:pPr algn="ctr"/>
            <a:r>
              <a:rPr lang="en-US" sz="2000" b="1"/>
              <a:t>IP</a:t>
            </a:r>
          </a:p>
        </p:txBody>
      </p:sp>
      <p:sp>
        <p:nvSpPr>
          <p:cNvPr id="132133" name="Rectangle 37"/>
          <p:cNvSpPr>
            <a:spLocks noChangeArrowheads="1"/>
          </p:cNvSpPr>
          <p:nvPr/>
        </p:nvSpPr>
        <p:spPr bwMode="auto">
          <a:xfrm>
            <a:off x="2895600" y="2400300"/>
            <a:ext cx="1109663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/>
              <a:t>Dest </a:t>
            </a:r>
          </a:p>
          <a:p>
            <a:pPr algn="ctr"/>
            <a:r>
              <a:rPr lang="en-US" sz="2000" b="1"/>
              <a:t>IP</a:t>
            </a:r>
          </a:p>
        </p:txBody>
      </p:sp>
      <p:sp>
        <p:nvSpPr>
          <p:cNvPr id="132134" name="Rectangle 38"/>
          <p:cNvSpPr>
            <a:spLocks noChangeArrowheads="1"/>
          </p:cNvSpPr>
          <p:nvPr/>
        </p:nvSpPr>
        <p:spPr bwMode="auto">
          <a:xfrm>
            <a:off x="4114800" y="2400300"/>
            <a:ext cx="1109663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/>
              <a:t>Source </a:t>
            </a:r>
          </a:p>
          <a:p>
            <a:pPr algn="ctr"/>
            <a:r>
              <a:rPr lang="en-US" sz="2000" b="1"/>
              <a:t>Port</a:t>
            </a:r>
          </a:p>
        </p:txBody>
      </p:sp>
      <p:sp>
        <p:nvSpPr>
          <p:cNvPr id="132135" name="Rectangle 39"/>
          <p:cNvSpPr>
            <a:spLocks noChangeArrowheads="1"/>
          </p:cNvSpPr>
          <p:nvPr/>
        </p:nvSpPr>
        <p:spPr bwMode="auto">
          <a:xfrm>
            <a:off x="5486400" y="2400300"/>
            <a:ext cx="1109663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/>
              <a:t>Dest </a:t>
            </a:r>
          </a:p>
          <a:p>
            <a:pPr algn="ctr"/>
            <a:r>
              <a:rPr lang="en-US" sz="2000" b="1"/>
              <a:t>Port</a:t>
            </a:r>
          </a:p>
        </p:txBody>
      </p:sp>
      <p:sp>
        <p:nvSpPr>
          <p:cNvPr id="132136" name="Rectangle 40"/>
          <p:cNvSpPr>
            <a:spLocks noChangeArrowheads="1"/>
          </p:cNvSpPr>
          <p:nvPr/>
        </p:nvSpPr>
        <p:spPr bwMode="auto">
          <a:xfrm>
            <a:off x="6553200" y="2705100"/>
            <a:ext cx="12954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/>
              <a:t>Protocol</a:t>
            </a:r>
          </a:p>
        </p:txBody>
      </p:sp>
      <p:sp>
        <p:nvSpPr>
          <p:cNvPr id="223274" name="Rectangle 42"/>
          <p:cNvSpPr>
            <a:spLocks noChangeArrowheads="1"/>
          </p:cNvSpPr>
          <p:nvPr/>
        </p:nvSpPr>
        <p:spPr bwMode="auto">
          <a:xfrm>
            <a:off x="685800" y="50673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1" dirty="0" smtClean="0">
                <a:solidFill>
                  <a:srgbClr val="0000FF"/>
                </a:solidFill>
              </a:rPr>
              <a:t>Q</a:t>
            </a:r>
            <a:r>
              <a:rPr lang="en-US" sz="2800" dirty="0" smtClean="0"/>
              <a:t>: Intention</a:t>
            </a:r>
            <a:r>
              <a:rPr lang="en-US" sz="2800" dirty="0"/>
              <a:t>?</a:t>
            </a:r>
            <a:endParaRPr lang="en-US" sz="280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: Restrict </a:t>
            </a:r>
            <a:r>
              <a:rPr lang="en-US" sz="2800" dirty="0"/>
              <a:t>traffic to Web browsing</a:t>
            </a:r>
          </a:p>
        </p:txBody>
      </p:sp>
      <p:graphicFrame>
        <p:nvGraphicFramePr>
          <p:cNvPr id="223290" name="Group 58"/>
          <p:cNvGraphicFramePr>
            <a:graphicFrameLocks noGrp="1"/>
          </p:cNvGraphicFramePr>
          <p:nvPr/>
        </p:nvGraphicFramePr>
        <p:xfrm>
          <a:off x="7848600" y="3162300"/>
          <a:ext cx="1066800" cy="167640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Any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ACK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All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2148" name="Rectangle 57"/>
          <p:cNvSpPr>
            <a:spLocks noChangeArrowheads="1"/>
          </p:cNvSpPr>
          <p:nvPr/>
        </p:nvSpPr>
        <p:spPr bwMode="auto">
          <a:xfrm>
            <a:off x="7696200" y="2362200"/>
            <a:ext cx="12954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/>
              <a:t>Flag</a:t>
            </a:r>
          </a:p>
          <a:p>
            <a:pPr algn="ctr"/>
            <a:r>
              <a:rPr lang="en-US" sz="2000" b="1"/>
              <a:t>Bits</a:t>
            </a:r>
          </a:p>
        </p:txBody>
      </p:sp>
    </p:spTree>
    <p:extLst>
      <p:ext uri="{BB962C8B-B14F-4D97-AF65-F5344CB8AC3E}">
        <p14:creationId xmlns:p14="http://schemas.microsoft.com/office/powerpoint/2010/main" val="2323676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23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23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7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scan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Check if certain port is open</a:t>
            </a:r>
          </a:p>
          <a:p>
            <a:r>
              <a:rPr lang="en-US" dirty="0" smtClean="0"/>
              <a:t>TCP scan</a:t>
            </a:r>
          </a:p>
          <a:p>
            <a:pPr lvl="1"/>
            <a:r>
              <a:rPr lang="en-US" dirty="0" smtClean="0"/>
              <a:t>open: connection established/ closed: RST</a:t>
            </a:r>
          </a:p>
          <a:p>
            <a:r>
              <a:rPr lang="en-US" dirty="0" smtClean="0"/>
              <a:t>SYN scan</a:t>
            </a:r>
          </a:p>
          <a:p>
            <a:pPr lvl="1"/>
            <a:r>
              <a:rPr lang="en-US" dirty="0" smtClean="0"/>
              <a:t>open: SYN-ACK/ closed: RST</a:t>
            </a:r>
          </a:p>
          <a:p>
            <a:r>
              <a:rPr lang="en-US" dirty="0" err="1" smtClean="0"/>
              <a:t>Ack</a:t>
            </a:r>
            <a:r>
              <a:rPr lang="en-US" dirty="0" smtClean="0"/>
              <a:t> scan</a:t>
            </a:r>
          </a:p>
          <a:p>
            <a:pPr lvl="1"/>
            <a:r>
              <a:rPr lang="en-US" dirty="0" smtClean="0"/>
              <a:t>open: RST/ closed: RST</a:t>
            </a:r>
          </a:p>
          <a:p>
            <a:pPr lvl="1"/>
            <a:r>
              <a:rPr lang="en-US" dirty="0" smtClean="0"/>
              <a:t>Used to determine Firewall rules</a:t>
            </a:r>
          </a:p>
          <a:p>
            <a:r>
              <a:rPr lang="en-US" dirty="0" smtClean="0"/>
              <a:t>FIN scan</a:t>
            </a:r>
          </a:p>
          <a:p>
            <a:pPr lvl="1"/>
            <a:r>
              <a:rPr lang="en-US" dirty="0" smtClean="0"/>
              <a:t>open: ignore/ closed: RST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31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2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Access Control                                                                                                  </a:t>
            </a:r>
            <a:fld id="{D5B0E237-808A-754D-A567-9C3BAAB3C80C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3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066800"/>
          </a:xfrm>
        </p:spPr>
        <p:txBody>
          <a:bodyPr/>
          <a:lstStyle/>
          <a:p>
            <a:pPr eaLnBrk="1" hangingPunct="1"/>
            <a:r>
              <a:rPr lang="en-US"/>
              <a:t>TCP ACK Scan</a:t>
            </a:r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Attacker scans for open ports thru firewall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Port scanning is </a:t>
            </a:r>
            <a:r>
              <a:rPr lang="en-US" sz="2400" i="1" dirty="0"/>
              <a:t>first step </a:t>
            </a:r>
            <a:r>
              <a:rPr lang="en-US" sz="2400" dirty="0"/>
              <a:t>in </a:t>
            </a:r>
            <a:r>
              <a:rPr lang="en-US" sz="2400" dirty="0" smtClean="0"/>
              <a:t>many </a:t>
            </a:r>
            <a:r>
              <a:rPr lang="en-US" sz="2400" dirty="0"/>
              <a:t>attacks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Attacker sends packet with ACK bit set, </a:t>
            </a:r>
            <a:r>
              <a:rPr lang="en-US" sz="2800" b="1" dirty="0">
                <a:solidFill>
                  <a:schemeClr val="accent2"/>
                </a:solidFill>
              </a:rPr>
              <a:t>without</a:t>
            </a:r>
            <a:r>
              <a:rPr lang="en-US" sz="2800" dirty="0"/>
              <a:t> prior 3-way handshake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Violates TCP/IP protocol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ACK packet pass thru packet filter firewall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Appears to be part of an ongoing connection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RST sent by recipient of such packet</a:t>
            </a:r>
          </a:p>
        </p:txBody>
      </p:sp>
    </p:spTree>
    <p:extLst>
      <p:ext uri="{BB962C8B-B14F-4D97-AF65-F5344CB8AC3E}">
        <p14:creationId xmlns:p14="http://schemas.microsoft.com/office/powerpoint/2010/main" val="1683567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2052</TotalTime>
  <Words>882</Words>
  <Application>Microsoft Macintosh PowerPoint</Application>
  <PresentationFormat>On-screen Show (4:3)</PresentationFormat>
  <Paragraphs>268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Firewalls</vt:lpstr>
      <vt:lpstr>Firewalls</vt:lpstr>
      <vt:lpstr>Firewall as Secretary</vt:lpstr>
      <vt:lpstr>Firewall Terminology</vt:lpstr>
      <vt:lpstr>Packet Filter</vt:lpstr>
      <vt:lpstr>Packet Filter</vt:lpstr>
      <vt:lpstr>Packet Filter</vt:lpstr>
      <vt:lpstr>Port scan</vt:lpstr>
      <vt:lpstr>TCP ACK Scan</vt:lpstr>
      <vt:lpstr>TCP ACK Scan</vt:lpstr>
      <vt:lpstr>Stateful Packet Filter</vt:lpstr>
      <vt:lpstr>Stateful Packet Filter</vt:lpstr>
      <vt:lpstr>Application Proxy</vt:lpstr>
      <vt:lpstr>Application Proxy</vt:lpstr>
      <vt:lpstr>Application Proxy</vt:lpstr>
      <vt:lpstr>Firewalk</vt:lpstr>
      <vt:lpstr>Firewalk and Proxy Firewall</vt:lpstr>
      <vt:lpstr>Deep Packet Inspection</vt:lpstr>
      <vt:lpstr>Firewalls and Defense in Depth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Control</dc:title>
  <dc:creator>Minho Shin</dc:creator>
  <cp:lastModifiedBy>Minho Shin</cp:lastModifiedBy>
  <cp:revision>15</cp:revision>
  <cp:lastPrinted>2015-04-23T19:13:50Z</cp:lastPrinted>
  <dcterms:created xsi:type="dcterms:W3CDTF">2015-04-23T13:44:30Z</dcterms:created>
  <dcterms:modified xsi:type="dcterms:W3CDTF">2015-05-13T16:11:28Z</dcterms:modified>
</cp:coreProperties>
</file>