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6"/>
  </p:handoutMasterIdLst>
  <p:sldIdLst>
    <p:sldId id="256" r:id="rId2"/>
    <p:sldId id="289" r:id="rId3"/>
    <p:sldId id="291" r:id="rId4"/>
    <p:sldId id="295" r:id="rId5"/>
    <p:sldId id="292" r:id="rId6"/>
    <p:sldId id="293" r:id="rId7"/>
    <p:sldId id="294" r:id="rId8"/>
    <p:sldId id="257" r:id="rId9"/>
    <p:sldId id="259" r:id="rId10"/>
    <p:sldId id="258" r:id="rId11"/>
    <p:sldId id="271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72" r:id="rId21"/>
    <p:sldId id="274" r:id="rId22"/>
    <p:sldId id="275" r:id="rId23"/>
    <p:sldId id="276" r:id="rId24"/>
    <p:sldId id="282" r:id="rId25"/>
    <p:sldId id="283" r:id="rId26"/>
    <p:sldId id="284" r:id="rId27"/>
    <p:sldId id="277" r:id="rId28"/>
    <p:sldId id="278" r:id="rId29"/>
    <p:sldId id="280" r:id="rId30"/>
    <p:sldId id="281" r:id="rId31"/>
    <p:sldId id="285" r:id="rId32"/>
    <p:sldId id="286" r:id="rId33"/>
    <p:sldId id="287" r:id="rId34"/>
    <p:sldId id="28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FA9B4-95C7-3245-A667-9985EBBC0016}">
          <p14:sldIdLst>
            <p14:sldId id="256"/>
            <p14:sldId id="289"/>
            <p14:sldId id="291"/>
            <p14:sldId id="295"/>
            <p14:sldId id="292"/>
            <p14:sldId id="293"/>
          </p14:sldIdLst>
        </p14:section>
        <p14:section name="Untitled Section" id="{8190FDFD-E5B5-244C-ADD2-1E3A4D4FA4EA}">
          <p14:sldIdLst>
            <p14:sldId id="294"/>
          </p14:sldIdLst>
        </p14:section>
        <p14:section name="Mobile Sensing" id="{DC6DD5C3-34C2-C94A-9DC5-1CB2FDDF9E78}">
          <p14:sldIdLst>
            <p14:sldId id="257"/>
            <p14:sldId id="259"/>
            <p14:sldId id="258"/>
            <p14:sldId id="271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72"/>
            <p14:sldId id="274"/>
            <p14:sldId id="275"/>
            <p14:sldId id="276"/>
            <p14:sldId id="282"/>
            <p14:sldId id="283"/>
            <p14:sldId id="284"/>
            <p14:sldId id="277"/>
            <p14:sldId id="278"/>
            <p14:sldId id="280"/>
            <p14:sldId id="281"/>
            <p14:sldId id="285"/>
            <p14:sldId id="286"/>
            <p14:sldId id="287"/>
            <p14:sldId id="28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9" autoAdjust="0"/>
    <p:restoredTop sz="94713" autoAdjust="0"/>
  </p:normalViewPr>
  <p:slideViewPr>
    <p:cSldViewPr snapToGrid="0" snapToObjects="1">
      <p:cViewPr>
        <p:scale>
          <a:sx n="105" d="100"/>
          <a:sy n="105" d="100"/>
        </p:scale>
        <p:origin x="-1736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91CAB-E7B1-DD4A-9BF0-39BDFF62A5B4}" type="datetimeFigureOut">
              <a:rPr lang="en-US" smtClean="0"/>
              <a:t>9/24/12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17B85-ACA2-414E-B983-48DE5D12F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2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9/24/12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9/24/12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/>
              <a:t>Mobile Computing &amp; Sensing</a:t>
            </a:r>
            <a:br>
              <a:rPr lang="en-US" sz="6000" dirty="0" smtClean="0"/>
            </a:br>
            <a:r>
              <a:rPr lang="en-US" sz="3600" dirty="0" smtClean="0"/>
              <a:t>Mobile Computing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2012. 9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to sense?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t">
            <a:normAutofit fontScale="92500" lnSpcReduction="10000"/>
          </a:bodyPr>
          <a:lstStyle/>
          <a:p>
            <a:r>
              <a:rPr lang="en-US" dirty="0" smtClean="0"/>
              <a:t>About Environment</a:t>
            </a:r>
          </a:p>
          <a:p>
            <a:pPr lvl="1"/>
            <a:r>
              <a:rPr lang="en-US" dirty="0" smtClean="0"/>
              <a:t>Air pollution</a:t>
            </a:r>
          </a:p>
          <a:p>
            <a:pPr lvl="1"/>
            <a:r>
              <a:rPr lang="en-US" dirty="0" smtClean="0"/>
              <a:t>Noise Level</a:t>
            </a:r>
          </a:p>
          <a:p>
            <a:pPr lvl="1"/>
            <a:r>
              <a:rPr lang="en-US" dirty="0" smtClean="0"/>
              <a:t>Brightness</a:t>
            </a:r>
          </a:p>
          <a:p>
            <a:pPr lvl="1"/>
            <a:r>
              <a:rPr lang="en-US" dirty="0" smtClean="0"/>
              <a:t>Weather</a:t>
            </a:r>
          </a:p>
          <a:p>
            <a:pPr lvl="1"/>
            <a:r>
              <a:rPr lang="en-US" dirty="0" smtClean="0"/>
              <a:t>Traffic</a:t>
            </a:r>
          </a:p>
          <a:p>
            <a:pPr lvl="1"/>
            <a:r>
              <a:rPr lang="en-US" dirty="0" smtClean="0"/>
              <a:t>Near-by stores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 anchor="t">
            <a:normAutofit fontScale="92500" lnSpcReduction="10000"/>
          </a:bodyPr>
          <a:lstStyle/>
          <a:p>
            <a:r>
              <a:rPr lang="en-US" dirty="0" smtClean="0"/>
              <a:t>About the </a:t>
            </a:r>
            <a:r>
              <a:rPr lang="en-US" dirty="0"/>
              <a:t>user</a:t>
            </a:r>
          </a:p>
          <a:p>
            <a:pPr lvl="1"/>
            <a:r>
              <a:rPr lang="en-US" dirty="0"/>
              <a:t>Location, Place</a:t>
            </a:r>
          </a:p>
          <a:p>
            <a:pPr lvl="1"/>
            <a:r>
              <a:rPr lang="en-US" dirty="0"/>
              <a:t>Activity</a:t>
            </a:r>
          </a:p>
          <a:p>
            <a:pPr lvl="1"/>
            <a:r>
              <a:rPr lang="en-US" dirty="0"/>
              <a:t>Social </a:t>
            </a:r>
            <a:r>
              <a:rPr lang="en-US" dirty="0" smtClean="0"/>
              <a:t>surroundings</a:t>
            </a:r>
          </a:p>
          <a:p>
            <a:pPr lvl="1"/>
            <a:r>
              <a:rPr lang="en-US" dirty="0" smtClean="0"/>
              <a:t>Intention</a:t>
            </a:r>
          </a:p>
          <a:p>
            <a:pPr lvl="1"/>
            <a:r>
              <a:rPr lang="en-US" dirty="0" smtClean="0"/>
              <a:t>Transportation</a:t>
            </a:r>
          </a:p>
          <a:p>
            <a:pPr lvl="1"/>
            <a:r>
              <a:rPr lang="en-US" dirty="0" smtClean="0"/>
              <a:t>Emotion</a:t>
            </a:r>
          </a:p>
          <a:p>
            <a:pPr lvl="1"/>
            <a:r>
              <a:rPr lang="en-US" dirty="0" smtClean="0"/>
              <a:t>Health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611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sensor?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sensor is a </a:t>
            </a:r>
            <a:r>
              <a:rPr lang="en-US" dirty="0" smtClean="0"/>
              <a:t>(physical) device </a:t>
            </a:r>
            <a:r>
              <a:rPr lang="en-US" dirty="0"/>
              <a:t>for detecting and </a:t>
            </a:r>
            <a:r>
              <a:rPr lang="en-US" dirty="0" smtClean="0"/>
              <a:t>signaling </a:t>
            </a:r>
            <a:r>
              <a:rPr lang="en-US" dirty="0"/>
              <a:t>a changing </a:t>
            </a:r>
            <a:r>
              <a:rPr lang="en-US" dirty="0" smtClean="0"/>
              <a:t>condition</a:t>
            </a:r>
          </a:p>
          <a:p>
            <a:r>
              <a:rPr lang="en-US" dirty="0" smtClean="0"/>
              <a:t>Changing condition: </a:t>
            </a:r>
          </a:p>
          <a:p>
            <a:pPr lvl="1"/>
            <a:r>
              <a:rPr lang="en-US" dirty="0" smtClean="0"/>
              <a:t>Discrete sensing: the </a:t>
            </a:r>
            <a:r>
              <a:rPr lang="en-US" dirty="0"/>
              <a:t>presence or absence of an object or </a:t>
            </a:r>
            <a:r>
              <a:rPr lang="en-US" dirty="0" smtClean="0"/>
              <a:t>material</a:t>
            </a:r>
          </a:p>
          <a:p>
            <a:pPr lvl="1"/>
            <a:r>
              <a:rPr lang="en-US" dirty="0" smtClean="0"/>
              <a:t>Analog sensing: It </a:t>
            </a:r>
            <a:r>
              <a:rPr lang="en-US" dirty="0"/>
              <a:t>can also be a measurable quantity like a change in distance, size or </a:t>
            </a:r>
            <a:r>
              <a:rPr lang="en-US" dirty="0" smtClean="0"/>
              <a:t>color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138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1-09-25 at 3.59.48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61918"/>
      </p:ext>
    </p:extLst>
  </p:cSld>
  <p:clrMapOvr>
    <a:masterClrMapping/>
  </p:clrMapOvr>
  <p:transition xmlns:p14="http://schemas.microsoft.com/office/powerpoint/2010/main" spd="slow">
    <p:randomBar dir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9-25 at 3.59.53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31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9-25 at 3.59.57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466"/>
          <a:stretch/>
        </p:blipFill>
        <p:spPr>
          <a:xfrm>
            <a:off x="0" y="0"/>
            <a:ext cx="9143999" cy="68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238636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9-25 at 4.00.01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0" r="8598"/>
          <a:stretch/>
        </p:blipFill>
        <p:spPr>
          <a:xfrm>
            <a:off x="0" y="0"/>
            <a:ext cx="9144000" cy="687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91220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9-25 at 4.00.05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7" r="8465"/>
          <a:stretch/>
        </p:blipFill>
        <p:spPr>
          <a:xfrm>
            <a:off x="0" y="-10919"/>
            <a:ext cx="9144000" cy="687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03784"/>
      </p:ext>
    </p:extLst>
  </p:cSld>
  <p:clrMapOvr>
    <a:masterClrMapping/>
  </p:clrMapOvr>
  <p:transition xmlns:p14="http://schemas.microsoft.com/office/powerpoint/2010/main" spd="slow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9-25 at 4.00.09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7" r="8465"/>
          <a:stretch/>
        </p:blipFill>
        <p:spPr>
          <a:xfrm>
            <a:off x="0" y="-10919"/>
            <a:ext cx="9144000" cy="687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2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Sensors: by 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Embedded Sensor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nclosed within the mobile device</a:t>
            </a:r>
          </a:p>
          <a:p>
            <a:r>
              <a:rPr lang="en-US" dirty="0" smtClean="0"/>
              <a:t>Carried Sensor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ttached to the body</a:t>
            </a:r>
          </a:p>
          <a:p>
            <a:r>
              <a:rPr lang="en-US" dirty="0" smtClean="0"/>
              <a:t>Shared Sensor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hared by a near-by user (embedded or carried)</a:t>
            </a:r>
          </a:p>
          <a:p>
            <a:r>
              <a:rPr lang="en-US" dirty="0" smtClean="0"/>
              <a:t>Ambient Sensor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nstalled on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4083664315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Sensor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smtClean="0"/>
              <a:t>virtual sensor </a:t>
            </a:r>
            <a:r>
              <a:rPr lang="en-US" dirty="0"/>
              <a:t>is a </a:t>
            </a:r>
            <a:r>
              <a:rPr lang="en-US" dirty="0" smtClean="0"/>
              <a:t>software component </a:t>
            </a:r>
            <a:r>
              <a:rPr lang="en-US" dirty="0"/>
              <a:t>for detecting and signaling a changing </a:t>
            </a:r>
            <a:r>
              <a:rPr lang="en-US" dirty="0" smtClean="0"/>
              <a:t>condition</a:t>
            </a:r>
          </a:p>
          <a:p>
            <a:pPr lvl="1"/>
            <a:r>
              <a:rPr lang="en-US" dirty="0" smtClean="0"/>
              <a:t>from Information server</a:t>
            </a:r>
          </a:p>
          <a:p>
            <a:pPr lvl="1"/>
            <a:r>
              <a:rPr lang="en-US" dirty="0" smtClean="0"/>
              <a:t>from PIMS (Personal Info. Management System)</a:t>
            </a:r>
          </a:p>
          <a:p>
            <a:pPr lvl="1"/>
            <a:r>
              <a:rPr lang="en-US" dirty="0" smtClean="0"/>
              <a:t>Semantic Information</a:t>
            </a:r>
          </a:p>
        </p:txBody>
      </p:sp>
    </p:spTree>
    <p:extLst>
      <p:ext uri="{BB962C8B-B14F-4D97-AF65-F5344CB8AC3E}">
        <p14:creationId xmlns:p14="http://schemas.microsoft.com/office/powerpoint/2010/main" val="1119620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WLAN security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9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 Modality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2963333"/>
            <a:ext cx="4038600" cy="3162830"/>
          </a:xfrm>
        </p:spPr>
        <p:txBody>
          <a:bodyPr anchor="t">
            <a:normAutofit/>
          </a:bodyPr>
          <a:lstStyle/>
          <a:p>
            <a:pPr lvl="1"/>
            <a:r>
              <a:rPr lang="en-US" dirty="0" smtClean="0"/>
              <a:t>GPS</a:t>
            </a:r>
          </a:p>
          <a:p>
            <a:pPr lvl="1"/>
            <a:r>
              <a:rPr lang="en-US" dirty="0" smtClean="0"/>
              <a:t>Accelerometer</a:t>
            </a:r>
          </a:p>
          <a:p>
            <a:pPr lvl="1"/>
            <a:r>
              <a:rPr lang="en-US" dirty="0" smtClean="0"/>
              <a:t>Gyroscope</a:t>
            </a:r>
          </a:p>
          <a:p>
            <a:pPr lvl="1"/>
            <a:r>
              <a:rPr lang="en-US" dirty="0" smtClean="0"/>
              <a:t>Light sensor</a:t>
            </a:r>
          </a:p>
          <a:p>
            <a:pPr lvl="1"/>
            <a:r>
              <a:rPr lang="en-US" dirty="0" smtClean="0"/>
              <a:t>Proximity</a:t>
            </a:r>
          </a:p>
          <a:p>
            <a:pPr lvl="1"/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2963333"/>
            <a:ext cx="4038600" cy="3162830"/>
          </a:xfrm>
        </p:spPr>
        <p:txBody>
          <a:bodyPr anchor="t">
            <a:normAutofit/>
          </a:bodyPr>
          <a:lstStyle/>
          <a:p>
            <a:pPr lvl="1"/>
            <a:r>
              <a:rPr lang="en-US" dirty="0"/>
              <a:t>Microphone</a:t>
            </a:r>
          </a:p>
          <a:p>
            <a:pPr lvl="1"/>
            <a:r>
              <a:rPr lang="en-US" dirty="0"/>
              <a:t>Camera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 interface</a:t>
            </a:r>
          </a:p>
          <a:p>
            <a:pPr lvl="1"/>
            <a:r>
              <a:rPr lang="en-US" dirty="0"/>
              <a:t>Bluetooth interface</a:t>
            </a:r>
          </a:p>
          <a:p>
            <a:endParaRPr lang="en-US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609600" y="1595363"/>
            <a:ext cx="8077200" cy="136797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Types of changing condition being sensed</a:t>
            </a:r>
          </a:p>
          <a:p>
            <a:r>
              <a:rPr lang="en-US" dirty="0" smtClean="0"/>
              <a:t>Smartphone embedded sensors</a:t>
            </a:r>
          </a:p>
        </p:txBody>
      </p:sp>
    </p:spTree>
    <p:extLst>
      <p:ext uri="{BB962C8B-B14F-4D97-AF65-F5344CB8AC3E}">
        <p14:creationId xmlns:p14="http://schemas.microsoft.com/office/powerpoint/2010/main" val="367792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 Modality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03714"/>
            <a:ext cx="4040188" cy="858762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2600" b="0" dirty="0" smtClean="0"/>
              <a:t>Environment</a:t>
            </a:r>
            <a:endParaRPr lang="en-US" sz="2600" b="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3362476"/>
            <a:ext cx="4040188" cy="3072191"/>
          </a:xfrm>
        </p:spPr>
        <p:txBody>
          <a:bodyPr anchor="t">
            <a:normAutofit/>
          </a:bodyPr>
          <a:lstStyle/>
          <a:p>
            <a:pPr lvl="1"/>
            <a:r>
              <a:rPr lang="en-US" sz="2400" dirty="0" smtClean="0"/>
              <a:t>Temperature</a:t>
            </a:r>
          </a:p>
          <a:p>
            <a:pPr lvl="1"/>
            <a:r>
              <a:rPr lang="en-US" sz="2400" dirty="0" smtClean="0"/>
              <a:t>Humid</a:t>
            </a:r>
          </a:p>
          <a:p>
            <a:pPr lvl="1"/>
            <a:r>
              <a:rPr lang="en-US" sz="2400" dirty="0" smtClean="0"/>
              <a:t>Air pressure</a:t>
            </a:r>
          </a:p>
          <a:p>
            <a:pPr lvl="1"/>
            <a:r>
              <a:rPr lang="en-US" sz="2400" dirty="0" smtClean="0"/>
              <a:t>Air pollution</a:t>
            </a:r>
          </a:p>
          <a:p>
            <a:pPr lvl="1"/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088644" y="2515809"/>
            <a:ext cx="4041775" cy="858762"/>
          </a:xfrm>
        </p:spPr>
        <p:txBody>
          <a:bodyPr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600" b="0" dirty="0" smtClean="0"/>
              <a:t>Medical</a:t>
            </a:r>
            <a:endParaRPr lang="en-US" sz="2600" b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3979333" y="3362476"/>
            <a:ext cx="4707467" cy="3072191"/>
          </a:xfrm>
        </p:spPr>
        <p:txBody>
          <a:bodyPr anchor="t">
            <a:noAutofit/>
          </a:bodyPr>
          <a:lstStyle/>
          <a:p>
            <a:pPr lvl="1"/>
            <a:r>
              <a:rPr lang="en-US" sz="2400" dirty="0" smtClean="0"/>
              <a:t>ECG (Electrocardiography)</a:t>
            </a:r>
          </a:p>
          <a:p>
            <a:pPr lvl="1"/>
            <a:r>
              <a:rPr lang="en-US" sz="2400" dirty="0" smtClean="0"/>
              <a:t>EEG (Electroencephalograph)</a:t>
            </a:r>
          </a:p>
          <a:p>
            <a:pPr lvl="1"/>
            <a:r>
              <a:rPr lang="en-US" sz="2400" dirty="0" smtClean="0"/>
              <a:t>Heart rate</a:t>
            </a:r>
          </a:p>
          <a:p>
            <a:pPr lvl="1"/>
            <a:r>
              <a:rPr lang="en-US" sz="2400" dirty="0" smtClean="0"/>
              <a:t>GSR (Galvanic Skin Response)</a:t>
            </a:r>
            <a:endParaRPr lang="en-US" sz="2400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458788" y="1607458"/>
            <a:ext cx="8077200" cy="9083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Attached/ Installed sensors</a:t>
            </a:r>
          </a:p>
        </p:txBody>
      </p:sp>
    </p:spTree>
    <p:extLst>
      <p:ext uri="{BB962C8B-B14F-4D97-AF65-F5344CB8AC3E}">
        <p14:creationId xmlns:p14="http://schemas.microsoft.com/office/powerpoint/2010/main" val="1986452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GPS: History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NAVSTAR (Navigation Satellite Timing and Ranging</a:t>
            </a:r>
            <a:r>
              <a:rPr lang="en-US" dirty="0" smtClean="0"/>
              <a:t>) Global </a:t>
            </a:r>
            <a:r>
              <a:rPr lang="en-US" dirty="0"/>
              <a:t>Positioning System (GPS) is a satellite-based navigation </a:t>
            </a:r>
            <a:r>
              <a:rPr lang="en-US" dirty="0" smtClean="0"/>
              <a:t>system</a:t>
            </a:r>
          </a:p>
          <a:p>
            <a:r>
              <a:rPr lang="en-US" dirty="0" smtClean="0"/>
              <a:t>Developed </a:t>
            </a:r>
            <a:r>
              <a:rPr lang="en-US" dirty="0"/>
              <a:t>by the U.S. Department of Defense (</a:t>
            </a:r>
            <a:r>
              <a:rPr lang="en-US" dirty="0" err="1"/>
              <a:t>DoD</a:t>
            </a:r>
            <a:r>
              <a:rPr lang="en-US" dirty="0"/>
              <a:t>) in the early </a:t>
            </a:r>
            <a:r>
              <a:rPr lang="en-US" dirty="0" smtClean="0"/>
              <a:t>1970s </a:t>
            </a:r>
            <a:r>
              <a:rPr lang="en-US" dirty="0"/>
              <a:t>as a military </a:t>
            </a:r>
            <a:r>
              <a:rPr lang="en-US" dirty="0" smtClean="0"/>
              <a:t>system</a:t>
            </a:r>
          </a:p>
          <a:p>
            <a:r>
              <a:rPr lang="en-US" dirty="0" smtClean="0"/>
              <a:t>Later </a:t>
            </a:r>
            <a:r>
              <a:rPr lang="en-US" dirty="0"/>
              <a:t>made available to </a:t>
            </a:r>
            <a:r>
              <a:rPr lang="en-US" dirty="0" smtClean="0"/>
              <a:t>civilians</a:t>
            </a:r>
          </a:p>
          <a:p>
            <a:r>
              <a:rPr lang="en-US" dirty="0" smtClean="0"/>
              <a:t>Now </a:t>
            </a:r>
            <a:r>
              <a:rPr lang="en-US" dirty="0"/>
              <a:t>a dual-use system that can be accessed by both military and civilian users </a:t>
            </a:r>
          </a:p>
        </p:txBody>
      </p:sp>
    </p:spTree>
    <p:extLst>
      <p:ext uri="{BB962C8B-B14F-4D97-AF65-F5344CB8AC3E}">
        <p14:creationId xmlns:p14="http://schemas.microsoft.com/office/powerpoint/2010/main" val="1216343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Services:</a:t>
            </a:r>
          </a:p>
          <a:p>
            <a:pPr lvl="1"/>
            <a:r>
              <a:rPr lang="en-US" dirty="0" smtClean="0"/>
              <a:t>Location (X,Y,Z) &amp; Time</a:t>
            </a:r>
          </a:p>
          <a:p>
            <a:pPr lvl="1"/>
            <a:r>
              <a:rPr lang="en-US" dirty="0" smtClean="0"/>
              <a:t>Velocity</a:t>
            </a:r>
          </a:p>
          <a:p>
            <a:r>
              <a:rPr lang="en-US" dirty="0" smtClean="0"/>
              <a:t>Any</a:t>
            </a:r>
            <a:r>
              <a:rPr lang="en-US" dirty="0"/>
              <a:t>- where in the world under any weather conditions. </a:t>
            </a:r>
            <a:endParaRPr lang="en-US" dirty="0" smtClean="0"/>
          </a:p>
          <a:p>
            <a:r>
              <a:rPr lang="en-US" dirty="0" smtClean="0"/>
              <a:t>Serves </a:t>
            </a:r>
            <a:r>
              <a:rPr lang="en-US" dirty="0"/>
              <a:t>an unlimited number of users </a:t>
            </a:r>
            <a:endParaRPr lang="en-US" dirty="0" smtClean="0"/>
          </a:p>
          <a:p>
            <a:r>
              <a:rPr lang="en-US" dirty="0" smtClean="0"/>
              <a:t>Accuracy</a:t>
            </a:r>
          </a:p>
          <a:p>
            <a:pPr lvl="1"/>
            <a:r>
              <a:rPr lang="en-US" dirty="0" smtClean="0"/>
              <a:t>22m (95%) for single receiver</a:t>
            </a:r>
          </a:p>
          <a:p>
            <a:pPr lvl="1"/>
            <a:r>
              <a:rPr lang="en-US" dirty="0" smtClean="0"/>
              <a:t>a few meters with two receivers (differential method)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197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09-26 at 12.13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200"/>
            <a:ext cx="9144000" cy="617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423302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9-26 at 12.16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0"/>
            <a:ext cx="8792068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GPS Control Sites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08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09-26 at 12.13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200"/>
            <a:ext cx="9144000" cy="6176806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6809619" y="459620"/>
            <a:ext cx="2213429" cy="1366762"/>
          </a:xfrm>
          <a:prstGeom prst="wedgeRoundRectCallout">
            <a:avLst>
              <a:gd name="adj1" fmla="val -63113"/>
              <a:gd name="adj2" fmla="val 42668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Carrier Freq.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Digital Code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Nav. message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Sat. </a:t>
            </a:r>
            <a:r>
              <a:rPr lang="en-US" dirty="0" err="1" smtClean="0">
                <a:solidFill>
                  <a:schemeClr val="bg1"/>
                </a:solidFill>
              </a:rPr>
              <a:t>Loc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50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GPS satellites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400" dirty="0" smtClean="0"/>
              <a:t>GPS consists of 24 satellites (29 currently), orbiting 12,000 miles above at 7,000 miles/h, taking 12 </a:t>
            </a:r>
            <a:r>
              <a:rPr lang="en-US" sz="2400" dirty="0" err="1" smtClean="0"/>
              <a:t>hrs</a:t>
            </a:r>
            <a:r>
              <a:rPr lang="en-US" sz="2400" dirty="0" smtClean="0"/>
              <a:t> to circle the earth</a:t>
            </a:r>
          </a:p>
          <a:p>
            <a:r>
              <a:rPr lang="en-US" sz="2400" dirty="0" smtClean="0"/>
              <a:t>4-10 satellites are visible anywhere in the world</a:t>
            </a:r>
          </a:p>
          <a:p>
            <a:endParaRPr lang="en-US" sz="2400" dirty="0"/>
          </a:p>
          <a:p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</a:p>
          <a:p>
            <a:pPr lvl="1"/>
            <a:endParaRPr lang="en-US" sz="2000" dirty="0" smtClean="0"/>
          </a:p>
        </p:txBody>
      </p:sp>
      <p:pic>
        <p:nvPicPr>
          <p:cNvPr id="4" name="Picture 3" descr="Screen shot 2011-09-25 at 11.07.3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776" y="3701368"/>
            <a:ext cx="3181652" cy="298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xmlns:p14="http://schemas.microsoft.com/office/powerpoint/2010/main" spd="slow">
        <p:blinds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 satellites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Computer: </a:t>
            </a:r>
            <a:r>
              <a:rPr lang="en-US" dirty="0" smtClean="0"/>
              <a:t>controls </a:t>
            </a:r>
            <a:r>
              <a:rPr lang="en-US" dirty="0"/>
              <a:t>its flight and other functions.</a:t>
            </a:r>
          </a:p>
          <a:p>
            <a:r>
              <a:rPr lang="en-US" dirty="0" smtClean="0"/>
              <a:t> </a:t>
            </a:r>
            <a:r>
              <a:rPr lang="en-US" dirty="0"/>
              <a:t>Atomic clock: </a:t>
            </a:r>
            <a:r>
              <a:rPr lang="en-US" dirty="0" smtClean="0"/>
              <a:t>accurate </a:t>
            </a:r>
            <a:r>
              <a:rPr lang="en-US" dirty="0"/>
              <a:t>time within three nanoseconds </a:t>
            </a:r>
            <a:endParaRPr lang="en-US" dirty="0" smtClean="0"/>
          </a:p>
          <a:p>
            <a:r>
              <a:rPr lang="en-US" dirty="0" smtClean="0"/>
              <a:t>Radio </a:t>
            </a:r>
            <a:r>
              <a:rPr lang="en-US" dirty="0"/>
              <a:t>transmitter: </a:t>
            </a:r>
            <a:r>
              <a:rPr lang="en-US" dirty="0" smtClean="0"/>
              <a:t>sends </a:t>
            </a:r>
            <a:r>
              <a:rPr lang="en-US" dirty="0"/>
              <a:t>signals to </a:t>
            </a:r>
            <a:r>
              <a:rPr lang="en-US" dirty="0" smtClean="0"/>
              <a:t>Earth</a:t>
            </a:r>
          </a:p>
          <a:p>
            <a:r>
              <a:rPr lang="en-US" dirty="0" smtClean="0"/>
              <a:t>NUDET Sensor (</a:t>
            </a:r>
            <a:r>
              <a:rPr lang="en-US" dirty="0" err="1" smtClean="0"/>
              <a:t>NUclear</a:t>
            </a:r>
            <a:r>
              <a:rPr lang="en-US" dirty="0" smtClean="0"/>
              <a:t> </a:t>
            </a:r>
            <a:r>
              <a:rPr lang="en-US" dirty="0" err="1" smtClean="0"/>
              <a:t>DETonation</a:t>
            </a:r>
            <a:r>
              <a:rPr lang="en-US" dirty="0" smtClean="0"/>
              <a:t>): </a:t>
            </a:r>
          </a:p>
          <a:p>
            <a:pPr lvl="1"/>
            <a:r>
              <a:rPr lang="en-US" dirty="0" smtClean="0"/>
              <a:t>detect </a:t>
            </a:r>
            <a:r>
              <a:rPr lang="en-US" dirty="0"/>
              <a:t>nuclear-weapon explosions, assess the threat of nuclear attack, and help evaluate nuclear strike damage</a:t>
            </a:r>
            <a:r>
              <a:rPr lang="en-US" dirty="0" smtClean="0"/>
              <a:t>.</a:t>
            </a:r>
          </a:p>
          <a:p>
            <a:r>
              <a:rPr lang="en-US" dirty="0" smtClean="0"/>
              <a:t>Solar-powered, lasting for around 10 years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375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GPS signal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b="0" dirty="0"/>
              <a:t>C/A-code</a:t>
            </a:r>
          </a:p>
          <a:p>
            <a:pPr>
              <a:lnSpc>
                <a:spcPct val="100000"/>
              </a:lnSpc>
            </a:pPr>
            <a:endParaRPr lang="en-US" sz="3200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000" dirty="0" smtClean="0"/>
              <a:t>Coarse Acquisition code</a:t>
            </a:r>
          </a:p>
          <a:p>
            <a:pPr>
              <a:lnSpc>
                <a:spcPct val="140000"/>
              </a:lnSpc>
            </a:pPr>
            <a:r>
              <a:rPr lang="en-US" sz="2000" dirty="0" smtClean="0"/>
              <a:t>SPS (Standard Positioning Service) at 1575.42MHz</a:t>
            </a:r>
          </a:p>
          <a:p>
            <a:pPr>
              <a:lnSpc>
                <a:spcPct val="140000"/>
              </a:lnSpc>
            </a:pPr>
            <a:r>
              <a:rPr lang="en-US" sz="2000" dirty="0" smtClean="0"/>
              <a:t>Less accurate </a:t>
            </a:r>
          </a:p>
          <a:p>
            <a:pPr>
              <a:lnSpc>
                <a:spcPct val="140000"/>
              </a:lnSpc>
            </a:pPr>
            <a:r>
              <a:rPr lang="en-US" sz="2000" dirty="0"/>
              <a:t>E</a:t>
            </a:r>
            <a:r>
              <a:rPr lang="en-US" sz="2000" dirty="0" smtClean="0"/>
              <a:t>asier to jam and spoof</a:t>
            </a:r>
          </a:p>
          <a:p>
            <a:pPr>
              <a:lnSpc>
                <a:spcPct val="140000"/>
              </a:lnSpc>
            </a:pPr>
            <a:r>
              <a:rPr lang="en-US" sz="2000" dirty="0" smtClean="0"/>
              <a:t>Quick to acquire position</a:t>
            </a:r>
          </a:p>
          <a:p>
            <a:pPr>
              <a:lnSpc>
                <a:spcPct val="140000"/>
              </a:lnSpc>
            </a:pPr>
            <a:r>
              <a:rPr lang="en-US" sz="2000" dirty="0" smtClean="0"/>
              <a:t>Consumer GPS units</a:t>
            </a:r>
          </a:p>
          <a:p>
            <a:pPr>
              <a:lnSpc>
                <a:spcPct val="140000"/>
              </a:lnSpc>
            </a:pPr>
            <a:r>
              <a:rPr lang="en-US" sz="2000" dirty="0" smtClean="0"/>
              <a:t>100m (now 22m)</a:t>
            </a:r>
          </a:p>
          <a:p>
            <a:pPr lvl="1">
              <a:lnSpc>
                <a:spcPct val="140000"/>
              </a:lnSpc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b="0" dirty="0"/>
              <a:t>P-code</a:t>
            </a:r>
          </a:p>
          <a:p>
            <a:pPr>
              <a:lnSpc>
                <a:spcPct val="100000"/>
              </a:lnSpc>
            </a:pPr>
            <a:endParaRPr lang="en-US" sz="3600" b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 anchor="t">
            <a:normAutofit fontScale="85000" lnSpcReduction="10000"/>
          </a:bodyPr>
          <a:lstStyle/>
          <a:p>
            <a:r>
              <a:rPr lang="en-US" dirty="0" smtClean="0"/>
              <a:t>Precision code</a:t>
            </a:r>
          </a:p>
          <a:p>
            <a:r>
              <a:rPr lang="en-US" dirty="0" smtClean="0"/>
              <a:t>PPS </a:t>
            </a:r>
            <a:r>
              <a:rPr lang="en-US" dirty="0"/>
              <a:t>(Precise Positioning Service</a:t>
            </a:r>
            <a:r>
              <a:rPr lang="en-US" dirty="0" smtClean="0"/>
              <a:t>) at 1227.6 </a:t>
            </a:r>
            <a:r>
              <a:rPr lang="en-US" dirty="0" err="1"/>
              <a:t>MHz.</a:t>
            </a:r>
            <a:endParaRPr lang="en-US" dirty="0"/>
          </a:p>
          <a:p>
            <a:r>
              <a:rPr lang="en-US" dirty="0"/>
              <a:t>Highly </a:t>
            </a:r>
            <a:r>
              <a:rPr lang="en-US" dirty="0" smtClean="0"/>
              <a:t>precise</a:t>
            </a:r>
          </a:p>
          <a:p>
            <a:r>
              <a:rPr lang="en-US" dirty="0" smtClean="0"/>
              <a:t>Difficult </a:t>
            </a:r>
            <a:r>
              <a:rPr lang="en-US" dirty="0"/>
              <a:t>to jam and spoof.</a:t>
            </a:r>
          </a:p>
          <a:p>
            <a:r>
              <a:rPr lang="en-US" dirty="0" smtClean="0"/>
              <a:t>Encrypted</a:t>
            </a:r>
          </a:p>
          <a:p>
            <a:r>
              <a:rPr lang="en-US" dirty="0" smtClean="0"/>
              <a:t>The </a:t>
            </a:r>
            <a:r>
              <a:rPr lang="en-US" dirty="0"/>
              <a:t>U.S. </a:t>
            </a:r>
            <a:r>
              <a:rPr lang="en-US" dirty="0" smtClean="0"/>
              <a:t>military only</a:t>
            </a:r>
          </a:p>
          <a:p>
            <a:r>
              <a:rPr lang="en-US" dirty="0" smtClean="0"/>
              <a:t>16m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10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WEP: RC4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CRC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ICV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02382" y="5186433"/>
            <a:ext cx="87930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IV Gen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81689" y="5325529"/>
            <a:ext cx="1543350" cy="302381"/>
            <a:chOff x="1181689" y="5325529"/>
            <a:chExt cx="1543350" cy="302381"/>
          </a:xfrm>
        </p:grpSpPr>
        <p:sp>
          <p:nvSpPr>
            <p:cNvPr id="11" name="Rectangle 10"/>
            <p:cNvSpPr/>
            <p:nvPr/>
          </p:nvSpPr>
          <p:spPr>
            <a:xfrm>
              <a:off x="2301705" y="5325529"/>
              <a:ext cx="423334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22" name="Elbow Connector 21"/>
            <p:cNvCxnSpPr>
              <a:stCxn id="20" idx="3"/>
              <a:endCxn id="11" idx="1"/>
            </p:cNvCxnSpPr>
            <p:nvPr/>
          </p:nvCxnSpPr>
          <p:spPr>
            <a:xfrm>
              <a:off x="1181689" y="5476719"/>
              <a:ext cx="1120016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543889" y="2063397"/>
            <a:ext cx="249163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2"/>
            <a:endCxn id="18" idx="2"/>
          </p:cNvCxnSpPr>
          <p:nvPr/>
        </p:nvCxnSpPr>
        <p:spPr>
          <a:xfrm rot="5400000" flipH="1" flipV="1">
            <a:off x="3124186" y="4440141"/>
            <a:ext cx="576954" cy="1798583"/>
          </a:xfrm>
          <a:prstGeom prst="bentConnector3">
            <a:avLst>
              <a:gd name="adj1" fmla="val -3543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10" idx="3"/>
            <a:endCxn id="19" idx="2"/>
          </p:cNvCxnSpPr>
          <p:nvPr/>
        </p:nvCxnSpPr>
        <p:spPr>
          <a:xfrm flipV="1">
            <a:off x="3583801" y="5050956"/>
            <a:ext cx="1248248" cy="42576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838461" y="3697502"/>
            <a:ext cx="2213429" cy="1594164"/>
            <a:chOff x="1838461" y="3697502"/>
            <a:chExt cx="2213429" cy="1594164"/>
          </a:xfrm>
        </p:grpSpPr>
        <p:sp>
          <p:nvSpPr>
            <p:cNvPr id="12" name="Rounded Rectangle 11"/>
            <p:cNvSpPr/>
            <p:nvPr/>
          </p:nvSpPr>
          <p:spPr>
            <a:xfrm>
              <a:off x="2644004" y="4265984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PRG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38461" y="3697502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 sequence</a:t>
              </a:r>
            </a:p>
          </p:txBody>
        </p:sp>
        <p:sp>
          <p:nvSpPr>
            <p:cNvPr id="27" name="Left Brace 26"/>
            <p:cNvSpPr/>
            <p:nvPr/>
          </p:nvSpPr>
          <p:spPr>
            <a:xfrm rot="5400000">
              <a:off x="2815756" y="4528456"/>
              <a:ext cx="258839" cy="1267582"/>
            </a:xfrm>
            <a:prstGeom prst="leftBrace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/>
            <p:cNvCxnSpPr>
              <a:stCxn id="12" idx="0"/>
              <a:endCxn id="13" idx="2"/>
            </p:cNvCxnSpPr>
            <p:nvPr/>
          </p:nvCxnSpPr>
          <p:spPr>
            <a:xfrm flipV="1">
              <a:off x="2945176" y="3999883"/>
              <a:ext cx="0" cy="26610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>
              <a:stCxn id="27" idx="1"/>
              <a:endCxn id="12" idx="2"/>
            </p:cNvCxnSpPr>
            <p:nvPr/>
          </p:nvCxnSpPr>
          <p:spPr>
            <a:xfrm flipV="1">
              <a:off x="2945176" y="4846556"/>
              <a:ext cx="0" cy="186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33481" y="5325529"/>
            <a:ext cx="875706" cy="1230097"/>
            <a:chOff x="2733481" y="5325529"/>
            <a:chExt cx="875706" cy="1230097"/>
          </a:xfrm>
        </p:grpSpPr>
        <p:sp>
          <p:nvSpPr>
            <p:cNvPr id="10" name="Rectangle 9"/>
            <p:cNvSpPr/>
            <p:nvPr/>
          </p:nvSpPr>
          <p:spPr>
            <a:xfrm>
              <a:off x="2761324" y="5325529"/>
              <a:ext cx="822477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2733481" y="6253245"/>
              <a:ext cx="875706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cxnSp>
          <p:nvCxnSpPr>
            <p:cNvPr id="79" name="Elbow Connector 78"/>
            <p:cNvCxnSpPr>
              <a:stCxn id="77" idx="0"/>
              <a:endCxn id="10" idx="2"/>
            </p:cNvCxnSpPr>
            <p:nvPr/>
          </p:nvCxnSpPr>
          <p:spPr>
            <a:xfrm rot="5400000" flipH="1" flipV="1">
              <a:off x="2859281" y="5939964"/>
              <a:ext cx="625335" cy="1229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62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GPS works?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55800"/>
          </a:xfrm>
        </p:spPr>
        <p:txBody>
          <a:bodyPr anchor="t">
            <a:normAutofit/>
          </a:bodyPr>
          <a:lstStyle/>
          <a:p>
            <a:r>
              <a:rPr lang="en-US" sz="2400" dirty="0" smtClean="0"/>
              <a:t>Given distances of three (or more) satellites and their locations, calculate my position</a:t>
            </a:r>
          </a:p>
          <a:p>
            <a:pPr lvl="1"/>
            <a:r>
              <a:rPr lang="en-US" sz="2000" dirty="0" smtClean="0"/>
              <a:t>Location: from the Navigation Message</a:t>
            </a:r>
            <a:endParaRPr lang="en-US" sz="2000" dirty="0"/>
          </a:p>
        </p:txBody>
      </p:sp>
      <p:pic>
        <p:nvPicPr>
          <p:cNvPr id="9" name="Picture 8" descr="Screen shot 2011-09-26 at 12.10.0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66226"/>
            <a:ext cx="9144000" cy="319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72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Distance Measurement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400" dirty="0" err="1" smtClean="0"/>
              <a:t>Pseudorange</a:t>
            </a:r>
            <a:r>
              <a:rPr lang="en-US" sz="2400" dirty="0" smtClean="0"/>
              <a:t> measurement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Carrier-phase measurement</a:t>
            </a:r>
            <a:endParaRPr lang="en-US" sz="2400" dirty="0"/>
          </a:p>
        </p:txBody>
      </p:sp>
      <p:pic>
        <p:nvPicPr>
          <p:cNvPr id="4" name="Picture 3" descr="Screen shot 2011-09-26 at 12.39.3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239" y="2273908"/>
            <a:ext cx="3906761" cy="1988713"/>
          </a:xfrm>
          <a:prstGeom prst="rect">
            <a:avLst/>
          </a:prstGeom>
        </p:spPr>
      </p:pic>
      <p:pic>
        <p:nvPicPr>
          <p:cNvPr id="5" name="Picture 4" descr="Screen shot 2011-09-26 at 12.40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346" y="3223381"/>
            <a:ext cx="236498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868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GPS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Time: t</a:t>
            </a:r>
            <a:r>
              <a:rPr lang="en-US" dirty="0" smtClean="0"/>
              <a:t>ime </a:t>
            </a:r>
            <a:r>
              <a:rPr lang="en-US" dirty="0"/>
              <a:t>information from atomic </a:t>
            </a:r>
            <a:r>
              <a:rPr lang="en-US" dirty="0" smtClean="0"/>
              <a:t>clocks</a:t>
            </a:r>
            <a:endParaRPr lang="en-US" dirty="0"/>
          </a:p>
          <a:p>
            <a:r>
              <a:rPr lang="en-US" dirty="0" smtClean="0"/>
              <a:t>Location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dirty="0" smtClean="0"/>
              <a:t>Latitude </a:t>
            </a:r>
            <a:r>
              <a:rPr lang="en-US" dirty="0"/>
              <a:t>(x coordinate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Longitude </a:t>
            </a:r>
            <a:r>
              <a:rPr lang="en-US" dirty="0"/>
              <a:t>(y coordinate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Elevation</a:t>
            </a:r>
          </a:p>
          <a:p>
            <a:r>
              <a:rPr lang="en-US" dirty="0" smtClean="0"/>
              <a:t>Speed: your moving speed</a:t>
            </a:r>
            <a:r>
              <a:rPr lang="en-US" dirty="0"/>
              <a:t>.</a:t>
            </a:r>
          </a:p>
          <a:p>
            <a:r>
              <a:rPr lang="en-US" dirty="0" smtClean="0"/>
              <a:t>Direction </a:t>
            </a:r>
            <a:r>
              <a:rPr lang="en-US" dirty="0"/>
              <a:t>of travel: </a:t>
            </a:r>
            <a:r>
              <a:rPr lang="en-US" dirty="0" smtClean="0"/>
              <a:t>direction </a:t>
            </a:r>
            <a:r>
              <a:rPr lang="en-US" dirty="0"/>
              <a:t>of travel if you’re moving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1429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of GPS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Raw</a:t>
            </a:r>
          </a:p>
          <a:p>
            <a:pPr lvl="1"/>
            <a:r>
              <a:rPr lang="en-US" dirty="0" smtClean="0"/>
              <a:t>Position: LBS (Location-based Services)</a:t>
            </a:r>
          </a:p>
          <a:p>
            <a:pPr lvl="1"/>
            <a:r>
              <a:rPr lang="en-US" dirty="0" smtClean="0"/>
              <a:t>Speed: Traffic monitoring</a:t>
            </a:r>
          </a:p>
          <a:p>
            <a:pPr lvl="1"/>
            <a:r>
              <a:rPr lang="en-US" dirty="0" smtClean="0"/>
              <a:t>Time</a:t>
            </a:r>
          </a:p>
          <a:p>
            <a:r>
              <a:rPr lang="en-US" dirty="0" smtClean="0"/>
              <a:t>Processed</a:t>
            </a:r>
          </a:p>
          <a:p>
            <a:pPr lvl="1"/>
            <a:r>
              <a:rPr lang="en-US" dirty="0" smtClean="0"/>
              <a:t>Mobility trace</a:t>
            </a:r>
          </a:p>
          <a:p>
            <a:pPr lvl="1"/>
            <a:r>
              <a:rPr lang="en-US" dirty="0" smtClean="0"/>
              <a:t>Significant places analysis</a:t>
            </a:r>
          </a:p>
        </p:txBody>
      </p:sp>
    </p:spTree>
    <p:extLst>
      <p:ext uri="{BB962C8B-B14F-4D97-AF65-F5344CB8AC3E}">
        <p14:creationId xmlns:p14="http://schemas.microsoft.com/office/powerpoint/2010/main" val="1174109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GPS: Pros &amp; 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Pros:</a:t>
            </a:r>
          </a:p>
          <a:p>
            <a:pPr lvl="1"/>
            <a:r>
              <a:rPr lang="en-US" dirty="0" smtClean="0"/>
              <a:t>Free of service</a:t>
            </a:r>
          </a:p>
          <a:p>
            <a:pPr lvl="1"/>
            <a:r>
              <a:rPr lang="en-US" dirty="0" smtClean="0"/>
              <a:t>Fairly accurate</a:t>
            </a:r>
          </a:p>
          <a:p>
            <a:r>
              <a:rPr lang="en-US" dirty="0" smtClean="0"/>
              <a:t>Cons</a:t>
            </a:r>
          </a:p>
          <a:p>
            <a:pPr lvl="1"/>
            <a:r>
              <a:rPr lang="en-US" dirty="0" smtClean="0"/>
              <a:t>Energy starving</a:t>
            </a:r>
          </a:p>
          <a:p>
            <a:pPr lvl="1"/>
            <a:r>
              <a:rPr lang="en-US" dirty="0" smtClean="0"/>
              <a:t>Outdoor only</a:t>
            </a:r>
          </a:p>
          <a:p>
            <a:pPr lvl="1"/>
            <a:r>
              <a:rPr lang="en-US" dirty="0" smtClean="0"/>
              <a:t>No semantics</a:t>
            </a:r>
          </a:p>
        </p:txBody>
      </p:sp>
    </p:spTree>
    <p:extLst>
      <p:ext uri="{BB962C8B-B14F-4D97-AF65-F5344CB8AC3E}">
        <p14:creationId xmlns:p14="http://schemas.microsoft.com/office/powerpoint/2010/main" val="856576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TKIP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735406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Michael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MIC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5207" y="6383844"/>
            <a:ext cx="1060758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3141C"/>
                </a:solidFill>
              </a:rPr>
              <a:t>Seq</a:t>
            </a:r>
            <a:r>
              <a:rPr lang="en-US" dirty="0" smtClean="0">
                <a:solidFill>
                  <a:srgbClr val="13141C"/>
                </a:solidFill>
              </a:rPr>
              <a:t> No</a:t>
            </a:r>
          </a:p>
        </p:txBody>
      </p: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676952" y="2063397"/>
            <a:ext cx="116100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3"/>
            <a:endCxn id="46" idx="1"/>
          </p:cNvCxnSpPr>
          <p:nvPr/>
        </p:nvCxnSpPr>
        <p:spPr>
          <a:xfrm flipV="1">
            <a:off x="1315965" y="6311281"/>
            <a:ext cx="1204661" cy="22375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endCxn id="19" idx="2"/>
          </p:cNvCxnSpPr>
          <p:nvPr/>
        </p:nvCxnSpPr>
        <p:spPr>
          <a:xfrm flipV="1">
            <a:off x="1315965" y="5050956"/>
            <a:ext cx="3516084" cy="57695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644004" y="4265984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PRG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38461" y="3697502"/>
            <a:ext cx="2213429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Key sequence</a:t>
            </a:r>
          </a:p>
        </p:txBody>
      </p:sp>
      <p:cxnSp>
        <p:nvCxnSpPr>
          <p:cNvPr id="45" name="Straight Arrow Connector 44"/>
          <p:cNvCxnSpPr>
            <a:stCxn id="12" idx="0"/>
            <a:endCxn id="13" idx="2"/>
          </p:cNvCxnSpPr>
          <p:nvPr/>
        </p:nvCxnSpPr>
        <p:spPr>
          <a:xfrm flipV="1">
            <a:off x="2945176" y="3999883"/>
            <a:ext cx="0" cy="2661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0" idx="0"/>
            <a:endCxn id="12" idx="2"/>
          </p:cNvCxnSpPr>
          <p:nvPr/>
        </p:nvCxnSpPr>
        <p:spPr>
          <a:xfrm flipH="1" flipV="1">
            <a:off x="2945176" y="4846556"/>
            <a:ext cx="2417" cy="4305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11384" y="5277149"/>
            <a:ext cx="1272417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Key seed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55207" y="5112634"/>
            <a:ext cx="1060758" cy="5805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Temporal Key</a:t>
            </a:r>
          </a:p>
        </p:txBody>
      </p:sp>
      <p:cxnSp>
        <p:nvCxnSpPr>
          <p:cNvPr id="79" name="Elbow Connector 78"/>
          <p:cNvCxnSpPr>
            <a:stCxn id="46" idx="0"/>
            <a:endCxn id="10" idx="2"/>
          </p:cNvCxnSpPr>
          <p:nvPr/>
        </p:nvCxnSpPr>
        <p:spPr>
          <a:xfrm rot="16200000" flipV="1">
            <a:off x="2730490" y="5796634"/>
            <a:ext cx="441465" cy="725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520626" y="6020995"/>
            <a:ext cx="86844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Key</a:t>
            </a:r>
          </a:p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Mixing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55207" y="5827475"/>
            <a:ext cx="1060758" cy="4426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Transmitter</a:t>
            </a:r>
          </a:p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MAC</a:t>
            </a:r>
          </a:p>
        </p:txBody>
      </p:sp>
      <p:cxnSp>
        <p:nvCxnSpPr>
          <p:cNvPr id="56" name="Elbow Connector 55"/>
          <p:cNvCxnSpPr>
            <a:stCxn id="55" idx="3"/>
            <a:endCxn id="46" idx="1"/>
          </p:cNvCxnSpPr>
          <p:nvPr/>
        </p:nvCxnSpPr>
        <p:spPr>
          <a:xfrm>
            <a:off x="1315965" y="6048818"/>
            <a:ext cx="1204661" cy="26246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77" idx="3"/>
            <a:endCxn id="46" idx="1"/>
          </p:cNvCxnSpPr>
          <p:nvPr/>
        </p:nvCxnSpPr>
        <p:spPr>
          <a:xfrm>
            <a:off x="1315965" y="5402920"/>
            <a:ext cx="1204661" cy="90836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309642" y="181187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MIC Key</a:t>
            </a:r>
          </a:p>
        </p:txBody>
      </p:sp>
      <p:cxnSp>
        <p:nvCxnSpPr>
          <p:cNvPr id="69" name="Straight Arrow Connector 68"/>
          <p:cNvCxnSpPr>
            <a:stCxn id="68" idx="3"/>
          </p:cNvCxnSpPr>
          <p:nvPr/>
        </p:nvCxnSpPr>
        <p:spPr>
          <a:xfrm flipV="1">
            <a:off x="1274831" y="1954542"/>
            <a:ext cx="1666715" cy="85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endCxn id="18" idx="2"/>
          </p:cNvCxnSpPr>
          <p:nvPr/>
        </p:nvCxnSpPr>
        <p:spPr>
          <a:xfrm flipV="1">
            <a:off x="1315965" y="5050956"/>
            <a:ext cx="2995990" cy="1586897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067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WEP is not secure?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Non-mutual </a:t>
            </a:r>
            <a:r>
              <a:rPr lang="en-US" dirty="0" err="1" smtClean="0"/>
              <a:t>autentication</a:t>
            </a:r>
            <a:endParaRPr lang="en-US" dirty="0" smtClean="0"/>
          </a:p>
          <a:p>
            <a:pPr lvl="1"/>
            <a:r>
              <a:rPr lang="en-US" dirty="0" smtClean="0"/>
              <a:t>Key streams are revealed with corresponding </a:t>
            </a:r>
            <a:r>
              <a:rPr lang="en-US" dirty="0" smtClean="0"/>
              <a:t>IVs</a:t>
            </a:r>
            <a:endParaRPr lang="en-US" dirty="0" smtClean="0"/>
          </a:p>
          <a:p>
            <a:r>
              <a:rPr lang="en-US" dirty="0" smtClean="0"/>
              <a:t>Integrity</a:t>
            </a:r>
          </a:p>
          <a:p>
            <a:pPr lvl="1"/>
            <a:r>
              <a:rPr lang="en-US" dirty="0" smtClean="0"/>
              <a:t>Flipping &amp; CRC analysis allows modification</a:t>
            </a:r>
          </a:p>
          <a:p>
            <a:r>
              <a:rPr lang="en-US" dirty="0" smtClean="0"/>
              <a:t>Confidentiality</a:t>
            </a:r>
          </a:p>
          <a:p>
            <a:pPr lvl="1"/>
            <a:r>
              <a:rPr lang="en-US" dirty="0" smtClean="0"/>
              <a:t>Frequent IV reuse reveals plaintext</a:t>
            </a:r>
          </a:p>
          <a:p>
            <a:pPr lvl="1"/>
            <a:r>
              <a:rPr lang="en-US" dirty="0" smtClean="0"/>
              <a:t>Direct key attack possible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42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Explain how the RC4 algorithm in WEP encrypts and decrypts a frame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82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WEP is considered insecure in three aspects of security?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21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09-25 at 3.29.16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6" t="3333" r="13379" b="6084"/>
          <a:stretch/>
        </p:blipFill>
        <p:spPr>
          <a:xfrm>
            <a:off x="0" y="-14424"/>
            <a:ext cx="9144000" cy="687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9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Goals of Mobile Sensing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Personal sensing</a:t>
            </a:r>
          </a:p>
          <a:p>
            <a:pPr lvl="1"/>
            <a:r>
              <a:rPr lang="en-US" dirty="0" smtClean="0"/>
              <a:t>Provide services that are best for given personal context</a:t>
            </a:r>
          </a:p>
          <a:p>
            <a:r>
              <a:rPr lang="en-US" dirty="0" smtClean="0"/>
              <a:t>Large-scale sensing</a:t>
            </a:r>
          </a:p>
          <a:p>
            <a:pPr lvl="1"/>
            <a:r>
              <a:rPr lang="en-US" dirty="0" smtClean="0"/>
              <a:t>Provide aggregate information based on a large number of user contexts</a:t>
            </a:r>
          </a:p>
        </p:txBody>
      </p:sp>
    </p:spTree>
    <p:extLst>
      <p:ext uri="{BB962C8B-B14F-4D97-AF65-F5344CB8AC3E}">
        <p14:creationId xmlns:p14="http://schemas.microsoft.com/office/powerpoint/2010/main" val="2440096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smtClean="0">
            <a:solidFill>
              <a:srgbClr val="13141C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2"/>
        </a:lnRef>
        <a:fillRef idx="0">
          <a:schemeClr val="accent2"/>
        </a:fillRef>
        <a:effectRef idx="1">
          <a:schemeClr val="accent2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5702</TotalTime>
  <Words>785</Words>
  <Application>Microsoft Macintosh PowerPoint</Application>
  <PresentationFormat>On-screen Show (4:3)</PresentationFormat>
  <Paragraphs>201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Twilight</vt:lpstr>
      <vt:lpstr>Mobile Computing &amp; Sensing Mobile Computing</vt:lpstr>
      <vt:lpstr>Review: WLAN security</vt:lpstr>
      <vt:lpstr>WEP: RC4</vt:lpstr>
      <vt:lpstr>Enc/Dec of TKIP</vt:lpstr>
      <vt:lpstr>Why WEP is not secure?</vt:lpstr>
      <vt:lpstr>Quiz</vt:lpstr>
      <vt:lpstr>Quiz</vt:lpstr>
      <vt:lpstr>PowerPoint Presentation</vt:lpstr>
      <vt:lpstr>Goals of Mobile Sensing</vt:lpstr>
      <vt:lpstr>What to sense?</vt:lpstr>
      <vt:lpstr>What is a sensor?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Types of Sensors: by Location</vt:lpstr>
      <vt:lpstr>Virtual Sensor </vt:lpstr>
      <vt:lpstr>Sensor Modality</vt:lpstr>
      <vt:lpstr>Sensor Modality</vt:lpstr>
      <vt:lpstr>GPS: History</vt:lpstr>
      <vt:lpstr>GPS overview</vt:lpstr>
      <vt:lpstr>PowerPoint Presentation</vt:lpstr>
      <vt:lpstr>GPS Control Sites</vt:lpstr>
      <vt:lpstr>PowerPoint Presentation</vt:lpstr>
      <vt:lpstr>GPS satellites (1)</vt:lpstr>
      <vt:lpstr>GPS satellites (2)</vt:lpstr>
      <vt:lpstr>Types of GPS signal</vt:lpstr>
      <vt:lpstr>How GPS works?</vt:lpstr>
      <vt:lpstr>Distance Measurement</vt:lpstr>
      <vt:lpstr>GPS data</vt:lpstr>
      <vt:lpstr>Application of GPS data</vt:lpstr>
      <vt:lpstr>GPS: Pros &amp; Cons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624</cp:revision>
  <dcterms:created xsi:type="dcterms:W3CDTF">2011-09-12T13:39:30Z</dcterms:created>
  <dcterms:modified xsi:type="dcterms:W3CDTF">2012-09-23T21:16:23Z</dcterms:modified>
</cp:coreProperties>
</file>