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-16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3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3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4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6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1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83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44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7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0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83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2CD6A-D478-544A-94BA-628BA2E4D9F0}" type="datetimeFigureOut">
              <a:rPr lang="en-US" smtClean="0"/>
              <a:t>11/13/15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AE579-C5B6-9849-8C2E-2306A5CE9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7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ndroid.googlesource.com/platform/system/core/+/master/include/private/android_filesystem_config.h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ndroid.googlesource.com/platform/system/core/+/master/include/private/android_filesystem_config.h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ndroid.com/reference/android/Manifest.permission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Android Permission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Protection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SignatureOrSystem</a:t>
            </a:r>
            <a:endParaRPr lang="en-US" dirty="0" smtClean="0"/>
          </a:p>
          <a:p>
            <a:pPr lvl="1"/>
            <a:r>
              <a:rPr lang="en-US" dirty="0" smtClean="0"/>
              <a:t>A compromise: Granted if either</a:t>
            </a:r>
          </a:p>
          <a:p>
            <a:pPr lvl="2"/>
            <a:r>
              <a:rPr lang="en-US" dirty="0" smtClean="0"/>
              <a:t>signed with the same key as the declaring App, or</a:t>
            </a:r>
          </a:p>
          <a:p>
            <a:pPr lvl="2"/>
            <a:r>
              <a:rPr lang="en-US" dirty="0" smtClean="0"/>
              <a:t>part of system image</a:t>
            </a:r>
          </a:p>
          <a:p>
            <a:pPr lvl="3"/>
            <a:r>
              <a:rPr lang="en-US" dirty="0" smtClean="0"/>
              <a:t>until 4.3: installed in /system/</a:t>
            </a:r>
          </a:p>
          <a:p>
            <a:pPr lvl="3"/>
            <a:r>
              <a:rPr lang="en-US" dirty="0" smtClean="0"/>
              <a:t>since 4.4: installed in /system/</a:t>
            </a:r>
            <a:r>
              <a:rPr lang="en-US" dirty="0" err="1" smtClean="0"/>
              <a:t>priv</a:t>
            </a:r>
            <a:r>
              <a:rPr lang="en-US" dirty="0" smtClean="0"/>
              <a:t>-app/</a:t>
            </a:r>
          </a:p>
          <a:p>
            <a:pPr lvl="1"/>
            <a:r>
              <a:rPr lang="en-US" dirty="0" smtClean="0"/>
              <a:t>Convenient for developers of pre-installed Apps</a:t>
            </a:r>
          </a:p>
          <a:p>
            <a:pPr lvl="2"/>
            <a:r>
              <a:rPr lang="en-US" dirty="0" smtClean="0"/>
              <a:t>They don’t need to be signed with same keys of other pre-installed Apps to interact with them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042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Permission Enforcements (determine grants)</a:t>
            </a:r>
          </a:p>
          <a:p>
            <a:pPr lvl="1"/>
            <a:r>
              <a:rPr lang="en-US" dirty="0" smtClean="0"/>
              <a:t>Higher-level components (Apps, system services)</a:t>
            </a:r>
          </a:p>
          <a:p>
            <a:pPr lvl="2"/>
            <a:r>
              <a:rPr lang="en-US" dirty="0" smtClean="0"/>
              <a:t>Query the package manager </a:t>
            </a:r>
          </a:p>
          <a:p>
            <a:pPr lvl="1"/>
            <a:r>
              <a:rPr lang="en-US" dirty="0" smtClean="0"/>
              <a:t>Lower-level components (native daemons)</a:t>
            </a:r>
          </a:p>
          <a:p>
            <a:pPr lvl="2"/>
            <a:r>
              <a:rPr lang="en-US" dirty="0" smtClean="0"/>
              <a:t>Check UID, GIDs, Unix access mode of target resource</a:t>
            </a:r>
          </a:p>
          <a:p>
            <a:pPr lvl="2"/>
            <a:r>
              <a:rPr lang="en-US" dirty="0" smtClean="0"/>
              <a:t>EX: device files, sockets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44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and Permission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Each process has UID, GID, set of supp. GIDs</a:t>
            </a:r>
          </a:p>
          <a:p>
            <a:pPr lvl="1"/>
            <a:r>
              <a:rPr lang="en-US" dirty="0" smtClean="0"/>
              <a:t>See /data/system/</a:t>
            </a:r>
            <a:r>
              <a:rPr lang="en-US" dirty="0" err="1" smtClean="0"/>
              <a:t>packages.list</a:t>
            </a:r>
            <a:endParaRPr lang="en-US" dirty="0" smtClean="0"/>
          </a:p>
          <a:p>
            <a:r>
              <a:rPr lang="en-US" dirty="0" smtClean="0"/>
              <a:t>Each permission is mapped to a GID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etc</a:t>
            </a:r>
            <a:r>
              <a:rPr lang="en-US" dirty="0" smtClean="0"/>
              <a:t>/permission/</a:t>
            </a:r>
            <a:r>
              <a:rPr lang="en-US" dirty="0" err="1" smtClean="0"/>
              <a:t>platform.xml</a:t>
            </a:r>
            <a:endParaRPr lang="en-US" dirty="0" smtClean="0"/>
          </a:p>
          <a:p>
            <a:pPr lvl="1"/>
            <a:r>
              <a:rPr lang="en-US" i="1" dirty="0" smtClean="0"/>
              <a:t>&lt;permission name={{permission}}&gt;</a:t>
            </a:r>
            <a:r>
              <a:rPr lang="en-US" i="1" dirty="0"/>
              <a:t/>
            </a:r>
            <a:br>
              <a:rPr lang="en-US" i="1" dirty="0"/>
            </a:br>
            <a:r>
              <a:rPr lang="en-US" i="1" dirty="0" smtClean="0"/>
              <a:t>		&lt;group </a:t>
            </a:r>
            <a:r>
              <a:rPr lang="en-US" i="1" dirty="0" err="1" smtClean="0"/>
              <a:t>gid</a:t>
            </a:r>
            <a:r>
              <a:rPr lang="en-US" i="1" dirty="0" smtClean="0"/>
              <a:t>={{group name}} /&gt;</a:t>
            </a:r>
            <a:br>
              <a:rPr lang="en-US" i="1" dirty="0" smtClean="0"/>
            </a:br>
            <a:r>
              <a:rPr lang="en-US" i="1" dirty="0" smtClean="0"/>
              <a:t>&lt;/permission&gt;</a:t>
            </a:r>
            <a:r>
              <a:rPr lang="en-US" dirty="0" smtClean="0"/>
              <a:t>	</a:t>
            </a:r>
          </a:p>
          <a:p>
            <a:pPr lvl="2"/>
            <a:r>
              <a:rPr lang="en-US" dirty="0"/>
              <a:t>group name to GID mapping in </a:t>
            </a:r>
            <a:r>
              <a:rPr lang="en-US" dirty="0" smtClean="0">
                <a:hlinkClick r:id="rId2"/>
              </a:rPr>
              <a:t>android_filesystem_config.h</a:t>
            </a:r>
            <a:endParaRPr lang="en-US" dirty="0" smtClean="0"/>
          </a:p>
          <a:p>
            <a:pPr lvl="1"/>
            <a:r>
              <a:rPr lang="en-US" i="1" dirty="0" smtClean="0"/>
              <a:t>&lt;assign-permission name={{permission}} </a:t>
            </a:r>
            <a:r>
              <a:rPr lang="en-US" i="1" dirty="0" err="1" smtClean="0"/>
              <a:t>uid</a:t>
            </a:r>
            <a:r>
              <a:rPr lang="en-US" i="1" dirty="0" smtClean="0"/>
              <a:t>={{username}} /&gt;</a:t>
            </a:r>
          </a:p>
          <a:p>
            <a:pPr lvl="2"/>
            <a:r>
              <a:rPr lang="en-US" dirty="0"/>
              <a:t>username: </a:t>
            </a:r>
            <a:r>
              <a:rPr lang="en-US" dirty="0" smtClean="0">
                <a:hlinkClick r:id="rId2"/>
              </a:rPr>
              <a:t>android_filesystem_config.h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1807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startup</a:t>
            </a:r>
          </a:p>
          <a:p>
            <a:pPr lvl="1"/>
            <a:r>
              <a:rPr lang="en-US" dirty="0" smtClean="0"/>
              <a:t>read </a:t>
            </a:r>
            <a:r>
              <a:rPr lang="en-US" dirty="0" err="1" smtClean="0"/>
              <a:t>platform.xml</a:t>
            </a:r>
            <a:endParaRPr lang="en-US" dirty="0"/>
          </a:p>
          <a:p>
            <a:pPr lvl="1"/>
            <a:r>
              <a:rPr lang="en-US" dirty="0" smtClean="0"/>
              <a:t>Know mapping Permission </a:t>
            </a:r>
            <a:r>
              <a:rPr lang="en-US" dirty="0" smtClean="0">
                <a:sym typeface="Wingdings"/>
              </a:rPr>
              <a:t> group  GID</a:t>
            </a:r>
          </a:p>
          <a:p>
            <a:r>
              <a:rPr lang="en-US" dirty="0" smtClean="0">
                <a:sym typeface="Wingdings"/>
              </a:rPr>
              <a:t>At package installation</a:t>
            </a:r>
          </a:p>
          <a:p>
            <a:pPr lvl="1"/>
            <a:r>
              <a:rPr lang="en-US" dirty="0" smtClean="0">
                <a:sym typeface="Wingdings"/>
              </a:rPr>
              <a:t>Get list of requested permissions</a:t>
            </a:r>
          </a:p>
          <a:p>
            <a:pPr lvl="1"/>
            <a:r>
              <a:rPr lang="en-US" dirty="0" smtClean="0">
                <a:sym typeface="Wingdings"/>
              </a:rPr>
              <a:t>Get each permission’s GID</a:t>
            </a:r>
          </a:p>
          <a:p>
            <a:pPr lvl="1"/>
            <a:r>
              <a:rPr lang="en-US" dirty="0" smtClean="0"/>
              <a:t>Write package’s supplementary GIDs in </a:t>
            </a:r>
            <a:r>
              <a:rPr lang="en-US" dirty="0" err="1" smtClean="0"/>
              <a:t>packages.list</a:t>
            </a:r>
            <a:r>
              <a:rPr lang="en-US" dirty="0" smtClean="0"/>
              <a:t>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58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Manager’s Job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9548" y="5520852"/>
            <a:ext cx="2679504" cy="6350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Permission</a:t>
            </a:r>
            <a:r>
              <a:rPr lang="en-US" dirty="0" err="1" smtClean="0">
                <a:sym typeface="Wingdings"/>
              </a:rPr>
              <a:t>group</a:t>
            </a:r>
            <a:r>
              <a:rPr lang="en-US" dirty="0" smtClean="0">
                <a:sym typeface="Wingdings"/>
              </a:rPr>
              <a:t> name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99548" y="1927276"/>
            <a:ext cx="2679504" cy="63507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ym typeface="Wingdings"/>
              </a:rPr>
              <a:t>group </a:t>
            </a:r>
            <a:r>
              <a:rPr lang="en-US" dirty="0" err="1" smtClean="0">
                <a:sym typeface="Wingdings"/>
              </a:rPr>
              <a:t>nameGID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64869" y="3097910"/>
            <a:ext cx="2093427" cy="17348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Permission 1</a:t>
            </a:r>
          </a:p>
          <a:p>
            <a:pPr algn="ctr"/>
            <a:r>
              <a:rPr lang="en-US" dirty="0" smtClean="0"/>
              <a:t>Permission 2</a:t>
            </a:r>
          </a:p>
          <a:p>
            <a:pPr algn="ctr"/>
            <a:r>
              <a:rPr lang="is-IS" dirty="0" smtClean="0"/>
              <a:t>….</a:t>
            </a:r>
          </a:p>
          <a:p>
            <a:pPr algn="ctr"/>
            <a:r>
              <a:rPr lang="is-IS" dirty="0" smtClean="0"/>
              <a:t>Permission N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3"/>
            <a:endCxn id="11" idx="1"/>
          </p:cNvCxnSpPr>
          <p:nvPr/>
        </p:nvCxnSpPr>
        <p:spPr>
          <a:xfrm>
            <a:off x="2958296" y="3965326"/>
            <a:ext cx="17632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721497" y="3097910"/>
            <a:ext cx="1195096" cy="17348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GID 1</a:t>
            </a:r>
          </a:p>
          <a:p>
            <a:pPr algn="ctr"/>
            <a:r>
              <a:rPr lang="en-US" dirty="0" smtClean="0"/>
              <a:t>GID 2</a:t>
            </a:r>
          </a:p>
          <a:p>
            <a:pPr algn="ctr"/>
            <a:r>
              <a:rPr lang="is-IS" dirty="0" smtClean="0"/>
              <a:t>…</a:t>
            </a:r>
          </a:p>
          <a:p>
            <a:pPr algn="ctr"/>
            <a:r>
              <a:rPr lang="is-IS" dirty="0" smtClean="0"/>
              <a:t>GID N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1" idx="3"/>
            <a:endCxn id="19" idx="1"/>
          </p:cNvCxnSpPr>
          <p:nvPr/>
        </p:nvCxnSpPr>
        <p:spPr>
          <a:xfrm>
            <a:off x="5916593" y="3965326"/>
            <a:ext cx="130103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217623" y="3291530"/>
            <a:ext cx="1548846" cy="13475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package UID RUID Home Default GID </a:t>
            </a:r>
            <a:br>
              <a:rPr lang="en-US" sz="1600" dirty="0" smtClean="0"/>
            </a:br>
            <a:r>
              <a:rPr lang="en-US" sz="1600" dirty="0" smtClean="0"/>
              <a:t>GID1 </a:t>
            </a:r>
            <a:r>
              <a:rPr lang="is-IS" sz="1600" dirty="0" smtClean="0"/>
              <a:t>… GID N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743453" y="2726157"/>
            <a:ext cx="2297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myapp’s</a:t>
            </a:r>
            <a:r>
              <a:rPr lang="en-US" i="1" dirty="0" smtClean="0"/>
              <a:t> </a:t>
            </a:r>
            <a:r>
              <a:rPr lang="en-US" i="1" dirty="0" err="1" smtClean="0"/>
              <a:t>manifest.xml</a:t>
            </a:r>
            <a:endParaRPr lang="en-US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7184088" y="2929948"/>
            <a:ext cx="1448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packages.list</a:t>
            </a:r>
            <a:endParaRPr lang="en-US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1152730" y="5545330"/>
            <a:ext cx="1446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platform.xml</a:t>
            </a:r>
            <a:endParaRPr lang="en-US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2599548" y="1557944"/>
            <a:ext cx="2890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hlinkClick r:id="rId2"/>
              </a:rPr>
              <a:t>android_filesystem_config.h</a:t>
            </a:r>
            <a:endParaRPr lang="en-US" i="1" dirty="0"/>
          </a:p>
        </p:txBody>
      </p:sp>
      <p:cxnSp>
        <p:nvCxnSpPr>
          <p:cNvPr id="26" name="Straight Arrow Connector 25"/>
          <p:cNvCxnSpPr>
            <a:stCxn id="5" idx="2"/>
          </p:cNvCxnSpPr>
          <p:nvPr/>
        </p:nvCxnSpPr>
        <p:spPr>
          <a:xfrm flipH="1">
            <a:off x="3918581" y="2562347"/>
            <a:ext cx="20719" cy="14029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0"/>
          </p:cNvCxnSpPr>
          <p:nvPr/>
        </p:nvCxnSpPr>
        <p:spPr>
          <a:xfrm flipV="1">
            <a:off x="3939300" y="4073753"/>
            <a:ext cx="0" cy="14470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757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attributes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152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App and Zygote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App is written in Java</a:t>
            </a:r>
          </a:p>
          <a:p>
            <a:r>
              <a:rPr lang="en-US" dirty="0" smtClean="0"/>
              <a:t>So, all Apps run on a </a:t>
            </a:r>
            <a:r>
              <a:rPr lang="en-US" dirty="0" err="1" smtClean="0"/>
              <a:t>Dalvik</a:t>
            </a:r>
            <a:r>
              <a:rPr lang="en-US" dirty="0" smtClean="0"/>
              <a:t> VM</a:t>
            </a:r>
          </a:p>
          <a:p>
            <a:r>
              <a:rPr lang="en-US" dirty="0" smtClean="0"/>
              <a:t>Creating </a:t>
            </a:r>
            <a:r>
              <a:rPr lang="en-US" dirty="0" err="1" smtClean="0"/>
              <a:t>Dalvik</a:t>
            </a:r>
            <a:r>
              <a:rPr lang="en-US" dirty="0" smtClean="0"/>
              <a:t> VM per App is slow</a:t>
            </a:r>
          </a:p>
          <a:p>
            <a:r>
              <a:rPr lang="en-US" dirty="0" smtClean="0"/>
              <a:t>To speed up</a:t>
            </a:r>
          </a:p>
          <a:p>
            <a:pPr lvl="1"/>
            <a:r>
              <a:rPr lang="en-US" dirty="0" smtClean="0"/>
              <a:t>Create Zygote process</a:t>
            </a:r>
          </a:p>
          <a:p>
            <a:pPr lvl="2"/>
            <a:r>
              <a:rPr lang="en-US" dirty="0" smtClean="0"/>
              <a:t>preload most core and App framework classes</a:t>
            </a:r>
          </a:p>
          <a:p>
            <a:pPr lvl="1"/>
            <a:r>
              <a:rPr lang="en-US" dirty="0" smtClean="0"/>
              <a:t>Duplicate Zygote process per App (fork)</a:t>
            </a:r>
          </a:p>
          <a:p>
            <a:pPr lvl="2"/>
            <a:r>
              <a:rPr lang="en-US" dirty="0" smtClean="0"/>
              <a:t>Copy on write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157899" y="2366569"/>
            <a:ext cx="1241088" cy="14574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err="1" smtClean="0"/>
              <a:t>Dalvik</a:t>
            </a:r>
            <a:r>
              <a:rPr lang="en-US" dirty="0" smtClean="0"/>
              <a:t> VM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258916" y="2496441"/>
            <a:ext cx="1053482" cy="808097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114610" y="2049103"/>
            <a:ext cx="132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448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Zygote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63495" y="2245275"/>
            <a:ext cx="1241088" cy="14574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err="1" smtClean="0"/>
              <a:t>Dalvik</a:t>
            </a:r>
            <a:r>
              <a:rPr lang="en-US" dirty="0" smtClean="0"/>
              <a:t> VM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64512" y="2404008"/>
            <a:ext cx="1053482" cy="30303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51102" y="1927809"/>
            <a:ext cx="819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Zygote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64512" y="2851344"/>
            <a:ext cx="1053482" cy="49063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Common</a:t>
            </a:r>
          </a:p>
          <a:p>
            <a:pPr algn="ctr"/>
            <a:r>
              <a:rPr lang="en-US" sz="1400" dirty="0" smtClean="0"/>
              <a:t>Part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6906219" y="2418435"/>
            <a:ext cx="1241088" cy="10966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err="1" smtClean="0"/>
              <a:t>Dalvik</a:t>
            </a:r>
            <a:r>
              <a:rPr lang="en-US" dirty="0" smtClean="0"/>
              <a:t> VM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007236" y="2577168"/>
            <a:ext cx="1053482" cy="30303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App-1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93826" y="2100969"/>
            <a:ext cx="6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007236" y="3010074"/>
            <a:ext cx="1053482" cy="15015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cxnSp>
        <p:nvCxnSpPr>
          <p:cNvPr id="13" name="Elbow Connector 12"/>
          <p:cNvCxnSpPr>
            <a:stCxn id="11" idx="1"/>
            <a:endCxn id="7" idx="3"/>
          </p:cNvCxnSpPr>
          <p:nvPr/>
        </p:nvCxnSpPr>
        <p:spPr>
          <a:xfrm rot="10800000" flipV="1">
            <a:off x="4617994" y="3085153"/>
            <a:ext cx="2389242" cy="11506"/>
          </a:xfrm>
          <a:prstGeom prst="bentConnector3">
            <a:avLst/>
          </a:prstGeom>
          <a:ln w="12700" cmpd="sng"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906219" y="4030529"/>
            <a:ext cx="1241088" cy="109669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dirty="0" err="1" smtClean="0"/>
              <a:t>Dalvik</a:t>
            </a:r>
            <a:r>
              <a:rPr lang="en-US" dirty="0" smtClean="0"/>
              <a:t> VM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007236" y="4189262"/>
            <a:ext cx="1053482" cy="30303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App-2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93826" y="3713063"/>
            <a:ext cx="6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007236" y="4622168"/>
            <a:ext cx="1053482" cy="15015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cxnSp>
        <p:nvCxnSpPr>
          <p:cNvPr id="19" name="Elbow Connector 18"/>
          <p:cNvCxnSpPr>
            <a:stCxn id="17" idx="1"/>
            <a:endCxn id="7" idx="2"/>
          </p:cNvCxnSpPr>
          <p:nvPr/>
        </p:nvCxnSpPr>
        <p:spPr>
          <a:xfrm rot="10800000">
            <a:off x="4091254" y="3341975"/>
            <a:ext cx="2915983" cy="1355273"/>
          </a:xfrm>
          <a:prstGeom prst="bentConnector2">
            <a:avLst/>
          </a:prstGeom>
          <a:ln w="12700" cmpd="sng"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46866" y="2750332"/>
            <a:ext cx="1377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sharing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640525" y="4345732"/>
            <a:ext cx="1377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page sharing</a:t>
            </a:r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4834468" y="2297141"/>
            <a:ext cx="1919356" cy="28002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55008" y="2057685"/>
            <a:ext cx="580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fork</a:t>
            </a:r>
            <a:endParaRPr lang="en-US" sz="1600" i="1" dirty="0"/>
          </a:p>
        </p:txBody>
      </p:sp>
      <p:sp>
        <p:nvSpPr>
          <p:cNvPr id="25" name="Right Arrow 24"/>
          <p:cNvSpPr/>
          <p:nvPr/>
        </p:nvSpPr>
        <p:spPr>
          <a:xfrm rot="678805">
            <a:off x="4829729" y="3748793"/>
            <a:ext cx="1919356" cy="28002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677690">
            <a:off x="5475976" y="3515134"/>
            <a:ext cx="580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fork</a:t>
            </a:r>
            <a:endParaRPr lang="en-US" sz="1600" i="1" dirty="0"/>
          </a:p>
        </p:txBody>
      </p:sp>
      <p:sp>
        <p:nvSpPr>
          <p:cNvPr id="27" name="Oval 26"/>
          <p:cNvSpPr/>
          <p:nvPr/>
        </p:nvSpPr>
        <p:spPr>
          <a:xfrm>
            <a:off x="707131" y="2297141"/>
            <a:ext cx="808150" cy="71293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init</a:t>
            </a:r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>
            <a:off x="1587436" y="2507738"/>
            <a:ext cx="1789475" cy="28002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985165" y="2267474"/>
            <a:ext cx="714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create</a:t>
            </a:r>
            <a:endParaRPr lang="en-US" sz="1600" dirty="0"/>
          </a:p>
        </p:txBody>
      </p:sp>
      <p:sp>
        <p:nvSpPr>
          <p:cNvPr id="30" name="Can 29"/>
          <p:cNvSpPr/>
          <p:nvPr/>
        </p:nvSpPr>
        <p:spPr>
          <a:xfrm rot="10800000">
            <a:off x="3449154" y="3688172"/>
            <a:ext cx="259578" cy="201898"/>
          </a:xfrm>
          <a:prstGeom prst="can">
            <a:avLst>
              <a:gd name="adj" fmla="val 3972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17969" y="5127228"/>
            <a:ext cx="921947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new App</a:t>
            </a:r>
          </a:p>
          <a:p>
            <a:r>
              <a:rPr lang="en-US" sz="1600" dirty="0" smtClean="0"/>
              <a:t>request</a:t>
            </a:r>
            <a:endParaRPr lang="en-US" sz="1600" dirty="0"/>
          </a:p>
        </p:txBody>
      </p:sp>
      <p:cxnSp>
        <p:nvCxnSpPr>
          <p:cNvPr id="33" name="Straight Arrow Connector 32"/>
          <p:cNvCxnSpPr>
            <a:stCxn id="31" idx="0"/>
            <a:endCxn id="30" idx="1"/>
          </p:cNvCxnSpPr>
          <p:nvPr/>
        </p:nvCxnSpPr>
        <p:spPr>
          <a:xfrm flipV="1">
            <a:off x="3578943" y="3890070"/>
            <a:ext cx="0" cy="12371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796653" y="3591094"/>
            <a:ext cx="7639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socket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384383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process</a:t>
            </a:r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457200" y="4733138"/>
            <a:ext cx="8229600" cy="139302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Zygote is parent process of all App processes</a:t>
            </a:r>
          </a:p>
          <a:p>
            <a:r>
              <a:rPr lang="en-US" dirty="0" smtClean="0"/>
              <a:t>GID, UID, Supplementary GIDs are used for permission checks</a:t>
            </a:r>
            <a:endParaRPr lang="en-US" dirty="0"/>
          </a:p>
        </p:txBody>
      </p:sp>
      <p:pic>
        <p:nvPicPr>
          <p:cNvPr id="9" name="Picture 8" descr="Screen Shot 2015-11-04 at 1.21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94" y="1388778"/>
            <a:ext cx="6225160" cy="314233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863331" y="1544043"/>
            <a:ext cx="3903645" cy="175432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(Now I am the root)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sets supplementary GIDs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sets </a:t>
            </a:r>
            <a:r>
              <a:rPr lang="en-US" dirty="0">
                <a:solidFill>
                  <a:srgbClr val="0000FF"/>
                </a:solidFill>
              </a:rPr>
              <a:t>resource limits (</a:t>
            </a:r>
            <a:r>
              <a:rPr lang="en-US" dirty="0" err="1">
                <a:solidFill>
                  <a:srgbClr val="0000FF"/>
                </a:solidFill>
              </a:rPr>
              <a:t>resrc</a:t>
            </a:r>
            <a:r>
              <a:rPr lang="en-US" dirty="0">
                <a:solidFill>
                  <a:srgbClr val="0000FF"/>
                </a:solidFill>
              </a:rPr>
              <a:t>, cur, max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sets group id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sets user id</a:t>
            </a:r>
          </a:p>
          <a:p>
            <a:r>
              <a:rPr lang="en-US" i="1" dirty="0" smtClean="0">
                <a:solidFill>
                  <a:srgbClr val="0000FF"/>
                </a:solidFill>
              </a:rPr>
              <a:t>(now I am not root</a:t>
            </a:r>
            <a:r>
              <a:rPr lang="is-IS" i="1" dirty="0" smtClean="0">
                <a:solidFill>
                  <a:srgbClr val="0000FF"/>
                </a:solidFill>
              </a:rPr>
              <a:t>…)</a:t>
            </a:r>
            <a:endParaRPr lang="en-US" i="1" dirty="0">
              <a:solidFill>
                <a:srgbClr val="0000FF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304756" y="2077963"/>
            <a:ext cx="1558575" cy="562782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630331" y="2337709"/>
            <a:ext cx="1233000" cy="455436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339406" y="2640745"/>
            <a:ext cx="1523925" cy="455436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339406" y="2943781"/>
            <a:ext cx="1523925" cy="325727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659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enforcement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44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permission?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App can access</a:t>
            </a:r>
          </a:p>
          <a:p>
            <a:pPr lvl="1"/>
            <a:r>
              <a:rPr lang="en-US" dirty="0" smtClean="0"/>
              <a:t>sandboxed own home folder</a:t>
            </a:r>
          </a:p>
          <a:p>
            <a:pPr lvl="1"/>
            <a:r>
              <a:rPr lang="en-US" dirty="0" smtClean="0"/>
              <a:t>limited set of system services</a:t>
            </a:r>
          </a:p>
          <a:p>
            <a:pPr lvl="1"/>
            <a:r>
              <a:rPr lang="en-US" dirty="0" smtClean="0"/>
              <a:t>No interaction with other apps, system services</a:t>
            </a:r>
          </a:p>
          <a:p>
            <a:r>
              <a:rPr lang="en-US" dirty="0" smtClean="0"/>
              <a:t>So, App request additional permissions at install time</a:t>
            </a:r>
          </a:p>
          <a:p>
            <a:pPr lvl="1"/>
            <a:r>
              <a:rPr lang="en-US" dirty="0" smtClean="0"/>
              <a:t>No change to permission (until Lollipop)</a:t>
            </a:r>
          </a:p>
          <a:p>
            <a:pPr lvl="1"/>
            <a:r>
              <a:rPr lang="en-US" dirty="0" smtClean="0"/>
              <a:t>Exceptions</a:t>
            </a:r>
            <a:r>
              <a:rPr lang="is-I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81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Kernel-Level Enforcement </a:t>
            </a:r>
          </a:p>
          <a:p>
            <a:r>
              <a:rPr lang="en-US" dirty="0"/>
              <a:t>Native Daemon-Level Enforcement </a:t>
            </a:r>
          </a:p>
          <a:p>
            <a:r>
              <a:rPr lang="en-US" dirty="0"/>
              <a:t>Framework-Level Enforcement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127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Kernel-level enforcement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mode-based access control for</a:t>
            </a:r>
          </a:p>
          <a:p>
            <a:pPr lvl="1"/>
            <a:r>
              <a:rPr lang="en-US" dirty="0" smtClean="0"/>
              <a:t>files, devices, local sockets</a:t>
            </a:r>
          </a:p>
          <a:p>
            <a:r>
              <a:rPr lang="en-US" dirty="0" smtClean="0"/>
              <a:t>Paranoid Network Security</a:t>
            </a:r>
          </a:p>
          <a:p>
            <a:pPr lvl="1"/>
            <a:r>
              <a:rPr lang="en-US" dirty="0" smtClean="0"/>
              <a:t>Only Android</a:t>
            </a:r>
          </a:p>
          <a:p>
            <a:pPr lvl="1"/>
            <a:r>
              <a:rPr lang="en-US" dirty="0" smtClean="0"/>
              <a:t>To create network sockets, BT sockets, VPN sockets, process should be in </a:t>
            </a:r>
            <a:r>
              <a:rPr lang="en-US" i="1" dirty="0" err="1" smtClean="0"/>
              <a:t>inet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Apps with INTERNET permission becomes </a:t>
            </a:r>
            <a:r>
              <a:rPr lang="en-US" dirty="0" err="1" smtClean="0"/>
              <a:t>inet</a:t>
            </a:r>
            <a:r>
              <a:rPr lang="en-US" dirty="0" smtClean="0"/>
              <a:t>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46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Kernel-level Enforcement - Code</a:t>
            </a:r>
            <a:endParaRPr lang="en-US" dirty="0"/>
          </a:p>
        </p:txBody>
      </p:sp>
      <p:pic>
        <p:nvPicPr>
          <p:cNvPr id="4" name="Content Placeholder 3" descr="Screen Shot 2015-11-04 at 2.13.04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84" b="918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43423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Native Daemon-Level Enforcement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lower-level native daemons often use Unix domain sockets (local sockets) for IPC </a:t>
            </a:r>
          </a:p>
          <a:p>
            <a:pPr lvl="1"/>
            <a:r>
              <a:rPr lang="en-US" dirty="0" err="1" smtClean="0"/>
              <a:t>uneventd</a:t>
            </a:r>
            <a:r>
              <a:rPr lang="en-US" dirty="0" smtClean="0"/>
              <a:t>, </a:t>
            </a:r>
            <a:r>
              <a:rPr lang="en-US" dirty="0" err="1" smtClean="0"/>
              <a:t>adbd</a:t>
            </a:r>
            <a:r>
              <a:rPr lang="en-US" dirty="0" smtClean="0"/>
              <a:t>, </a:t>
            </a:r>
            <a:r>
              <a:rPr lang="en-US" dirty="0" err="1" smtClean="0"/>
              <a:t>servicemanager</a:t>
            </a:r>
            <a:r>
              <a:rPr lang="en-US" dirty="0" smtClean="0"/>
              <a:t>, </a:t>
            </a:r>
            <a:r>
              <a:rPr lang="en-US" dirty="0" err="1" smtClean="0"/>
              <a:t>vold</a:t>
            </a:r>
            <a:r>
              <a:rPr lang="en-US" dirty="0" smtClean="0"/>
              <a:t>, </a:t>
            </a:r>
            <a:r>
              <a:rPr lang="en-US" dirty="0" err="1" smtClean="0"/>
              <a:t>netd</a:t>
            </a:r>
            <a:r>
              <a:rPr lang="en-US" dirty="0" smtClean="0"/>
              <a:t>, zygote, </a:t>
            </a:r>
            <a:r>
              <a:rPr lang="en-US" dirty="0" err="1" smtClean="0"/>
              <a:t>mediaserver</a:t>
            </a:r>
            <a:r>
              <a:rPr lang="en-US" dirty="0" smtClean="0"/>
              <a:t>, </a:t>
            </a:r>
            <a:r>
              <a:rPr lang="en-US" dirty="0" err="1" smtClean="0"/>
              <a:t>bluetoothd</a:t>
            </a:r>
            <a:r>
              <a:rPr lang="en-US" dirty="0" smtClean="0"/>
              <a:t>, </a:t>
            </a:r>
            <a:r>
              <a:rPr lang="en-US" dirty="0" err="1" smtClean="0"/>
              <a:t>installd</a:t>
            </a:r>
            <a:r>
              <a:rPr lang="en-US" dirty="0" smtClean="0"/>
              <a:t>, </a:t>
            </a:r>
            <a:r>
              <a:rPr lang="is-IS" dirty="0" smtClean="0"/>
              <a:t>…</a:t>
            </a:r>
          </a:p>
          <a:p>
            <a:r>
              <a:rPr lang="en-US" dirty="0" err="1" smtClean="0"/>
              <a:t>init.rc</a:t>
            </a:r>
            <a:r>
              <a:rPr lang="en-US" dirty="0" smtClean="0"/>
              <a:t> creates sockets for each server with specific access modes (</a:t>
            </a:r>
            <a:r>
              <a:rPr lang="en-US" dirty="0" err="1" smtClean="0"/>
              <a:t>eg</a:t>
            </a:r>
            <a:r>
              <a:rPr lang="en-US" dirty="0" smtClean="0"/>
              <a:t>., 0660)</a:t>
            </a:r>
          </a:p>
          <a:p>
            <a:pPr lvl="1"/>
            <a:r>
              <a:rPr lang="en-US" dirty="0" smtClean="0"/>
              <a:t>Only Apps with proper GID can access</a:t>
            </a:r>
          </a:p>
          <a:p>
            <a:pPr lvl="1"/>
            <a:r>
              <a:rPr lang="en-US" dirty="0" smtClean="0"/>
              <a:t>Daemon can perform fine-grained control by checking UID/GID of accessing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220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5-11-04 at 2.35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7600" y="2041896"/>
            <a:ext cx="3456956" cy="11328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Volume Daemon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init.rc</a:t>
            </a:r>
            <a:r>
              <a:rPr lang="en-US" sz="2800" dirty="0" smtClean="0"/>
              <a:t> specifies </a:t>
            </a:r>
            <a:r>
              <a:rPr lang="en-US" sz="2800" i="1" dirty="0" err="1" smtClean="0"/>
              <a:t>vold</a:t>
            </a:r>
            <a:r>
              <a:rPr lang="en-US" sz="2800" dirty="0" smtClean="0"/>
              <a:t> socket’s access mode</a:t>
            </a:r>
          </a:p>
          <a:p>
            <a:pPr lvl="1"/>
            <a:r>
              <a:rPr lang="en-US" sz="2400" dirty="0" smtClean="0"/>
              <a:t>check /</a:t>
            </a:r>
            <a:r>
              <a:rPr lang="en-US" sz="2400" dirty="0" err="1" smtClean="0"/>
              <a:t>dev</a:t>
            </a:r>
            <a:r>
              <a:rPr lang="en-US" sz="2400" dirty="0" smtClean="0"/>
              <a:t>/socket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Apps in mount group can access </a:t>
            </a:r>
            <a:r>
              <a:rPr lang="en-US" sz="2800" dirty="0" err="1" smtClean="0"/>
              <a:t>vold</a:t>
            </a:r>
            <a:endParaRPr lang="en-US" sz="2800" dirty="0" smtClean="0"/>
          </a:p>
          <a:p>
            <a:r>
              <a:rPr lang="en-US" sz="2800" dirty="0" smtClean="0"/>
              <a:t>Native </a:t>
            </a:r>
            <a:r>
              <a:rPr lang="en-US" sz="2800" dirty="0"/>
              <a:t>daemons </a:t>
            </a:r>
            <a:r>
              <a:rPr lang="en-US" sz="2800" dirty="0" smtClean="0"/>
              <a:t>can implement </a:t>
            </a:r>
            <a:r>
              <a:rPr lang="en-US" sz="2800" dirty="0"/>
              <a:t>additional, fine-grained </a:t>
            </a:r>
            <a:r>
              <a:rPr lang="en-US" sz="2800" dirty="0" smtClean="0"/>
              <a:t>control using client’s GID/UID</a:t>
            </a:r>
            <a:endParaRPr lang="en-US" sz="2800" dirty="0"/>
          </a:p>
          <a:p>
            <a:endParaRPr lang="en-US" sz="2800" dirty="0"/>
          </a:p>
        </p:txBody>
      </p:sp>
      <p:pic>
        <p:nvPicPr>
          <p:cNvPr id="5" name="Picture 4" descr="Screen Shot 2015-11-04 at 2.44.56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600" y="4489467"/>
            <a:ext cx="68961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32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Permission is</a:t>
            </a:r>
          </a:p>
          <a:p>
            <a:pPr lvl="1"/>
            <a:r>
              <a:rPr lang="en-US" dirty="0" smtClean="0"/>
              <a:t>a string, denoting ability to perform an operation</a:t>
            </a:r>
          </a:p>
          <a:p>
            <a:r>
              <a:rPr lang="en-US" dirty="0" smtClean="0"/>
              <a:t>Kinds of permissions</a:t>
            </a:r>
          </a:p>
          <a:p>
            <a:pPr lvl="1"/>
            <a:r>
              <a:rPr lang="en-US" dirty="0" smtClean="0"/>
              <a:t>Built-in permissions</a:t>
            </a:r>
          </a:p>
          <a:p>
            <a:pPr lvl="2"/>
            <a:r>
              <a:rPr lang="en-US" dirty="0" smtClean="0"/>
              <a:t>Fixed set of permissions available for API level</a:t>
            </a:r>
          </a:p>
          <a:p>
            <a:pPr lvl="2"/>
            <a:r>
              <a:rPr lang="en-US" dirty="0" smtClean="0"/>
              <a:t>New version introduces new built-in permissions</a:t>
            </a:r>
          </a:p>
          <a:p>
            <a:pPr lvl="2"/>
            <a:r>
              <a:rPr lang="en-US" dirty="0" smtClean="0"/>
              <a:t>(Implicit permission)</a:t>
            </a:r>
          </a:p>
          <a:p>
            <a:pPr lvl="1"/>
            <a:r>
              <a:rPr lang="en-US" dirty="0" smtClean="0"/>
              <a:t>Custom permissions</a:t>
            </a:r>
          </a:p>
          <a:p>
            <a:pPr lvl="2"/>
            <a:r>
              <a:rPr lang="en-US" dirty="0" smtClean="0"/>
              <a:t>Defined by system and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446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API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Integer identifying framework API of an Android platform</a:t>
            </a:r>
          </a:p>
          <a:p>
            <a:pPr lvl="1"/>
            <a:r>
              <a:rPr lang="en-US" dirty="0" smtClean="0"/>
              <a:t>App interact with Android system via API</a:t>
            </a:r>
          </a:p>
          <a:p>
            <a:r>
              <a:rPr lang="en-US" dirty="0" smtClean="0"/>
              <a:t>Framework API includes</a:t>
            </a:r>
          </a:p>
          <a:p>
            <a:pPr lvl="1"/>
            <a:r>
              <a:rPr lang="en-US" dirty="0" smtClean="0"/>
              <a:t>core set of packages/classes</a:t>
            </a:r>
          </a:p>
          <a:p>
            <a:pPr lvl="1"/>
            <a:r>
              <a:rPr lang="en-US" dirty="0" smtClean="0"/>
              <a:t>Manifest file schema</a:t>
            </a:r>
          </a:p>
          <a:p>
            <a:pPr lvl="1"/>
            <a:r>
              <a:rPr lang="en-US" dirty="0" smtClean="0"/>
              <a:t>Resource schema</a:t>
            </a:r>
          </a:p>
          <a:p>
            <a:pPr lvl="1"/>
            <a:r>
              <a:rPr lang="en-US" dirty="0" smtClean="0"/>
              <a:t>Set of intents</a:t>
            </a:r>
          </a:p>
          <a:p>
            <a:pPr lvl="1"/>
            <a:r>
              <a:rPr lang="en-US" dirty="0" smtClean="0"/>
              <a:t>Set of available permissions and enforcements</a:t>
            </a:r>
          </a:p>
          <a:p>
            <a:r>
              <a:rPr lang="en-US" dirty="0" smtClean="0"/>
              <a:t>Backward compatible</a:t>
            </a:r>
          </a:p>
          <a:p>
            <a:r>
              <a:rPr lang="en-US" dirty="0" smtClean="0">
                <a:hlinkClick r:id="rId2"/>
              </a:rPr>
              <a:t>http://developer.android.com/reference/android/</a:t>
            </a:r>
            <a:r>
              <a:rPr lang="en-US" dirty="0" err="1" smtClean="0">
                <a:hlinkClick r:id="rId2"/>
              </a:rPr>
              <a:t>Manifest.permission.html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00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pm</a:t>
            </a:r>
          </a:p>
          <a:p>
            <a:pPr lvl="1"/>
            <a:r>
              <a:rPr lang="en-US" dirty="0" smtClean="0"/>
              <a:t>Utility for package manager system service</a:t>
            </a:r>
          </a:p>
          <a:p>
            <a:r>
              <a:rPr lang="en-US" dirty="0" smtClean="0"/>
              <a:t>pm list permission</a:t>
            </a:r>
          </a:p>
          <a:p>
            <a:r>
              <a:rPr lang="en-US" dirty="0" smtClean="0"/>
              <a:t>pm list permission –f (more detailed info)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pkg</a:t>
            </a:r>
            <a:r>
              <a:rPr lang="en-US" dirty="0" smtClean="0"/>
              <a:t>&gt;.permission.&lt;permission&gt;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pkg</a:t>
            </a:r>
            <a:r>
              <a:rPr lang="en-US" dirty="0" smtClean="0"/>
              <a:t>&gt;= android: built-in permission</a:t>
            </a:r>
          </a:p>
          <a:p>
            <a:r>
              <a:rPr lang="en-US" dirty="0" smtClean="0"/>
              <a:t>pm list users</a:t>
            </a:r>
          </a:p>
          <a:p>
            <a:r>
              <a:rPr lang="en-US" dirty="0" smtClean="0"/>
              <a:t>pm list packages</a:t>
            </a:r>
          </a:p>
          <a:p>
            <a:r>
              <a:rPr lang="en-US" dirty="0" smtClean="0"/>
              <a:t>pm path &lt;</a:t>
            </a:r>
            <a:r>
              <a:rPr lang="en-US" dirty="0" err="1" smtClean="0"/>
              <a:t>pkg</a:t>
            </a:r>
            <a:r>
              <a:rPr lang="en-US" dirty="0" smtClean="0"/>
              <a:t>&gt;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58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Requesting Permission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App can request additional permissions</a:t>
            </a:r>
          </a:p>
          <a:p>
            <a:pPr lvl="1"/>
            <a:r>
              <a:rPr lang="en-US" dirty="0" smtClean="0"/>
              <a:t>&lt;uses-permission&gt; 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App can define new permissions</a:t>
            </a:r>
          </a:p>
          <a:p>
            <a:pPr lvl="1"/>
            <a:r>
              <a:rPr lang="en-US" dirty="0" smtClean="0"/>
              <a:t>&lt;permission&gt; 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Screen Shot 2015-10-29 at 12.44.3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454" y="2747963"/>
            <a:ext cx="6972300" cy="337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996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Package Manager system service (PM)</a:t>
            </a:r>
          </a:p>
          <a:p>
            <a:pPr lvl="1"/>
            <a:r>
              <a:rPr lang="en-US" dirty="0" smtClean="0"/>
              <a:t>assigns permissions to APPs at installation</a:t>
            </a:r>
          </a:p>
          <a:p>
            <a:pPr lvl="1"/>
            <a:r>
              <a:rPr lang="en-US" dirty="0" smtClean="0"/>
              <a:t>Keeps installed package DB, including</a:t>
            </a:r>
          </a:p>
          <a:p>
            <a:pPr lvl="2"/>
            <a:r>
              <a:rPr lang="en-US" dirty="0" smtClean="0"/>
              <a:t>install path, version, signing cert., assigned permissions</a:t>
            </a:r>
          </a:p>
          <a:p>
            <a:pPr lvl="2"/>
            <a:r>
              <a:rPr lang="en-US" dirty="0" smtClean="0"/>
              <a:t>stored at /data/system/</a:t>
            </a:r>
            <a:r>
              <a:rPr lang="en-US" dirty="0" err="1" smtClean="0"/>
              <a:t>packages.xml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24374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Protection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Protection level</a:t>
            </a:r>
          </a:p>
          <a:p>
            <a:pPr lvl="1"/>
            <a:r>
              <a:rPr lang="en-US" dirty="0" smtClean="0"/>
              <a:t>characterize potential risk implied in the permission &amp; procedure for determining grant of permission</a:t>
            </a:r>
          </a:p>
          <a:p>
            <a:pPr lvl="1"/>
            <a:r>
              <a:rPr lang="en-US" dirty="0" smtClean="0"/>
              <a:t>normal, dangerous, signature, </a:t>
            </a:r>
            <a:r>
              <a:rPr lang="en-US" dirty="0" err="1" smtClean="0"/>
              <a:t>signatureOrSystem</a:t>
            </a:r>
            <a:endParaRPr lang="en-US" dirty="0" smtClean="0"/>
          </a:p>
          <a:p>
            <a:r>
              <a:rPr lang="en-US" dirty="0" smtClean="0"/>
              <a:t>normal</a:t>
            </a:r>
          </a:p>
          <a:p>
            <a:pPr lvl="1"/>
            <a:r>
              <a:rPr lang="en-US" dirty="0" smtClean="0"/>
              <a:t>Default. Low risk</a:t>
            </a:r>
          </a:p>
          <a:p>
            <a:pPr lvl="1"/>
            <a:r>
              <a:rPr lang="en-US" dirty="0" smtClean="0"/>
              <a:t>Automatically granted without user confirmation. </a:t>
            </a:r>
          </a:p>
          <a:p>
            <a:pPr lvl="1"/>
            <a:r>
              <a:rPr lang="en-US" dirty="0" smtClean="0"/>
              <a:t>EX: ACCESS_NETWORK_STATE, GET_ACCOUNTS, ACCESS_NOTIFICATION_POLICY, ACCESS_WIFI_STATE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14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Protection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Dangerous</a:t>
            </a:r>
          </a:p>
          <a:p>
            <a:pPr lvl="1"/>
            <a:r>
              <a:rPr lang="en-US" dirty="0" smtClean="0"/>
              <a:t>Give access to user data or control of device</a:t>
            </a:r>
          </a:p>
          <a:p>
            <a:pPr lvl="1"/>
            <a:r>
              <a:rPr lang="en-US" dirty="0" smtClean="0"/>
              <a:t>EX: READ_SMS, CAMERA</a:t>
            </a:r>
          </a:p>
          <a:p>
            <a:pPr lvl="1"/>
            <a:r>
              <a:rPr lang="en-US" dirty="0" smtClean="0"/>
              <a:t>User confirms the permission at installation</a:t>
            </a:r>
          </a:p>
          <a:p>
            <a:r>
              <a:rPr lang="en-US" dirty="0" smtClean="0"/>
              <a:t>Signature</a:t>
            </a:r>
          </a:p>
          <a:p>
            <a:pPr lvl="1"/>
            <a:r>
              <a:rPr lang="en-US" dirty="0" smtClean="0"/>
              <a:t>Strongest protection level</a:t>
            </a:r>
          </a:p>
          <a:p>
            <a:pPr lvl="1"/>
            <a:r>
              <a:rPr lang="en-US" dirty="0" smtClean="0"/>
              <a:t>Only granted to Apps signed with the same key as the App declared the permission</a:t>
            </a:r>
          </a:p>
          <a:p>
            <a:pPr lvl="1"/>
            <a:r>
              <a:rPr lang="en-US" dirty="0" smtClean="0"/>
              <a:t>If granted, no user confirmation/notification</a:t>
            </a:r>
          </a:p>
          <a:p>
            <a:pPr lvl="1"/>
            <a:r>
              <a:rPr lang="en-US" dirty="0" smtClean="0"/>
              <a:t>Built-in signature permissions</a:t>
            </a:r>
          </a:p>
          <a:p>
            <a:pPr lvl="2"/>
            <a:r>
              <a:rPr lang="en-US" dirty="0" smtClean="0"/>
              <a:t>used by System Apps for device management</a:t>
            </a:r>
          </a:p>
          <a:p>
            <a:pPr lvl="2"/>
            <a:r>
              <a:rPr lang="en-US" dirty="0" smtClean="0"/>
              <a:t>EX: NET_ADMIN, ACCESS_ALL_EXTERNAL_STORAGE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71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13288</TotalTime>
  <Words>932</Words>
  <Application>Microsoft Macintosh PowerPoint</Application>
  <PresentationFormat>On-screen Show (4:3)</PresentationFormat>
  <Paragraphs>193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Android Permission</vt:lpstr>
      <vt:lpstr>Why permission?</vt:lpstr>
      <vt:lpstr>Permission</vt:lpstr>
      <vt:lpstr>API Level</vt:lpstr>
      <vt:lpstr>Check permissions</vt:lpstr>
      <vt:lpstr>Requesting Permission</vt:lpstr>
      <vt:lpstr>Permission Management</vt:lpstr>
      <vt:lpstr>Permission Protection Levels</vt:lpstr>
      <vt:lpstr>Permission Protection Levels</vt:lpstr>
      <vt:lpstr>Permission Protection Levels</vt:lpstr>
      <vt:lpstr>Permission Assignments</vt:lpstr>
      <vt:lpstr>Process and Permission</vt:lpstr>
      <vt:lpstr>Package Manager</vt:lpstr>
      <vt:lpstr>Package Manager’s Job</vt:lpstr>
      <vt:lpstr>process attributes</vt:lpstr>
      <vt:lpstr>Android App and Zygote</vt:lpstr>
      <vt:lpstr>Zygote</vt:lpstr>
      <vt:lpstr>Child process</vt:lpstr>
      <vt:lpstr>permission enforcement</vt:lpstr>
      <vt:lpstr>PowerPoint Presentation</vt:lpstr>
      <vt:lpstr>Kernel-level enforcement</vt:lpstr>
      <vt:lpstr>Kernel-level Enforcement - Code</vt:lpstr>
      <vt:lpstr>Native Daemon-Level Enforcement </vt:lpstr>
      <vt:lpstr>Example: Volume Daemon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Permission</dc:title>
  <dc:creator>Minho Shin</dc:creator>
  <cp:lastModifiedBy>Minho Shin</cp:lastModifiedBy>
  <cp:revision>53</cp:revision>
  <dcterms:created xsi:type="dcterms:W3CDTF">2015-10-28T13:34:04Z</dcterms:created>
  <dcterms:modified xsi:type="dcterms:W3CDTF">2015-11-12T15:57:12Z</dcterms:modified>
</cp:coreProperties>
</file>