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0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65" r:id="rId11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777"/>
    <a:srgbClr val="22343C"/>
    <a:srgbClr val="37463B"/>
    <a:srgbClr val="ADC5D0"/>
    <a:srgbClr val="9BB0A3"/>
    <a:srgbClr val="384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091" autoAdjust="0"/>
  </p:normalViewPr>
  <p:slideViewPr>
    <p:cSldViewPr snapToGrid="0">
      <p:cViewPr varScale="1">
        <p:scale>
          <a:sx n="98" d="100"/>
          <a:sy n="98" d="100"/>
        </p:scale>
        <p:origin x="10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402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6A1B572A-28C2-467C-89D6-53D16775A8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AADE24F-5D56-4409-9D75-F34B10E98E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AB3C9F0-441D-4DC6-9E68-AB23A7201DE9}" type="datetime1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2022-11-27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9800D75-C563-4119-8787-D8CD17695E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D1A6FF2-47B1-440E-A1C2-0011B15643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CB800D5-F0A2-4A01-9A9B-8BD255874D31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‹#›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560598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noProof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AC9D42A8-FD73-435D-8877-5460F94F488D}" type="datetime1">
              <a:rPr lang="ko-KR" altLang="en-US" noProof="0" smtClean="0"/>
              <a:t>2022-11-27</a:t>
            </a:fld>
            <a:endParaRPr lang="ko-KR" altLang="en-US" noProof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noProof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7FFB0464-F52C-4F62-B2A8-C42021021BFD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3819699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1pPr>
    <a:lvl2pPr marL="457200" algn="l" defTabSz="914400" rtl="0" eaLnBrk="1" latinLnBrk="0" hangingPunct="1">
      <a:defRPr sz="1200" kern="1200" baseline="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2pPr>
    <a:lvl3pPr marL="914400" algn="l" defTabSz="914400" rtl="0" eaLnBrk="1" latinLnBrk="0" hangingPunct="1">
      <a:defRPr sz="1200" kern="1200" baseline="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3pPr>
    <a:lvl4pPr marL="1371600" algn="l" defTabSz="914400" rtl="0" eaLnBrk="1" latinLnBrk="0" hangingPunct="1">
      <a:defRPr sz="1200" kern="1200" baseline="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4pPr>
    <a:lvl5pPr marL="1828800" algn="l" defTabSz="914400" rtl="0" eaLnBrk="1" latinLnBrk="0" hangingPunct="1">
      <a:defRPr sz="1200" kern="1200" baseline="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B0464-F52C-4F62-B2A8-C42021021BFD}" type="slidenum">
              <a:rPr lang="en-US" altLang="ko-KR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7175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B0464-F52C-4F62-B2A8-C42021021BFD}" type="slidenum">
              <a:rPr lang="en-US" altLang="ko-KR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6645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B0464-F52C-4F62-B2A8-C42021021BFD}" type="slidenum">
              <a:rPr lang="en-US" altLang="ko-KR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4779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최근 </a:t>
            </a:r>
            <a:r>
              <a:rPr lang="en-US" altLang="ko-KR" dirty="0"/>
              <a:t>IoT, </a:t>
            </a:r>
            <a:r>
              <a:rPr lang="ko-KR" altLang="en-US" dirty="0"/>
              <a:t>클라우드</a:t>
            </a:r>
            <a:r>
              <a:rPr lang="en-US" altLang="ko-KR" dirty="0"/>
              <a:t>, </a:t>
            </a:r>
            <a:r>
              <a:rPr lang="ko-KR" altLang="en-US" dirty="0"/>
              <a:t>빅데이터 등의 기술들로 인한 급격한 트래픽 상승을 정적인 구조의 기존 네트워크로는 쉽게 따라갈 수 없습니다</a:t>
            </a:r>
            <a:r>
              <a:rPr lang="en-US" altLang="ko-KR" dirty="0"/>
              <a:t>. </a:t>
            </a:r>
            <a:r>
              <a:rPr lang="ko-KR" altLang="en-US" dirty="0"/>
              <a:t>이를 위해 네트워크를 유연하게 </a:t>
            </a:r>
            <a:r>
              <a:rPr lang="ko-KR" altLang="en-US" dirty="0" err="1"/>
              <a:t>유지보수할</a:t>
            </a:r>
            <a:r>
              <a:rPr lang="ko-KR" altLang="en-US" dirty="0"/>
              <a:t> 수 있는 </a:t>
            </a:r>
            <a:r>
              <a:rPr lang="en-US" altLang="ko-KR" dirty="0" err="1"/>
              <a:t>sw</a:t>
            </a:r>
            <a:r>
              <a:rPr lang="en-US" altLang="ko-KR" dirty="0"/>
              <a:t> </a:t>
            </a:r>
            <a:r>
              <a:rPr lang="ko-KR" altLang="en-US" dirty="0"/>
              <a:t>정의 네트워크인 </a:t>
            </a:r>
            <a:r>
              <a:rPr lang="en-US" altLang="ko-KR" dirty="0"/>
              <a:t>SDN</a:t>
            </a:r>
            <a:r>
              <a:rPr lang="ko-KR" altLang="en-US" dirty="0"/>
              <a:t>이 개발되었습니다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SDN</a:t>
            </a:r>
            <a:r>
              <a:rPr lang="ko-KR" altLang="en-US" dirty="0"/>
              <a:t>은 네트워크 전체가 아닌 필요한 기능만 설계할 수 있고</a:t>
            </a:r>
            <a:r>
              <a:rPr lang="en-US" altLang="ko-KR" dirty="0"/>
              <a:t>, </a:t>
            </a:r>
            <a:r>
              <a:rPr lang="ko-KR" altLang="en-US" dirty="0"/>
              <a:t>사용자가 원하는 대로 자신의 환경에 적합한 네트워크를 구축하여 최적화된 환경을 만들 수 있습니다</a:t>
            </a:r>
            <a:r>
              <a:rPr lang="en-US" altLang="ko-KR" dirty="0"/>
              <a:t>. </a:t>
            </a:r>
            <a:r>
              <a:rPr lang="ko-KR" altLang="en-US" dirty="0"/>
              <a:t>하지만 네트워크 구조가 바뀌면서 효율성은 높아졌지만 기존의</a:t>
            </a:r>
            <a:endParaRPr lang="en-US" altLang="ko-KR" dirty="0"/>
          </a:p>
          <a:p>
            <a:r>
              <a:rPr lang="ko-KR" altLang="en-US" dirty="0"/>
              <a:t>네트워크 공격들에 대한 방어책은 되지 못합니다</a:t>
            </a:r>
            <a:r>
              <a:rPr lang="en-US" altLang="ko-KR" dirty="0"/>
              <a:t>. </a:t>
            </a:r>
            <a:r>
              <a:rPr lang="ko-KR" altLang="en-US" dirty="0"/>
              <a:t>초기에는 </a:t>
            </a:r>
            <a:r>
              <a:rPr lang="en-US" altLang="ko-KR" dirty="0"/>
              <a:t>SDN </a:t>
            </a:r>
            <a:r>
              <a:rPr lang="ko-KR" altLang="en-US" dirty="0"/>
              <a:t>컨트롤러로 들어오는 모든 패킷을 검사하여 보안성을 높이는 데 중점을 두었지만 이 때문에 부하가 높아지게 되었고</a:t>
            </a:r>
            <a:r>
              <a:rPr lang="en-US" altLang="ko-KR" dirty="0"/>
              <a:t>, </a:t>
            </a:r>
            <a:r>
              <a:rPr lang="ko-KR" altLang="en-US" dirty="0"/>
              <a:t>이를 해결하기 위해 공격이 지속되는 경우엔</a:t>
            </a:r>
            <a:endParaRPr lang="en-US" altLang="ko-KR" dirty="0"/>
          </a:p>
          <a:p>
            <a:r>
              <a:rPr lang="ko-KR" altLang="en-US" dirty="0"/>
              <a:t>일정 시간동안 모든 패킷을 차단하거나 </a:t>
            </a:r>
            <a:r>
              <a:rPr lang="ko-KR" altLang="en-US" dirty="0" err="1"/>
              <a:t>백로그</a:t>
            </a:r>
            <a:r>
              <a:rPr lang="ko-KR" altLang="en-US" dirty="0"/>
              <a:t> 큐가 임계치에 도달하기 전까지 패킷을 검사하지 않는 등의 패킷 샘플링 기반 기법들이 제안되었습니다</a:t>
            </a:r>
            <a:r>
              <a:rPr lang="en-US" altLang="ko-KR" dirty="0"/>
              <a:t>. </a:t>
            </a:r>
            <a:r>
              <a:rPr lang="ko-KR" altLang="en-US" dirty="0"/>
              <a:t>이를 통해 보안 시스템의 부하는 줄일 수 있었지만</a:t>
            </a:r>
            <a:endParaRPr lang="en-US" altLang="ko-KR" dirty="0"/>
          </a:p>
          <a:p>
            <a:r>
              <a:rPr lang="ko-KR" altLang="en-US" dirty="0" err="1"/>
              <a:t>백로그</a:t>
            </a:r>
            <a:r>
              <a:rPr lang="ko-KR" altLang="en-US" dirty="0"/>
              <a:t> 큐가 일정 수준이 되지 않으면 컨트롤러로 들어오는 모든 패킷을 검사하지 않는 문제가 있었습니다</a:t>
            </a:r>
            <a:r>
              <a:rPr lang="en-US" altLang="ko-KR" dirty="0"/>
              <a:t>. </a:t>
            </a:r>
            <a:r>
              <a:rPr lang="ko-KR" altLang="en-US" dirty="0"/>
              <a:t>또한 </a:t>
            </a:r>
            <a:r>
              <a:rPr lang="ko-KR" altLang="en-US" dirty="0" err="1"/>
              <a:t>백로그</a:t>
            </a:r>
            <a:r>
              <a:rPr lang="ko-KR" altLang="en-US" dirty="0"/>
              <a:t> 큐가 일정 수준이 되지 않는 상태에서 이상 패킷이 컨트롤러로 들어오면 목적지로 패킷을</a:t>
            </a:r>
            <a:endParaRPr lang="en-US" altLang="ko-KR" dirty="0"/>
          </a:p>
          <a:p>
            <a:r>
              <a:rPr lang="ko-KR" altLang="en-US" dirty="0"/>
              <a:t>전송하여 네트워크에 문제가 발생할 수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B0464-F52C-4F62-B2A8-C42021021BFD}" type="slidenum">
              <a:rPr lang="en-US" altLang="ko-KR" noProof="0" smtClean="0"/>
              <a:pPr/>
              <a:t>3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787565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앞에 말씀드린 문제들을 해결하기 위해 본 논문에서는 </a:t>
            </a:r>
            <a:r>
              <a:rPr lang="ko-KR" altLang="en-US" dirty="0" err="1"/>
              <a:t>플루딩</a:t>
            </a:r>
            <a:r>
              <a:rPr lang="ko-KR" altLang="en-US" dirty="0"/>
              <a:t> 공격 발생 시 보안 시스템의 부하를 줄이면서 보안성을 높이기 위한 관리 테이블 알고리즘을 제안합니다</a:t>
            </a:r>
            <a:r>
              <a:rPr lang="en-US" altLang="ko-KR" dirty="0"/>
              <a:t>. </a:t>
            </a:r>
            <a:r>
              <a:rPr lang="ko-KR" altLang="en-US" dirty="0"/>
              <a:t>패킷의 메타데이터를 확인하여 각 패킷 간의 시간차와</a:t>
            </a:r>
            <a:endParaRPr lang="en-US" altLang="ko-KR" dirty="0"/>
          </a:p>
          <a:p>
            <a:r>
              <a:rPr lang="ko-KR" altLang="en-US" dirty="0"/>
              <a:t>횟수 기반의 관리 테이블을 생성하며 이를 기준으로 보안 시스템을 실행하여 유동적으로 각 패킷을 검사할 수 있으므로 네트워크의 보안성을 개선할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이상 패킷으로 판별된 경우에는 일정 시간 해당 패킷을 컨트롤러에서 차단하므로 보안 시스템의 부하율도 줄일 수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B0464-F52C-4F62-B2A8-C42021021BFD}" type="slidenum">
              <a:rPr lang="en-US" altLang="ko-KR" noProof="0" smtClean="0"/>
              <a:pPr/>
              <a:t>4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3201320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기존 패킷 샘플링을 기반으로 한 기법 중 첫 번째는 목적지 주소별 패킷 샘플링을 이용한 </a:t>
            </a:r>
            <a:r>
              <a:rPr lang="en-US" altLang="ko-KR" dirty="0"/>
              <a:t>SYN Flooding </a:t>
            </a:r>
            <a:r>
              <a:rPr lang="ko-KR" altLang="en-US" dirty="0"/>
              <a:t>공격 </a:t>
            </a:r>
            <a:r>
              <a:rPr lang="ko-KR" altLang="en-US" dirty="0" err="1"/>
              <a:t>방어기법입니다</a:t>
            </a:r>
            <a:r>
              <a:rPr lang="en-US" altLang="ko-KR" dirty="0"/>
              <a:t>. SYN Flooding </a:t>
            </a:r>
            <a:r>
              <a:rPr lang="ko-KR" altLang="en-US" dirty="0"/>
              <a:t>패킷이 </a:t>
            </a:r>
            <a:r>
              <a:rPr lang="ko-KR" altLang="en-US" dirty="0" err="1"/>
              <a:t>백로그</a:t>
            </a:r>
            <a:r>
              <a:rPr lang="ko-KR" altLang="en-US" dirty="0"/>
              <a:t> 큐의 </a:t>
            </a:r>
            <a:r>
              <a:rPr lang="en-US" altLang="ko-KR" dirty="0"/>
              <a:t>70% </a:t>
            </a:r>
            <a:r>
              <a:rPr lang="ko-KR" altLang="en-US" dirty="0"/>
              <a:t>이상을 점유하면 패킷 모니터링을 시작하여</a:t>
            </a:r>
            <a:endParaRPr lang="en-US" altLang="ko-KR" dirty="0"/>
          </a:p>
          <a:p>
            <a:r>
              <a:rPr lang="ko-KR" altLang="en-US" dirty="0"/>
              <a:t>이 패킷이 이상 패킷으로 판별되면 일정 시간동안 해당 패킷을 차단하였습니다</a:t>
            </a:r>
            <a:r>
              <a:rPr lang="en-US" altLang="ko-KR" dirty="0"/>
              <a:t>. </a:t>
            </a:r>
            <a:r>
              <a:rPr lang="ko-KR" altLang="en-US" dirty="0"/>
              <a:t>하지만 </a:t>
            </a:r>
            <a:r>
              <a:rPr lang="ko-KR" altLang="en-US" dirty="0" err="1"/>
              <a:t>백로그</a:t>
            </a:r>
            <a:r>
              <a:rPr lang="ko-KR" altLang="en-US" dirty="0"/>
              <a:t> 큐가 임계치에 도달하기 전에 이상 패킷이 컨트롤러로 들어온다면 목적지로 패킷이 전달될 가능성이 크므로 보안성이 떨어지는 문제가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두 번째는 </a:t>
            </a:r>
            <a:r>
              <a:rPr lang="en-US" altLang="ko-KR" dirty="0"/>
              <a:t>SDN</a:t>
            </a:r>
            <a:r>
              <a:rPr lang="ko-KR" altLang="en-US" dirty="0"/>
              <a:t>에서 </a:t>
            </a:r>
            <a:r>
              <a:rPr lang="en-US" altLang="ko-KR" dirty="0"/>
              <a:t>Flow</a:t>
            </a:r>
            <a:r>
              <a:rPr lang="ko-KR" altLang="en-US" dirty="0"/>
              <a:t>를 기반으로 침입을 탐지한 후 </a:t>
            </a:r>
            <a:r>
              <a:rPr lang="en-US" altLang="ko-KR" dirty="0"/>
              <a:t>IDS</a:t>
            </a:r>
            <a:r>
              <a:rPr lang="ko-KR" altLang="en-US" dirty="0"/>
              <a:t>로 전송하는 기법입니다</a:t>
            </a:r>
            <a:r>
              <a:rPr lang="en-US" altLang="ko-KR" dirty="0"/>
              <a:t>. Flow</a:t>
            </a:r>
            <a:r>
              <a:rPr lang="ko-KR" altLang="en-US" dirty="0"/>
              <a:t>를 기반으로 공격을 탐지하기 때문에 보안 시스템의 오버헤드를 낮출 수 있습니다</a:t>
            </a:r>
            <a:r>
              <a:rPr lang="en-US" altLang="ko-KR" dirty="0"/>
              <a:t>. </a:t>
            </a:r>
            <a:r>
              <a:rPr lang="ko-KR" altLang="en-US" dirty="0"/>
              <a:t>하지만 </a:t>
            </a:r>
            <a:r>
              <a:rPr lang="en-US" altLang="ko-KR" dirty="0"/>
              <a:t>IDS</a:t>
            </a:r>
            <a:r>
              <a:rPr lang="ko-KR" altLang="en-US" dirty="0"/>
              <a:t>에서 패킷 검사 후의 절차 등이 기술되어 있지 않아서</a:t>
            </a:r>
            <a:endParaRPr lang="en-US" altLang="ko-KR" dirty="0"/>
          </a:p>
          <a:p>
            <a:r>
              <a:rPr lang="ko-KR" altLang="en-US" dirty="0"/>
              <a:t>시스템 성능을 파악할 수 없습니다</a:t>
            </a:r>
            <a:r>
              <a:rPr lang="en-US" altLang="ko-KR" dirty="0"/>
              <a:t>. </a:t>
            </a:r>
            <a:r>
              <a:rPr lang="ko-KR" altLang="en-US" dirty="0"/>
              <a:t>세 번째는 </a:t>
            </a:r>
            <a:r>
              <a:rPr lang="en-US" altLang="ko-KR" dirty="0"/>
              <a:t>OpenFlow</a:t>
            </a:r>
            <a:r>
              <a:rPr lang="ko-KR" altLang="en-US" dirty="0"/>
              <a:t>와 </a:t>
            </a:r>
            <a:r>
              <a:rPr lang="en-US" altLang="ko-KR" dirty="0" err="1"/>
              <a:t>Sflow</a:t>
            </a:r>
            <a:r>
              <a:rPr lang="ko-KR" altLang="en-US" dirty="0"/>
              <a:t>를 이용한 공격 방어 기법입니다</a:t>
            </a:r>
            <a:r>
              <a:rPr lang="en-US" altLang="ko-KR" dirty="0"/>
              <a:t>. </a:t>
            </a:r>
            <a:r>
              <a:rPr lang="ko-KR" altLang="en-US" dirty="0"/>
              <a:t>공격 패킷이 임의로 정한 임계치를 초과하면 네트워크 전체의 패킷을 일정 시간동안 차단합니다</a:t>
            </a:r>
            <a:r>
              <a:rPr lang="en-US" altLang="ko-KR" dirty="0"/>
              <a:t>. </a:t>
            </a:r>
            <a:r>
              <a:rPr lang="ko-KR" altLang="en-US" dirty="0"/>
              <a:t>하지만 차단 시간동안 정상 패킷도</a:t>
            </a:r>
            <a:endParaRPr lang="en-US" altLang="ko-KR" dirty="0"/>
          </a:p>
          <a:p>
            <a:r>
              <a:rPr lang="ko-KR" altLang="en-US" dirty="0"/>
              <a:t>목적지로 전달되지 못할 뿐더러 공격 패킷과 정상 패킷을 판별하는 기준과 </a:t>
            </a:r>
            <a:r>
              <a:rPr lang="ko-KR" altLang="en-US" dirty="0" err="1"/>
              <a:t>임계값이</a:t>
            </a:r>
            <a:r>
              <a:rPr lang="ko-KR" altLang="en-US" dirty="0"/>
              <a:t> 명확하지 않습니다</a:t>
            </a:r>
            <a:r>
              <a:rPr lang="en-US" altLang="ko-KR" dirty="0"/>
              <a:t>. </a:t>
            </a:r>
            <a:r>
              <a:rPr lang="ko-KR" altLang="en-US" dirty="0"/>
              <a:t>네 번째는 </a:t>
            </a:r>
            <a:r>
              <a:rPr lang="en-US" altLang="ko-KR" dirty="0"/>
              <a:t>L7 </a:t>
            </a:r>
            <a:r>
              <a:rPr lang="ko-KR" altLang="en-US" dirty="0"/>
              <a:t>스위치 기반 </a:t>
            </a:r>
            <a:r>
              <a:rPr lang="en-US" altLang="ko-KR" dirty="0" err="1"/>
              <a:t>Ddos</a:t>
            </a:r>
            <a:r>
              <a:rPr lang="en-US" altLang="ko-KR" dirty="0"/>
              <a:t> </a:t>
            </a:r>
            <a:r>
              <a:rPr lang="ko-KR" altLang="en-US" dirty="0"/>
              <a:t>감지 기법입니다</a:t>
            </a:r>
            <a:r>
              <a:rPr lang="en-US" altLang="ko-KR" dirty="0"/>
              <a:t>. L7 </a:t>
            </a:r>
            <a:r>
              <a:rPr lang="ko-KR" altLang="en-US" dirty="0"/>
              <a:t>스위치를 통해 패킷을 검사하여 이상 패킷을 차단하였지만</a:t>
            </a:r>
            <a:endParaRPr lang="en-US" altLang="ko-KR" dirty="0"/>
          </a:p>
          <a:p>
            <a:r>
              <a:rPr lang="ko-KR" altLang="en-US" dirty="0"/>
              <a:t>스위치의 성능이 높아진 만큼 하드웨어 비용이 높은 문제가 있습니다</a:t>
            </a:r>
            <a:r>
              <a:rPr lang="en-US" altLang="ko-KR" dirty="0"/>
              <a:t>. </a:t>
            </a:r>
            <a:r>
              <a:rPr lang="ko-KR" altLang="en-US" dirty="0"/>
              <a:t>이와 같이 </a:t>
            </a:r>
            <a:r>
              <a:rPr lang="en-US" altLang="ko-KR" dirty="0"/>
              <a:t>SDN </a:t>
            </a:r>
            <a:r>
              <a:rPr lang="ko-KR" altLang="en-US" dirty="0"/>
              <a:t>환경에서 보안 시스템의 부하를 줄이기 위한 기법들이 제시되었지만 보안성이 떨어졌습니다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SDN</a:t>
            </a:r>
            <a:r>
              <a:rPr lang="ko-KR" altLang="en-US" dirty="0"/>
              <a:t>은 </a:t>
            </a:r>
            <a:r>
              <a:rPr lang="en-US" altLang="ko-KR" dirty="0" err="1"/>
              <a:t>Openflow</a:t>
            </a:r>
            <a:r>
              <a:rPr lang="en-US" altLang="ko-KR" dirty="0"/>
              <a:t> </a:t>
            </a:r>
            <a:r>
              <a:rPr lang="ko-KR" altLang="en-US" dirty="0"/>
              <a:t>프로토콜을 통하여 해당 프로토콜을 지원하는 스위치들을 일괄적으로 제어할 수 있습니다</a:t>
            </a:r>
            <a:r>
              <a:rPr lang="en-US" altLang="ko-KR" dirty="0"/>
              <a:t>. </a:t>
            </a:r>
            <a:r>
              <a:rPr lang="ko-KR" altLang="en-US" dirty="0"/>
              <a:t>또한 사용자의 필요에 따라 자신의 환경에 맞게 네트워크를 구축할 수 있는 개방형 구조를 가지므로</a:t>
            </a:r>
            <a:endParaRPr lang="en-US" altLang="ko-KR" dirty="0"/>
          </a:p>
          <a:p>
            <a:r>
              <a:rPr lang="ko-KR" altLang="en-US" dirty="0"/>
              <a:t>필요한 기능만을 이용하여 최적화된 네트워크를 구축할 수 있습니다</a:t>
            </a:r>
            <a:r>
              <a:rPr lang="en-US" altLang="ko-KR" dirty="0"/>
              <a:t>. </a:t>
            </a:r>
            <a:r>
              <a:rPr lang="ko-KR" altLang="en-US" dirty="0"/>
              <a:t>그림 </a:t>
            </a:r>
            <a:r>
              <a:rPr lang="en-US" altLang="ko-KR" dirty="0"/>
              <a:t>3</a:t>
            </a:r>
            <a:r>
              <a:rPr lang="ko-KR" altLang="en-US" dirty="0"/>
              <a:t>과 같이 </a:t>
            </a:r>
            <a:r>
              <a:rPr lang="en-US" altLang="ko-KR" dirty="0"/>
              <a:t>infra layer, control layer, application layer</a:t>
            </a:r>
            <a:r>
              <a:rPr lang="ko-KR" altLang="en-US" dirty="0"/>
              <a:t>로 분리되어 있습니다</a:t>
            </a:r>
            <a:r>
              <a:rPr lang="en-US" altLang="ko-KR" dirty="0"/>
              <a:t>. Infra layer</a:t>
            </a:r>
            <a:r>
              <a:rPr lang="ko-KR" altLang="en-US" dirty="0"/>
              <a:t>과 </a:t>
            </a:r>
            <a:r>
              <a:rPr lang="en-US" altLang="ko-KR" dirty="0"/>
              <a:t>control layer </a:t>
            </a:r>
            <a:r>
              <a:rPr lang="ko-KR" altLang="en-US" dirty="0"/>
              <a:t>간의 통신을 위해서 </a:t>
            </a:r>
            <a:r>
              <a:rPr lang="en-US" altLang="ko-KR" dirty="0" err="1"/>
              <a:t>SouthBound</a:t>
            </a:r>
            <a:r>
              <a:rPr lang="en-US" altLang="ko-KR" dirty="0"/>
              <a:t> API</a:t>
            </a:r>
            <a:r>
              <a:rPr lang="ko-KR" altLang="en-US" dirty="0"/>
              <a:t>를 이용하며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대표 프로토콜인 </a:t>
            </a:r>
            <a:r>
              <a:rPr lang="en-US" altLang="ko-KR" dirty="0"/>
              <a:t>OpenFlow</a:t>
            </a:r>
            <a:r>
              <a:rPr lang="ko-KR" altLang="en-US" dirty="0"/>
              <a:t>를 이용합니다</a:t>
            </a:r>
            <a:r>
              <a:rPr lang="en-US" altLang="ko-KR" dirty="0"/>
              <a:t>. SDN</a:t>
            </a:r>
            <a:r>
              <a:rPr lang="ko-KR" altLang="en-US" dirty="0"/>
              <a:t>의 기본 구조는 그림</a:t>
            </a:r>
            <a:r>
              <a:rPr lang="en-US" altLang="ko-KR" dirty="0"/>
              <a:t> 4</a:t>
            </a:r>
            <a:r>
              <a:rPr lang="ko-KR" altLang="en-US" dirty="0"/>
              <a:t>와 같이 구성되며 컨트롤러와 스위치가 연결되고 스위치는 각 호스트와 연결됩니다</a:t>
            </a:r>
            <a:r>
              <a:rPr lang="en-US" altLang="ko-KR" dirty="0"/>
              <a:t>. </a:t>
            </a:r>
            <a:r>
              <a:rPr lang="ko-KR" altLang="en-US" dirty="0"/>
              <a:t>하나의 컨트롤러에는 여러 개의 스위치를 연결하고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각 스위치에서는 여러 개의 호스트를 연결할 수 있습니다</a:t>
            </a:r>
            <a:r>
              <a:rPr lang="en-US" altLang="ko-KR" dirty="0"/>
              <a:t>. </a:t>
            </a:r>
            <a:r>
              <a:rPr lang="ko-KR" altLang="en-US" dirty="0"/>
              <a:t>또한</a:t>
            </a:r>
            <a:r>
              <a:rPr lang="en-US" altLang="ko-KR" dirty="0"/>
              <a:t>, Centralized(</a:t>
            </a:r>
            <a:r>
              <a:rPr lang="ko-KR" altLang="en-US" dirty="0"/>
              <a:t>중앙집중적</a:t>
            </a:r>
            <a:r>
              <a:rPr lang="en-US" altLang="ko-KR" dirty="0"/>
              <a:t>) </a:t>
            </a:r>
            <a:r>
              <a:rPr lang="ko-KR" altLang="en-US" dirty="0"/>
              <a:t>구조를 이용합니다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IDS</a:t>
            </a:r>
            <a:r>
              <a:rPr lang="ko-KR" altLang="en-US" dirty="0"/>
              <a:t>는 네트워크로 들어오는 패킷을 검사하여 감시 카메라의 역할을 수행하는 침입 탐지 시스템입니다</a:t>
            </a:r>
            <a:r>
              <a:rPr lang="en-US" altLang="ko-KR" dirty="0"/>
              <a:t>. </a:t>
            </a:r>
            <a:r>
              <a:rPr lang="ko-KR" altLang="en-US" dirty="0"/>
              <a:t>침입자나 다른 곳에서 공격 패킷을 보내는 경우에 시스템 자원에 영향을 끼치기 전에 이를 발견하는 것이 목적입니다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하지만 </a:t>
            </a:r>
            <a:r>
              <a:rPr lang="en-US" altLang="ko-KR" dirty="0"/>
              <a:t>IDS</a:t>
            </a:r>
            <a:r>
              <a:rPr lang="ko-KR" altLang="en-US" dirty="0"/>
              <a:t>는 공격 감지만 가능하기 때문에 트래픽을 차단하거나 별도의 알림을 주는 기능은 없습니다</a:t>
            </a:r>
            <a:r>
              <a:rPr lang="en-US" altLang="ko-KR" dirty="0"/>
              <a:t>. </a:t>
            </a:r>
            <a:r>
              <a:rPr lang="ko-KR" altLang="en-US" dirty="0"/>
              <a:t>따라서 일반적으로는 그림 </a:t>
            </a:r>
            <a:r>
              <a:rPr lang="en-US" altLang="ko-KR" dirty="0"/>
              <a:t>5</a:t>
            </a:r>
            <a:r>
              <a:rPr lang="ko-KR" altLang="en-US" dirty="0"/>
              <a:t>와 같이 라우터 다음 단에 </a:t>
            </a:r>
            <a:r>
              <a:rPr lang="en-US" altLang="ko-KR" dirty="0"/>
              <a:t>IDS</a:t>
            </a:r>
            <a:r>
              <a:rPr lang="ko-KR" altLang="en-US" dirty="0"/>
              <a:t>나 방화벽 등을 배치하여 공격을 감지하고 이상 패킷인 경우 트래픽을</a:t>
            </a:r>
            <a:endParaRPr lang="en-US" altLang="ko-KR" dirty="0"/>
          </a:p>
          <a:p>
            <a:r>
              <a:rPr lang="ko-KR" altLang="en-US" dirty="0"/>
              <a:t>차단하는 등 설정된 루틴에 따라 처리합니다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B0464-F52C-4F62-B2A8-C42021021BFD}" type="slidenum">
              <a:rPr lang="en-US" altLang="ko-KR" noProof="0" smtClean="0"/>
              <a:pPr/>
              <a:t>5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17350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본 논문에서는 </a:t>
            </a:r>
            <a:r>
              <a:rPr lang="en-US" altLang="ko-KR" dirty="0"/>
              <a:t>SDN</a:t>
            </a:r>
            <a:r>
              <a:rPr lang="ko-KR" altLang="en-US" dirty="0"/>
              <a:t>에서의 효율적인 이상 패킷 감지 기법의 구성을 그림</a:t>
            </a:r>
            <a:r>
              <a:rPr lang="en-US" altLang="ko-KR" dirty="0"/>
              <a:t> 6</a:t>
            </a:r>
            <a:r>
              <a:rPr lang="ko-KR" altLang="en-US" dirty="0"/>
              <a:t>과 같이 제안합니다</a:t>
            </a:r>
            <a:r>
              <a:rPr lang="en-US" altLang="ko-KR" dirty="0"/>
              <a:t>. </a:t>
            </a:r>
            <a:r>
              <a:rPr lang="ko-KR" altLang="en-US" dirty="0"/>
              <a:t>이 때 제안하는 시스템은 컨트롤러 </a:t>
            </a:r>
            <a:r>
              <a:rPr lang="en-US" altLang="ko-KR" dirty="0"/>
              <a:t>1</a:t>
            </a:r>
            <a:r>
              <a:rPr lang="ko-KR" altLang="en-US" dirty="0"/>
              <a:t>개</a:t>
            </a:r>
            <a:r>
              <a:rPr lang="en-US" altLang="ko-KR" dirty="0"/>
              <a:t>, </a:t>
            </a:r>
            <a:r>
              <a:rPr lang="ko-KR" altLang="en-US" dirty="0"/>
              <a:t>스위치 </a:t>
            </a:r>
            <a:r>
              <a:rPr lang="en-US" altLang="ko-KR" dirty="0"/>
              <a:t>1</a:t>
            </a:r>
            <a:r>
              <a:rPr lang="ko-KR" altLang="en-US" dirty="0"/>
              <a:t>개</a:t>
            </a:r>
            <a:r>
              <a:rPr lang="en-US" altLang="ko-KR" dirty="0"/>
              <a:t>, attacker host 2</a:t>
            </a:r>
            <a:r>
              <a:rPr lang="ko-KR" altLang="en-US" dirty="0"/>
              <a:t>개</a:t>
            </a:r>
            <a:r>
              <a:rPr lang="en-US" altLang="ko-KR" dirty="0"/>
              <a:t>, server host 1</a:t>
            </a:r>
            <a:r>
              <a:rPr lang="ko-KR" altLang="en-US" dirty="0"/>
              <a:t>개</a:t>
            </a:r>
            <a:r>
              <a:rPr lang="en-US" altLang="ko-KR" dirty="0"/>
              <a:t>, IDS host 1</a:t>
            </a:r>
            <a:r>
              <a:rPr lang="ko-KR" altLang="en-US" dirty="0"/>
              <a:t>개로 하며 각 </a:t>
            </a:r>
            <a:r>
              <a:rPr lang="en-US" altLang="ko-KR" dirty="0"/>
              <a:t>Host</a:t>
            </a:r>
            <a:r>
              <a:rPr lang="ko-KR" altLang="en-US" dirty="0"/>
              <a:t>는 스위치에 연결됩니다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컨트롤러에는 </a:t>
            </a:r>
            <a:r>
              <a:rPr lang="en-US" altLang="ko-KR" dirty="0"/>
              <a:t>IDS Host</a:t>
            </a:r>
            <a:r>
              <a:rPr lang="ko-KR" altLang="en-US" dirty="0"/>
              <a:t>에서 얻은 검사 결과를 기반으로 이상 패킷 관리 테이블과 패킷 </a:t>
            </a:r>
            <a:r>
              <a:rPr lang="ko-KR" altLang="en-US" dirty="0" err="1"/>
              <a:t>카운팅</a:t>
            </a:r>
            <a:r>
              <a:rPr lang="ko-KR" altLang="en-US" dirty="0"/>
              <a:t> 테이블을 구성합니다</a:t>
            </a:r>
            <a:r>
              <a:rPr lang="en-US" altLang="ko-KR" dirty="0"/>
              <a:t>. </a:t>
            </a:r>
            <a:r>
              <a:rPr lang="ko-KR" altLang="en-US" dirty="0"/>
              <a:t>이상 패킷 관리 테이블은 패킷을 일정시간 차단하기 위해 관리하며</a:t>
            </a:r>
            <a:r>
              <a:rPr lang="en-US" altLang="ko-KR" dirty="0"/>
              <a:t>, </a:t>
            </a:r>
            <a:r>
              <a:rPr lang="ko-KR" altLang="en-US" dirty="0"/>
              <a:t>패킷 </a:t>
            </a:r>
            <a:r>
              <a:rPr lang="ko-KR" altLang="en-US" dirty="0" err="1"/>
              <a:t>카운팅</a:t>
            </a:r>
            <a:r>
              <a:rPr lang="ko-KR" altLang="en-US" dirty="0"/>
              <a:t> 테이블은 이상 패킷 관리 테이블에</a:t>
            </a:r>
            <a:endParaRPr lang="en-US" altLang="ko-KR" dirty="0"/>
          </a:p>
          <a:p>
            <a:r>
              <a:rPr lang="ko-KR" altLang="en-US" dirty="0"/>
              <a:t>등록하여 패킷을 차단하기 전에 일정 횟수 이상 공격이 반복되는지 확인합니다</a:t>
            </a:r>
            <a:r>
              <a:rPr lang="en-US" altLang="ko-KR" dirty="0"/>
              <a:t>. </a:t>
            </a:r>
            <a:r>
              <a:rPr lang="ko-KR" altLang="en-US" dirty="0"/>
              <a:t>컨트롤러에 패킷이 들어올 때 패킷 데이터가 관리 테이블에 있다면 패킷은 </a:t>
            </a:r>
            <a:r>
              <a:rPr lang="en-US" altLang="ko-KR" dirty="0"/>
              <a:t>Drop</a:t>
            </a:r>
            <a:r>
              <a:rPr lang="ko-KR" altLang="en-US" dirty="0"/>
              <a:t>하고</a:t>
            </a:r>
            <a:endParaRPr lang="en-US" altLang="ko-KR" dirty="0"/>
          </a:p>
          <a:p>
            <a:r>
              <a:rPr lang="ko-KR" altLang="en-US" dirty="0"/>
              <a:t>관리 테이블에 없다면 스위치의 출력 포트를 조작하여 </a:t>
            </a:r>
            <a:r>
              <a:rPr lang="en-US" altLang="ko-KR" dirty="0"/>
              <a:t>IDS Host</a:t>
            </a:r>
            <a:r>
              <a:rPr lang="ko-KR" altLang="en-US" dirty="0"/>
              <a:t>로 패킷 데이터를 전송하여 정상 패킷인지</a:t>
            </a:r>
            <a:r>
              <a:rPr lang="en-US" altLang="ko-KR" dirty="0"/>
              <a:t>, </a:t>
            </a:r>
            <a:r>
              <a:rPr lang="ko-KR" altLang="en-US" dirty="0"/>
              <a:t>비정상 패킷인지를 검사합니다</a:t>
            </a:r>
            <a:r>
              <a:rPr lang="en-US" altLang="ko-KR" dirty="0"/>
              <a:t>. IDS</a:t>
            </a:r>
            <a:r>
              <a:rPr lang="ko-KR" altLang="en-US" dirty="0"/>
              <a:t>에서는 검사한 패킷이 비정상 패킷일 경우에는 공격 종류를 판별해 패킷 차단 시간을 설정하여</a:t>
            </a:r>
            <a:endParaRPr lang="en-US" altLang="ko-KR" dirty="0"/>
          </a:p>
          <a:p>
            <a:r>
              <a:rPr lang="ko-KR" altLang="en-US" dirty="0"/>
              <a:t>검사 결과를 컨트롤러로 전송합니다</a:t>
            </a:r>
            <a:r>
              <a:rPr lang="en-US" altLang="ko-KR" dirty="0"/>
              <a:t>. </a:t>
            </a:r>
            <a:r>
              <a:rPr lang="ko-KR" altLang="en-US" dirty="0"/>
              <a:t>이 때 컨트롤러에서는 </a:t>
            </a:r>
            <a:r>
              <a:rPr lang="en-US" altLang="ko-KR" dirty="0"/>
              <a:t>IDS</a:t>
            </a:r>
            <a:r>
              <a:rPr lang="ko-KR" altLang="en-US" dirty="0"/>
              <a:t>의 검사 결과를 바탕으로 패킷이 정상이면 그림</a:t>
            </a:r>
            <a:r>
              <a:rPr lang="en-US" altLang="ko-KR" dirty="0"/>
              <a:t>10</a:t>
            </a:r>
            <a:r>
              <a:rPr lang="ko-KR" altLang="en-US" dirty="0"/>
              <a:t>과 같이 패킷을 목적지로 전달하고</a:t>
            </a:r>
            <a:r>
              <a:rPr lang="en-US" altLang="ko-KR" dirty="0"/>
              <a:t>, </a:t>
            </a:r>
            <a:r>
              <a:rPr lang="ko-KR" altLang="en-US" dirty="0"/>
              <a:t>정상이 아닌 경우에는 패킷을 </a:t>
            </a:r>
            <a:r>
              <a:rPr lang="en-US" altLang="ko-KR" dirty="0"/>
              <a:t>Drop</a:t>
            </a:r>
            <a:r>
              <a:rPr lang="ko-KR" altLang="en-US" dirty="0"/>
              <a:t>한 뒤 이상 패킷 관리 테이블에 추가합니다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때 이상 패킷 관리 테이블은 데이터 탐색이 효율적인 </a:t>
            </a:r>
            <a:r>
              <a:rPr lang="en-US" altLang="ko-KR" dirty="0"/>
              <a:t>Hash Table</a:t>
            </a:r>
            <a:r>
              <a:rPr lang="ko-KR" altLang="en-US" dirty="0"/>
              <a:t>을 이용하여 구성하며 </a:t>
            </a:r>
            <a:r>
              <a:rPr lang="en-US" altLang="ko-KR" dirty="0"/>
              <a:t>Table</a:t>
            </a:r>
            <a:r>
              <a:rPr lang="ko-KR" altLang="en-US" dirty="0"/>
              <a:t>의 </a:t>
            </a:r>
            <a:r>
              <a:rPr lang="en-US" altLang="ko-KR" dirty="0"/>
              <a:t>Key</a:t>
            </a:r>
            <a:r>
              <a:rPr lang="ko-KR" altLang="en-US" dirty="0"/>
              <a:t>는 패킷 정보</a:t>
            </a:r>
            <a:r>
              <a:rPr lang="en-US" altLang="ko-KR" dirty="0"/>
              <a:t>, </a:t>
            </a:r>
            <a:r>
              <a:rPr lang="ko-KR" altLang="en-US" dirty="0"/>
              <a:t>그리고 </a:t>
            </a:r>
            <a:r>
              <a:rPr lang="en-US" altLang="ko-KR" dirty="0"/>
              <a:t>Data</a:t>
            </a:r>
            <a:r>
              <a:rPr lang="ko-KR" altLang="en-US" dirty="0"/>
              <a:t>는 패킷 차단 시간으로 설정합니다</a:t>
            </a:r>
            <a:r>
              <a:rPr lang="en-US" altLang="ko-KR" dirty="0"/>
              <a:t>. </a:t>
            </a:r>
            <a:r>
              <a:rPr lang="ko-KR" altLang="en-US" dirty="0"/>
              <a:t>또한 </a:t>
            </a:r>
            <a:r>
              <a:rPr lang="en-US" altLang="ko-KR" dirty="0"/>
              <a:t>Hash Table</a:t>
            </a:r>
            <a:r>
              <a:rPr lang="ko-KR" altLang="en-US" dirty="0"/>
              <a:t>의 패킷 차단 시간은 </a:t>
            </a:r>
            <a:r>
              <a:rPr lang="en-US" altLang="ko-KR" dirty="0"/>
              <a:t>1</a:t>
            </a:r>
            <a:r>
              <a:rPr lang="ko-KR" altLang="en-US" dirty="0"/>
              <a:t>초마다 줄어들며</a:t>
            </a:r>
            <a:endParaRPr lang="en-US" altLang="ko-KR" dirty="0"/>
          </a:p>
          <a:p>
            <a:r>
              <a:rPr lang="ko-KR" altLang="en-US" dirty="0"/>
              <a:t>차단 시간이 </a:t>
            </a:r>
            <a:r>
              <a:rPr lang="en-US" altLang="ko-KR" dirty="0"/>
              <a:t>0</a:t>
            </a:r>
            <a:r>
              <a:rPr lang="ko-KR" altLang="en-US" dirty="0"/>
              <a:t>일 경우에는 테이블에서 삭제합니다</a:t>
            </a:r>
            <a:r>
              <a:rPr lang="en-US" altLang="ko-KR" dirty="0"/>
              <a:t>. </a:t>
            </a:r>
            <a:r>
              <a:rPr lang="ko-KR" altLang="en-US" dirty="0"/>
              <a:t>그리고 </a:t>
            </a:r>
            <a:r>
              <a:rPr lang="en-US" altLang="ko-KR" dirty="0"/>
              <a:t>IDS</a:t>
            </a:r>
            <a:r>
              <a:rPr lang="ko-KR" altLang="en-US" dirty="0"/>
              <a:t>에서 전달받은 결과가 정상 패킷인 경우에는 목적지 주소로 패킷을 전달합니다</a:t>
            </a:r>
            <a:r>
              <a:rPr lang="en-US" altLang="ko-KR" dirty="0"/>
              <a:t>. </a:t>
            </a:r>
            <a:r>
              <a:rPr lang="ko-KR" altLang="en-US" dirty="0"/>
              <a:t>컨트롤러가 패킷에 들어올 때</a:t>
            </a:r>
            <a:r>
              <a:rPr lang="en-US" altLang="ko-KR" dirty="0"/>
              <a:t>, in port</a:t>
            </a:r>
            <a:r>
              <a:rPr lang="ko-KR" altLang="en-US" dirty="0"/>
              <a:t>가 </a:t>
            </a:r>
            <a:r>
              <a:rPr lang="en-US" altLang="ko-KR" dirty="0" err="1"/>
              <a:t>IDS_Port</a:t>
            </a:r>
            <a:r>
              <a:rPr lang="ko-KR" altLang="en-US" dirty="0"/>
              <a:t>라면 이상 패킷 관리 테이블 알고리즘을</a:t>
            </a:r>
            <a:endParaRPr lang="en-US" altLang="ko-KR" dirty="0"/>
          </a:p>
          <a:p>
            <a:r>
              <a:rPr lang="ko-KR" altLang="en-US" dirty="0"/>
              <a:t>실행하고</a:t>
            </a:r>
            <a:r>
              <a:rPr lang="en-US" altLang="ko-KR" dirty="0"/>
              <a:t>, IDS_PORT</a:t>
            </a:r>
            <a:r>
              <a:rPr lang="ko-KR" altLang="en-US" dirty="0"/>
              <a:t>가 아니며 패킷 </a:t>
            </a:r>
            <a:r>
              <a:rPr lang="ko-KR" altLang="en-US" dirty="0" err="1"/>
              <a:t>카운팅</a:t>
            </a:r>
            <a:r>
              <a:rPr lang="ko-KR" altLang="en-US" dirty="0"/>
              <a:t> 테이블에 해당 패킷 데이터가 없는 경우에는 그림 </a:t>
            </a:r>
            <a:r>
              <a:rPr lang="en-US" altLang="ko-KR" dirty="0"/>
              <a:t>11</a:t>
            </a:r>
            <a:r>
              <a:rPr lang="ko-KR" altLang="en-US" dirty="0"/>
              <a:t>과 같이 패킷 </a:t>
            </a:r>
            <a:r>
              <a:rPr lang="ko-KR" altLang="en-US" dirty="0" err="1"/>
              <a:t>카운팅</a:t>
            </a:r>
            <a:r>
              <a:rPr lang="ko-KR" altLang="en-US" dirty="0"/>
              <a:t> 테이블에 해당 패킷 정보를 저장합니다</a:t>
            </a:r>
            <a:r>
              <a:rPr lang="en-US" altLang="ko-KR" dirty="0"/>
              <a:t>. </a:t>
            </a:r>
            <a:r>
              <a:rPr lang="ko-KR" altLang="en-US" dirty="0"/>
              <a:t>동일한 </a:t>
            </a:r>
            <a:r>
              <a:rPr lang="en-US" altLang="ko-KR" dirty="0"/>
              <a:t>Host</a:t>
            </a:r>
            <a:r>
              <a:rPr lang="ko-KR" altLang="en-US" dirty="0"/>
              <a:t>에서 일정 시간 이후에 패킷이 다시 컨트롤러로 들어왔다면</a:t>
            </a:r>
            <a:endParaRPr lang="en-US" altLang="ko-KR" dirty="0"/>
          </a:p>
          <a:p>
            <a:r>
              <a:rPr lang="ko-KR" altLang="en-US" dirty="0"/>
              <a:t>패킷 </a:t>
            </a:r>
            <a:r>
              <a:rPr lang="ko-KR" altLang="en-US" dirty="0" err="1"/>
              <a:t>카운팅</a:t>
            </a:r>
            <a:r>
              <a:rPr lang="ko-KR" altLang="en-US" dirty="0"/>
              <a:t> 테이블에서 해당 패킷 정보를 삭제하고</a:t>
            </a:r>
            <a:r>
              <a:rPr lang="en-US" altLang="ko-KR" dirty="0"/>
              <a:t>, IDS HOST</a:t>
            </a:r>
            <a:r>
              <a:rPr lang="ko-KR" altLang="en-US" dirty="0"/>
              <a:t>가 아닌 목적지 </a:t>
            </a:r>
            <a:r>
              <a:rPr lang="en-US" altLang="ko-KR" dirty="0"/>
              <a:t>HOST</a:t>
            </a:r>
            <a:r>
              <a:rPr lang="ko-KR" altLang="en-US" dirty="0"/>
              <a:t>로 패킷을 전송합니다</a:t>
            </a:r>
            <a:r>
              <a:rPr lang="en-US" altLang="ko-KR" dirty="0"/>
              <a:t>. </a:t>
            </a:r>
            <a:r>
              <a:rPr lang="ko-KR" altLang="en-US" dirty="0"/>
              <a:t>따라서 컨트롤러로 들어오는 모든 패킷을 </a:t>
            </a:r>
            <a:r>
              <a:rPr lang="en-US" altLang="ko-KR" dirty="0"/>
              <a:t>IDS</a:t>
            </a:r>
            <a:r>
              <a:rPr lang="ko-KR" altLang="en-US" dirty="0"/>
              <a:t>로 보내지 않으므로 </a:t>
            </a:r>
            <a:r>
              <a:rPr lang="en-US" altLang="ko-KR" dirty="0"/>
              <a:t>IDS</a:t>
            </a:r>
            <a:r>
              <a:rPr lang="ko-KR" altLang="en-US" dirty="0"/>
              <a:t>의 부하를 줄일 수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B0464-F52C-4F62-B2A8-C42021021BFD}" type="slidenum">
              <a:rPr lang="en-US" altLang="ko-KR" noProof="0" smtClean="0"/>
              <a:pPr/>
              <a:t>6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3070720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본 연구 결과의 성능을 평가하기 위해 그림 </a:t>
            </a:r>
            <a:r>
              <a:rPr lang="en-US" altLang="ko-KR" dirty="0"/>
              <a:t>12</a:t>
            </a:r>
            <a:r>
              <a:rPr lang="ko-KR" altLang="en-US" dirty="0"/>
              <a:t>와 같이 </a:t>
            </a:r>
            <a:r>
              <a:rPr lang="en-US" altLang="ko-KR" dirty="0"/>
              <a:t>Emulator</a:t>
            </a:r>
            <a:r>
              <a:rPr lang="ko-KR" altLang="en-US" dirty="0"/>
              <a:t>인 </a:t>
            </a:r>
            <a:r>
              <a:rPr lang="en-US" altLang="ko-KR" dirty="0"/>
              <a:t>Mininet</a:t>
            </a:r>
            <a:r>
              <a:rPr lang="ko-KR" altLang="en-US" dirty="0"/>
              <a:t>에서 </a:t>
            </a:r>
            <a:r>
              <a:rPr lang="en-US" altLang="ko-KR" dirty="0" err="1"/>
              <a:t>OpenMUL</a:t>
            </a:r>
            <a:r>
              <a:rPr lang="ko-KR" altLang="en-US" dirty="0"/>
              <a:t> </a:t>
            </a:r>
            <a:r>
              <a:rPr lang="en-US" altLang="ko-KR" dirty="0"/>
              <a:t>SDN</a:t>
            </a:r>
            <a:r>
              <a:rPr lang="ko-KR" altLang="en-US" dirty="0"/>
              <a:t> 컨트롤러 기반 환경을 구성하여 두 가지 항목을 확인하였습니다</a:t>
            </a:r>
            <a:r>
              <a:rPr lang="en-US" altLang="ko-KR" dirty="0"/>
              <a:t>. </a:t>
            </a:r>
            <a:r>
              <a:rPr lang="ko-KR" altLang="en-US" dirty="0"/>
              <a:t>첫 번째는 동일한 패킷을 임의로 생성하여 이상 패킷 관리 테이블과</a:t>
            </a:r>
            <a:endParaRPr lang="en-US" altLang="ko-KR" dirty="0"/>
          </a:p>
          <a:p>
            <a:r>
              <a:rPr lang="ko-KR" altLang="en-US" dirty="0" err="1"/>
              <a:t>카운팅</a:t>
            </a:r>
            <a:r>
              <a:rPr lang="ko-KR" altLang="en-US" dirty="0"/>
              <a:t> 테이블이 제안하는 알고리즘에 따라 동작하는지 분석하였습니다</a:t>
            </a:r>
            <a:r>
              <a:rPr lang="en-US" altLang="ko-KR" dirty="0"/>
              <a:t>. </a:t>
            </a:r>
            <a:r>
              <a:rPr lang="ko-KR" altLang="en-US" dirty="0"/>
              <a:t>두 번째는 </a:t>
            </a:r>
            <a:r>
              <a:rPr lang="ko-KR" altLang="en-US" dirty="0" err="1"/>
              <a:t>백로그</a:t>
            </a:r>
            <a:r>
              <a:rPr lang="ko-KR" altLang="en-US" dirty="0"/>
              <a:t> 큐 기반의 시스템과 제안하는 알고리즘의 성능을 비교하였습니다</a:t>
            </a:r>
            <a:r>
              <a:rPr lang="en-US" altLang="ko-KR" dirty="0"/>
              <a:t>. Mininet</a:t>
            </a:r>
            <a:r>
              <a:rPr lang="ko-KR" altLang="en-US" dirty="0"/>
              <a:t>을 이용하지 않을 경우에는 컨트롤러</a:t>
            </a:r>
            <a:r>
              <a:rPr lang="en-US" altLang="ko-KR" dirty="0"/>
              <a:t>, </a:t>
            </a:r>
            <a:r>
              <a:rPr lang="ko-KR" altLang="en-US" dirty="0"/>
              <a:t>스위치</a:t>
            </a:r>
            <a:r>
              <a:rPr lang="en-US" altLang="ko-KR" dirty="0"/>
              <a:t>, </a:t>
            </a:r>
            <a:r>
              <a:rPr lang="ko-KR" altLang="en-US" dirty="0"/>
              <a:t>각 </a:t>
            </a:r>
            <a:r>
              <a:rPr lang="en-US" altLang="ko-KR" dirty="0"/>
              <a:t>Host </a:t>
            </a:r>
            <a:r>
              <a:rPr lang="ko-KR" altLang="en-US" dirty="0"/>
              <a:t>별로 가상 </a:t>
            </a:r>
            <a:r>
              <a:rPr lang="ko-KR" altLang="en-US" dirty="0" err="1"/>
              <a:t>머신을</a:t>
            </a:r>
            <a:endParaRPr lang="en-US" altLang="ko-KR" dirty="0"/>
          </a:p>
          <a:p>
            <a:r>
              <a:rPr lang="ko-KR" altLang="en-US" dirty="0"/>
              <a:t>생성해야 하지만 </a:t>
            </a:r>
            <a:r>
              <a:rPr lang="en-US" altLang="ko-KR" dirty="0"/>
              <a:t>Mininet</a:t>
            </a:r>
            <a:r>
              <a:rPr lang="ko-KR" altLang="en-US" dirty="0"/>
              <a:t>을 이용하면 하나의 가상 </a:t>
            </a:r>
            <a:r>
              <a:rPr lang="ko-KR" altLang="en-US" dirty="0" err="1"/>
              <a:t>머신에서</a:t>
            </a:r>
            <a:r>
              <a:rPr lang="ko-KR" altLang="en-US" dirty="0"/>
              <a:t> 테스트 환경 구축이 가능합니다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제안하는 알고리즘에 따라 이상 패킷 관리 테이블과 </a:t>
            </a:r>
            <a:r>
              <a:rPr lang="ko-KR" altLang="en-US" dirty="0" err="1"/>
              <a:t>카운팅</a:t>
            </a:r>
            <a:r>
              <a:rPr lang="ko-KR" altLang="en-US" dirty="0"/>
              <a:t> 테이블이 동작하는지 확인하기 위해 </a:t>
            </a:r>
            <a:r>
              <a:rPr lang="en-US" altLang="ko-KR" dirty="0"/>
              <a:t>0.1</a:t>
            </a:r>
            <a:r>
              <a:rPr lang="ko-KR" altLang="en-US" dirty="0"/>
              <a:t>초 간격으로 </a:t>
            </a:r>
            <a:r>
              <a:rPr lang="en-US" altLang="ko-KR" dirty="0"/>
              <a:t>1000</a:t>
            </a:r>
            <a:r>
              <a:rPr lang="ko-KR" altLang="en-US" dirty="0"/>
              <a:t>개의 동일한 패킷을 생성하였습니다</a:t>
            </a:r>
            <a:r>
              <a:rPr lang="en-US" altLang="ko-KR" dirty="0"/>
              <a:t>. </a:t>
            </a:r>
            <a:r>
              <a:rPr lang="ko-KR" altLang="en-US" dirty="0"/>
              <a:t>이 때 패킷은 </a:t>
            </a:r>
            <a:r>
              <a:rPr lang="en-US" altLang="ko-KR" dirty="0"/>
              <a:t>Attacker Host</a:t>
            </a:r>
            <a:r>
              <a:rPr lang="ko-KR" altLang="en-US" dirty="0"/>
              <a:t>에서 </a:t>
            </a:r>
            <a:r>
              <a:rPr lang="en-US" altLang="ko-KR" dirty="0"/>
              <a:t>Server Host</a:t>
            </a:r>
            <a:r>
              <a:rPr lang="ko-KR" altLang="en-US" dirty="0"/>
              <a:t>로 전송하며</a:t>
            </a:r>
            <a:endParaRPr lang="en-US" altLang="ko-KR" dirty="0"/>
          </a:p>
          <a:p>
            <a:r>
              <a:rPr lang="en-US" altLang="ko-KR" dirty="0"/>
              <a:t>IDS</a:t>
            </a:r>
            <a:r>
              <a:rPr lang="ko-KR" altLang="en-US" dirty="0"/>
              <a:t>에서 판별한 우선순위에 따라 패킷 차단시간을 설정함을 확인하였습니다</a:t>
            </a:r>
            <a:r>
              <a:rPr lang="en-US" altLang="ko-KR" dirty="0"/>
              <a:t>. </a:t>
            </a:r>
            <a:r>
              <a:rPr lang="ko-KR" altLang="en-US" dirty="0"/>
              <a:t>해당 패킷을 컨트롤러에서 </a:t>
            </a:r>
            <a:r>
              <a:rPr lang="en-US" altLang="ko-KR" dirty="0"/>
              <a:t>Drop</a:t>
            </a:r>
            <a:r>
              <a:rPr lang="ko-KR" altLang="en-US" dirty="0"/>
              <a:t>하여 </a:t>
            </a:r>
            <a:r>
              <a:rPr lang="en-US" altLang="ko-KR" dirty="0"/>
              <a:t>IDS </a:t>
            </a:r>
            <a:r>
              <a:rPr lang="ko-KR" altLang="en-US" dirty="0"/>
              <a:t>및 목적지로 전송하지 않으며</a:t>
            </a:r>
            <a:r>
              <a:rPr lang="en-US" altLang="ko-KR" dirty="0"/>
              <a:t>, </a:t>
            </a:r>
            <a:r>
              <a:rPr lang="ko-KR" altLang="en-US" dirty="0"/>
              <a:t>패킷 차단 시간이 종료된 후에 패킷이 다시 컨트롤러로 돌아온다면</a:t>
            </a:r>
            <a:endParaRPr lang="en-US" altLang="ko-KR" dirty="0"/>
          </a:p>
          <a:p>
            <a:r>
              <a:rPr lang="en-US" altLang="ko-KR" dirty="0"/>
              <a:t>IDS</a:t>
            </a:r>
            <a:r>
              <a:rPr lang="ko-KR" altLang="en-US" dirty="0"/>
              <a:t>에서 패킷을 검사한 후 이상 패킷 관리 테이블에 해당 패킷을 </a:t>
            </a:r>
            <a:r>
              <a:rPr lang="ko-KR" altLang="en-US" dirty="0" err="1"/>
              <a:t>재등록하여</a:t>
            </a:r>
            <a:r>
              <a:rPr lang="ko-KR" altLang="en-US" dirty="0"/>
              <a:t> 일정 시간동안 패킷을 </a:t>
            </a:r>
            <a:r>
              <a:rPr lang="en-US" altLang="ko-KR" dirty="0"/>
              <a:t>Drop </a:t>
            </a:r>
            <a:r>
              <a:rPr lang="ko-KR" altLang="en-US" dirty="0"/>
              <a:t>하는 것을 확인하였습니다</a:t>
            </a:r>
            <a:r>
              <a:rPr lang="en-US" altLang="ko-KR" dirty="0"/>
              <a:t>. </a:t>
            </a:r>
            <a:r>
              <a:rPr lang="ko-KR" altLang="en-US" dirty="0"/>
              <a:t>표</a:t>
            </a:r>
            <a:r>
              <a:rPr lang="en-US" altLang="ko-KR" dirty="0"/>
              <a:t> 5</a:t>
            </a:r>
            <a:r>
              <a:rPr lang="ko-KR" altLang="en-US" dirty="0"/>
              <a:t>의 결과와 같이 </a:t>
            </a:r>
            <a:r>
              <a:rPr lang="en-US" altLang="ko-KR" dirty="0"/>
              <a:t>1000</a:t>
            </a:r>
            <a:r>
              <a:rPr lang="ko-KR" altLang="en-US" dirty="0"/>
              <a:t>개의 패킷을 </a:t>
            </a:r>
            <a:r>
              <a:rPr lang="ko-KR" altLang="en-US" dirty="0" err="1"/>
              <a:t>전송받은</a:t>
            </a:r>
            <a:r>
              <a:rPr lang="ko-KR" altLang="en-US" dirty="0"/>
              <a:t> 경우 알고리즘을 적용하지 않으면</a:t>
            </a:r>
            <a:endParaRPr lang="en-US" altLang="ko-KR" dirty="0"/>
          </a:p>
          <a:p>
            <a:r>
              <a:rPr lang="en-US" altLang="ko-KR" dirty="0"/>
              <a:t>IDS</a:t>
            </a:r>
            <a:r>
              <a:rPr lang="ko-KR" altLang="en-US" dirty="0"/>
              <a:t>에서 </a:t>
            </a:r>
            <a:r>
              <a:rPr lang="en-US" altLang="ko-KR" dirty="0"/>
              <a:t>1000</a:t>
            </a:r>
            <a:r>
              <a:rPr lang="ko-KR" altLang="en-US" dirty="0"/>
              <a:t>번의 검사를 실행하고</a:t>
            </a:r>
            <a:r>
              <a:rPr lang="en-US" altLang="ko-KR" dirty="0"/>
              <a:t>, </a:t>
            </a:r>
            <a:r>
              <a:rPr lang="ko-KR" altLang="en-US" dirty="0"/>
              <a:t>알고리즘을 적용하였을 때는 </a:t>
            </a:r>
            <a:r>
              <a:rPr lang="en-US" altLang="ko-KR" dirty="0"/>
              <a:t>Priority 1</a:t>
            </a:r>
            <a:r>
              <a:rPr lang="ko-KR" altLang="en-US" dirty="0"/>
              <a:t>일 때 </a:t>
            </a:r>
            <a:r>
              <a:rPr lang="en-US" altLang="ko-KR" dirty="0"/>
              <a:t>10</a:t>
            </a:r>
            <a:r>
              <a:rPr lang="ko-KR" altLang="en-US" dirty="0"/>
              <a:t>번</a:t>
            </a:r>
            <a:r>
              <a:rPr lang="en-US" altLang="ko-KR" dirty="0"/>
              <a:t>, 2</a:t>
            </a:r>
            <a:r>
              <a:rPr lang="ko-KR" altLang="en-US" dirty="0"/>
              <a:t>일 경우 </a:t>
            </a:r>
            <a:r>
              <a:rPr lang="en-US" altLang="ko-KR" dirty="0"/>
              <a:t>5</a:t>
            </a:r>
            <a:r>
              <a:rPr lang="ko-KR" altLang="en-US" dirty="0"/>
              <a:t>번</a:t>
            </a:r>
            <a:r>
              <a:rPr lang="en-US" altLang="ko-KR" dirty="0"/>
              <a:t>, 3</a:t>
            </a:r>
            <a:r>
              <a:rPr lang="ko-KR" altLang="en-US" dirty="0"/>
              <a:t>일 경우 </a:t>
            </a:r>
            <a:r>
              <a:rPr lang="en-US" altLang="ko-KR" dirty="0"/>
              <a:t>4</a:t>
            </a:r>
            <a:r>
              <a:rPr lang="ko-KR" altLang="en-US" dirty="0"/>
              <a:t>번</a:t>
            </a:r>
            <a:r>
              <a:rPr lang="en-US" altLang="ko-KR" dirty="0"/>
              <a:t>, 4</a:t>
            </a:r>
            <a:r>
              <a:rPr lang="ko-KR" altLang="en-US" dirty="0"/>
              <a:t>일 경우 </a:t>
            </a:r>
            <a:r>
              <a:rPr lang="en-US" altLang="ko-KR" dirty="0"/>
              <a:t>3</a:t>
            </a:r>
            <a:r>
              <a:rPr lang="ko-KR" altLang="en-US" dirty="0"/>
              <a:t>번을 </a:t>
            </a:r>
            <a:r>
              <a:rPr lang="en-US" altLang="ko-KR" dirty="0"/>
              <a:t>IDS</a:t>
            </a:r>
            <a:r>
              <a:rPr lang="ko-KR" altLang="en-US" dirty="0"/>
              <a:t>에서 패킷을 검사하는 것을 확인하였습니다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B0464-F52C-4F62-B2A8-C42021021BFD}" type="slidenum">
              <a:rPr lang="en-US" altLang="ko-KR" noProof="0" smtClean="0"/>
              <a:pPr/>
              <a:t>7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033402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Flooding </a:t>
            </a:r>
            <a:r>
              <a:rPr lang="ko-KR" altLang="en-US" dirty="0"/>
              <a:t>공격 발생 시 </a:t>
            </a:r>
            <a:r>
              <a:rPr lang="en-US" altLang="ko-KR" dirty="0"/>
              <a:t>SDN</a:t>
            </a:r>
            <a:r>
              <a:rPr lang="ko-KR" altLang="en-US" dirty="0"/>
              <a:t>의 보안 시스템의 부하를 줄이기 위한 시스템을 선정하였으며</a:t>
            </a:r>
            <a:r>
              <a:rPr lang="en-US" altLang="ko-KR" dirty="0"/>
              <a:t>, </a:t>
            </a:r>
            <a:r>
              <a:rPr lang="ko-KR" altLang="en-US" dirty="0"/>
              <a:t>이 시스템은 </a:t>
            </a:r>
            <a:r>
              <a:rPr lang="ko-KR" altLang="en-US" dirty="0" err="1"/>
              <a:t>백로그</a:t>
            </a:r>
            <a:r>
              <a:rPr lang="ko-KR" altLang="en-US" dirty="0"/>
              <a:t> 큐를 기반으로 일정 시간동안 패킷을 차단합니다</a:t>
            </a:r>
            <a:r>
              <a:rPr lang="en-US" altLang="ko-KR" dirty="0"/>
              <a:t>. </a:t>
            </a:r>
            <a:r>
              <a:rPr lang="ko-KR" altLang="en-US" dirty="0"/>
              <a:t>이를 위해 </a:t>
            </a:r>
            <a:r>
              <a:rPr lang="en-US" altLang="ko-KR" dirty="0"/>
              <a:t>SYN Flooding </a:t>
            </a:r>
            <a:r>
              <a:rPr lang="ko-KR" altLang="en-US" dirty="0"/>
              <a:t>패킷 </a:t>
            </a:r>
            <a:r>
              <a:rPr lang="en-US" altLang="ko-KR" dirty="0"/>
              <a:t>5000</a:t>
            </a:r>
            <a:r>
              <a:rPr lang="ko-KR" altLang="en-US" dirty="0"/>
              <a:t>개를 임의로 생성하여</a:t>
            </a:r>
            <a:endParaRPr lang="en-US" altLang="ko-KR" dirty="0"/>
          </a:p>
          <a:p>
            <a:r>
              <a:rPr lang="ko-KR" altLang="en-US" dirty="0"/>
              <a:t>제안하는 시스템과 성능을 비교하였습니다</a:t>
            </a:r>
            <a:r>
              <a:rPr lang="en-US" altLang="ko-KR" dirty="0"/>
              <a:t>. </a:t>
            </a:r>
            <a:r>
              <a:rPr lang="ko-KR" altLang="en-US" dirty="0" err="1"/>
              <a:t>백로그</a:t>
            </a:r>
            <a:r>
              <a:rPr lang="ko-KR" altLang="en-US" dirty="0"/>
              <a:t> 큐 기반 시스템은 </a:t>
            </a:r>
            <a:r>
              <a:rPr lang="en-US" altLang="ko-KR" dirty="0"/>
              <a:t>SYN </a:t>
            </a:r>
            <a:r>
              <a:rPr lang="ko-KR" altLang="en-US" dirty="0"/>
              <a:t>패킷이 </a:t>
            </a:r>
            <a:r>
              <a:rPr lang="en-US" altLang="ko-KR" dirty="0"/>
              <a:t>16</a:t>
            </a:r>
            <a:r>
              <a:rPr lang="ko-KR" altLang="en-US" dirty="0"/>
              <a:t>개가 넘으면 패킷 검사를 시작하고</a:t>
            </a:r>
            <a:r>
              <a:rPr lang="en-US" altLang="ko-KR" dirty="0"/>
              <a:t>, </a:t>
            </a:r>
            <a:r>
              <a:rPr lang="ko-KR" altLang="en-US" dirty="0"/>
              <a:t>이상 패킷일 경우에는 일정 시간 해당 패킷을 차단합니다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시스템을 적용한 상태에서 </a:t>
            </a:r>
            <a:r>
              <a:rPr lang="en-US" altLang="ko-KR" dirty="0"/>
              <a:t>5000</a:t>
            </a:r>
            <a:r>
              <a:rPr lang="ko-KR" altLang="en-US" dirty="0"/>
              <a:t>개의 </a:t>
            </a:r>
            <a:r>
              <a:rPr lang="en-US" altLang="ko-KR" dirty="0"/>
              <a:t>SYN Flooding</a:t>
            </a:r>
            <a:r>
              <a:rPr lang="ko-KR" altLang="en-US" dirty="0"/>
              <a:t>이 발생할 경우 약 </a:t>
            </a:r>
            <a:r>
              <a:rPr lang="en-US" altLang="ko-KR" dirty="0"/>
              <a:t>1104</a:t>
            </a:r>
            <a:r>
              <a:rPr lang="ko-KR" altLang="en-US" dirty="0"/>
              <a:t>개의 패킷이 </a:t>
            </a:r>
            <a:r>
              <a:rPr lang="en-US" altLang="ko-KR" dirty="0"/>
              <a:t>IDS</a:t>
            </a:r>
            <a:r>
              <a:rPr lang="ko-KR" altLang="en-US" dirty="0"/>
              <a:t>에서 검출되어 보안 시스템의 부하가 약 </a:t>
            </a:r>
            <a:r>
              <a:rPr lang="en-US" altLang="ko-KR" dirty="0"/>
              <a:t>78% </a:t>
            </a:r>
            <a:r>
              <a:rPr lang="ko-KR" altLang="en-US" dirty="0"/>
              <a:t>개선되었습니다</a:t>
            </a:r>
            <a:r>
              <a:rPr lang="en-US" altLang="ko-KR" dirty="0"/>
              <a:t>. </a:t>
            </a:r>
            <a:r>
              <a:rPr lang="ko-KR" altLang="en-US" dirty="0"/>
              <a:t>제안하는 기법의 검증도 위와 동일하게</a:t>
            </a:r>
            <a:endParaRPr lang="en-US" altLang="ko-KR" dirty="0"/>
          </a:p>
          <a:p>
            <a:r>
              <a:rPr lang="en-US" altLang="ko-KR" dirty="0"/>
              <a:t>SYN Flooding </a:t>
            </a:r>
            <a:r>
              <a:rPr lang="ko-KR" altLang="en-US" dirty="0"/>
              <a:t>패킷 </a:t>
            </a:r>
            <a:r>
              <a:rPr lang="en-US" altLang="ko-KR" dirty="0"/>
              <a:t>5</a:t>
            </a:r>
            <a:r>
              <a:rPr lang="ko-KR" altLang="en-US" dirty="0"/>
              <a:t>천개를 임의로 생성하여 확인하였습니다</a:t>
            </a:r>
            <a:r>
              <a:rPr lang="en-US" altLang="ko-KR" dirty="0"/>
              <a:t>. </a:t>
            </a:r>
            <a:r>
              <a:rPr lang="ko-KR" altLang="en-US" dirty="0"/>
              <a:t>이 때 약 </a:t>
            </a:r>
            <a:r>
              <a:rPr lang="en-US" altLang="ko-KR" dirty="0"/>
              <a:t>827</a:t>
            </a:r>
            <a:r>
              <a:rPr lang="ko-KR" altLang="en-US" dirty="0"/>
              <a:t>개의 패킷이 </a:t>
            </a:r>
            <a:r>
              <a:rPr lang="en-US" altLang="ko-KR" dirty="0"/>
              <a:t>IDS</a:t>
            </a:r>
            <a:r>
              <a:rPr lang="ko-KR" altLang="en-US" dirty="0"/>
              <a:t>에서 검출되었으며 알고리즘을 적용하지 않았을 때와 비교하여 약 </a:t>
            </a:r>
            <a:r>
              <a:rPr lang="en-US" altLang="ko-KR" dirty="0"/>
              <a:t>83%</a:t>
            </a:r>
            <a:r>
              <a:rPr lang="ko-KR" altLang="en-US" dirty="0"/>
              <a:t>가 개선됐고</a:t>
            </a:r>
            <a:r>
              <a:rPr lang="en-US" altLang="ko-KR" dirty="0"/>
              <a:t>, </a:t>
            </a:r>
            <a:r>
              <a:rPr lang="ko-KR" altLang="en-US" dirty="0" err="1"/>
              <a:t>백로그</a:t>
            </a:r>
            <a:r>
              <a:rPr lang="ko-KR" altLang="en-US" dirty="0"/>
              <a:t> 큐 기반의 시스템과 비교하여</a:t>
            </a:r>
            <a:endParaRPr lang="en-US" altLang="ko-KR" dirty="0"/>
          </a:p>
          <a:p>
            <a:r>
              <a:rPr lang="ko-KR" altLang="en-US" dirty="0"/>
              <a:t>보안시스템의 부하가 약 </a:t>
            </a:r>
            <a:r>
              <a:rPr lang="en-US" altLang="ko-KR" dirty="0"/>
              <a:t>25% </a:t>
            </a:r>
            <a:r>
              <a:rPr lang="ko-KR" altLang="en-US" dirty="0"/>
              <a:t>개선되었음을 보았습니다</a:t>
            </a:r>
            <a:r>
              <a:rPr lang="en-US" altLang="ko-KR" dirty="0"/>
              <a:t>. </a:t>
            </a:r>
            <a:r>
              <a:rPr lang="ko-KR" altLang="en-US" dirty="0"/>
              <a:t>실험 결과는 그림 </a:t>
            </a:r>
            <a:r>
              <a:rPr lang="en-US" altLang="ko-KR" dirty="0"/>
              <a:t>15</a:t>
            </a:r>
            <a:r>
              <a:rPr lang="ko-KR" altLang="en-US" dirty="0"/>
              <a:t>와 같습니다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B0464-F52C-4F62-B2A8-C42021021BFD}" type="slidenum">
              <a:rPr lang="en-US" altLang="ko-KR" noProof="0" smtClean="0"/>
              <a:pPr/>
              <a:t>8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426238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본 논문에서는 </a:t>
            </a:r>
            <a:r>
              <a:rPr lang="en-US" altLang="ko-KR" dirty="0"/>
              <a:t>SDN</a:t>
            </a:r>
            <a:r>
              <a:rPr lang="ko-KR" altLang="en-US" dirty="0"/>
              <a:t>에서의 패킷 샘플링 기반 이상 패킷 감지 기법을 제안하였습니다</a:t>
            </a:r>
            <a:r>
              <a:rPr lang="en-US" altLang="ko-KR" dirty="0"/>
              <a:t>. </a:t>
            </a:r>
            <a:r>
              <a:rPr lang="ko-KR" altLang="en-US" dirty="0"/>
              <a:t>하드웨어 기반 시스템이 아니므로 시스템 구성비용이 저렴한 장점이 있습니다</a:t>
            </a:r>
            <a:r>
              <a:rPr lang="en-US" altLang="ko-KR" dirty="0"/>
              <a:t>. </a:t>
            </a:r>
            <a:r>
              <a:rPr lang="ko-KR" altLang="en-US" dirty="0"/>
              <a:t>이상 패킷인 경우에는 컨트롤러에서 일정 시간동안</a:t>
            </a:r>
            <a:endParaRPr lang="en-US" altLang="ko-KR" dirty="0"/>
          </a:p>
          <a:p>
            <a:r>
              <a:rPr lang="ko-KR" altLang="en-US" dirty="0"/>
              <a:t>패킷을 차단하여 보안 시스템으로 전달하지 않아 보안 시스템의 부하가 줄어드는 것을 보았습니다</a:t>
            </a:r>
            <a:r>
              <a:rPr lang="en-US" altLang="ko-KR" dirty="0"/>
              <a:t>. </a:t>
            </a:r>
            <a:r>
              <a:rPr lang="ko-KR" altLang="en-US" dirty="0"/>
              <a:t>또한 패킷 데이터별로 테이블을 관리하여 패킷 검사를 실행하므로 네트워크의 보안성도 개선되었습니다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성능 평가 결과 모든 패킷을 검사하는 경우 대비 보안 시스템의 부하가 </a:t>
            </a:r>
            <a:r>
              <a:rPr lang="en-US" altLang="ko-KR" dirty="0"/>
              <a:t>83% </a:t>
            </a:r>
            <a:r>
              <a:rPr lang="ko-KR" altLang="en-US" dirty="0"/>
              <a:t>감소하였으며</a:t>
            </a:r>
            <a:r>
              <a:rPr lang="en-US" altLang="ko-KR" dirty="0"/>
              <a:t>, </a:t>
            </a:r>
            <a:r>
              <a:rPr lang="ko-KR" altLang="en-US" dirty="0"/>
              <a:t>기존의 </a:t>
            </a:r>
            <a:r>
              <a:rPr lang="ko-KR" altLang="en-US" dirty="0" err="1"/>
              <a:t>백로그</a:t>
            </a:r>
            <a:r>
              <a:rPr lang="ko-KR" altLang="en-US" dirty="0"/>
              <a:t> 큐 기반 시스템 대비 </a:t>
            </a:r>
            <a:r>
              <a:rPr lang="en-US" altLang="ko-KR" dirty="0"/>
              <a:t>25% </a:t>
            </a:r>
            <a:r>
              <a:rPr lang="ko-KR" altLang="en-US" dirty="0"/>
              <a:t>줄어드는 것도 확인하였습니다</a:t>
            </a:r>
            <a:r>
              <a:rPr lang="en-US" altLang="ko-KR" dirty="0"/>
              <a:t>. </a:t>
            </a:r>
            <a:r>
              <a:rPr lang="ko-KR" altLang="en-US" dirty="0"/>
              <a:t>본 시스템을 이용하여 </a:t>
            </a:r>
            <a:r>
              <a:rPr lang="en-US" altLang="ko-KR" dirty="0"/>
              <a:t>IoT </a:t>
            </a:r>
            <a:r>
              <a:rPr lang="ko-KR" altLang="en-US" dirty="0"/>
              <a:t>서비스망이나 </a:t>
            </a:r>
            <a:r>
              <a:rPr lang="en-US" altLang="ko-KR" dirty="0"/>
              <a:t>WAN, </a:t>
            </a:r>
            <a:r>
              <a:rPr lang="ko-KR" altLang="en-US" dirty="0"/>
              <a:t>데이터센터 등</a:t>
            </a:r>
            <a:endParaRPr lang="en-US" altLang="ko-KR" dirty="0"/>
          </a:p>
          <a:p>
            <a:r>
              <a:rPr lang="en-US" altLang="ko-KR" dirty="0"/>
              <a:t>SDN</a:t>
            </a:r>
            <a:r>
              <a:rPr lang="ko-KR" altLang="en-US" dirty="0"/>
              <a:t>을 이용하는 모든 환경에서 적용이 가능할 것으로 예상하며</a:t>
            </a:r>
            <a:r>
              <a:rPr lang="en-US" altLang="ko-KR" dirty="0"/>
              <a:t>, </a:t>
            </a:r>
            <a:r>
              <a:rPr lang="ko-KR" altLang="en-US" dirty="0"/>
              <a:t>추후에는 </a:t>
            </a:r>
            <a:r>
              <a:rPr lang="en-US" altLang="ko-KR" dirty="0"/>
              <a:t>AI</a:t>
            </a:r>
            <a:r>
              <a:rPr lang="ko-KR" altLang="en-US" dirty="0"/>
              <a:t>와 접목하여 이상 패킷을 보다 효율적으로 판별할 수 있을 것으로 사료됩니다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B0464-F52C-4F62-B2A8-C42021021BFD}" type="slidenum">
              <a:rPr lang="en-US" altLang="ko-KR" noProof="0" smtClean="0"/>
              <a:pPr/>
              <a:t>9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839077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FBE915A5-FFEB-441B-BDE8-F306FB7E62C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solidFill>
            <a:schemeClr val="accent4"/>
          </a:solidFill>
        </p:spPr>
        <p:txBody>
          <a:bodyPr rtlCol="0"/>
          <a:lstStyle>
            <a:lvl1pPr algn="ctr">
              <a:buFontTx/>
              <a:buNone/>
              <a:defRPr baseline="0">
                <a:solidFill>
                  <a:schemeClr val="accent3">
                    <a:lumMod val="20000"/>
                    <a:lumOff val="8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14" name="텍스트 개체 틀 12">
            <a:extLst>
              <a:ext uri="{FF2B5EF4-FFF2-40B4-BE49-F238E27FC236}">
                <a16:creationId xmlns:a16="http://schemas.microsoft.com/office/drawing/2014/main" id="{7FCB6BAA-ADA6-4E0B-9F0B-A3CA2EFB3C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40305" y="4938614"/>
            <a:ext cx="3249643" cy="379110"/>
          </a:xfrm>
        </p:spPr>
        <p:txBody>
          <a:bodyPr rtlCol="0"/>
          <a:lstStyle>
            <a:lvl1pPr algn="ctr">
              <a:buNone/>
              <a:defRPr sz="1400" baseline="0">
                <a:solidFill>
                  <a:schemeClr val="accent3">
                    <a:lumMod val="20000"/>
                    <a:lumOff val="8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날짜</a:t>
            </a:r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D556029E-DA4E-4759-8437-471096A966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365099"/>
            <a:ext cx="4809839" cy="573515"/>
          </a:xfrm>
        </p:spPr>
        <p:txBody>
          <a:bodyPr vert="horz" lIns="0" tIns="0" rIns="0" bIns="0" rtlCol="0">
            <a:noAutofit/>
          </a:bodyPr>
          <a:lstStyle>
            <a:lvl1pPr algn="ctr">
              <a:defRPr lang="en-US" sz="4000" spc="300" baseline="0">
                <a:solidFill>
                  <a:schemeClr val="accent3">
                    <a:lumMod val="20000"/>
                    <a:lumOff val="8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marL="228600" lvl="0" indent="-228600" algn="ctr" rtl="0">
              <a:spcBef>
                <a:spcPts val="1000"/>
              </a:spcBef>
              <a:buFont typeface="Arial" panose="020B0604020202020204" pitchFamily="34" charset="0"/>
            </a:pPr>
            <a:r>
              <a:rPr lang="ko-KR" altLang="en-US" noProof="0"/>
              <a:t>클릭하세요</a:t>
            </a:r>
            <a:r>
              <a:rPr lang="en-US" altLang="ko-KR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587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나누기/이미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96A1E487-F2EC-4AB0-B146-A17F2F22E5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7999"/>
          </a:xfrm>
          <a:solidFill>
            <a:schemeClr val="accent2">
              <a:lumMod val="60000"/>
              <a:lumOff val="40000"/>
            </a:schemeClr>
          </a:solidFill>
        </p:spPr>
        <p:txBody>
          <a:bodyPr rtlCol="0"/>
          <a:lstStyle>
            <a:lvl1pPr algn="ctr">
              <a:buFontTx/>
              <a:buNone/>
              <a:defRPr baseline="0">
                <a:solidFill>
                  <a:schemeClr val="accent2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80296D4C-4C11-4F2C-B095-9DC1C6CCAD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5069" y="3077822"/>
            <a:ext cx="1039006" cy="368878"/>
          </a:xfrm>
        </p:spPr>
        <p:txBody>
          <a:bodyPr rtlCol="0"/>
          <a:lstStyle>
            <a:lvl1pPr algn="r">
              <a:buFontTx/>
              <a:buNone/>
              <a:defRPr sz="2400" i="1" baseline="0">
                <a:solidFill>
                  <a:schemeClr val="accent3">
                    <a:lumMod val="20000"/>
                    <a:lumOff val="8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부제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A211C2A-C68C-42C1-908C-D8A132FBB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2299" y="2966697"/>
            <a:ext cx="2722422" cy="591127"/>
          </a:xfrm>
        </p:spPr>
        <p:txBody>
          <a:bodyPr vert="horz" lIns="0" tIns="0" rIns="0" bIns="0" rtlCol="0">
            <a:noAutofit/>
          </a:bodyPr>
          <a:lstStyle>
            <a:lvl1pPr>
              <a:defRPr lang="en-US" sz="4000" cap="all" baseline="0">
                <a:solidFill>
                  <a:schemeClr val="accent3">
                    <a:lumMod val="20000"/>
                    <a:lumOff val="8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marL="228600" lvl="0" indent="-228600" rtl="0">
              <a:spcBef>
                <a:spcPts val="1000"/>
              </a:spcBef>
              <a:buFontTx/>
            </a:pPr>
            <a:r>
              <a:rPr lang="ko-KR" altLang="en-US" noProof="0"/>
              <a:t>제목</a:t>
            </a:r>
          </a:p>
        </p:txBody>
      </p:sp>
    </p:spTree>
    <p:extLst>
      <p:ext uri="{BB962C8B-B14F-4D97-AF65-F5344CB8AC3E}">
        <p14:creationId xmlns:p14="http://schemas.microsoft.com/office/powerpoint/2010/main" val="18493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사진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러그가 포함된 그림&#10;&#10;자동 생성된 설명">
            <a:extLst>
              <a:ext uri="{FF2B5EF4-FFF2-40B4-BE49-F238E27FC236}">
                <a16:creationId xmlns:a16="http://schemas.microsoft.com/office/drawing/2014/main" id="{17890488-3607-4BE4-9768-F9F1E59A22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5000"/>
          </a:blip>
          <a:srcRect l="51432" r="2143" b="11272"/>
          <a:stretch/>
        </p:blipFill>
        <p:spPr>
          <a:xfrm rot="10800000" flipV="1">
            <a:off x="-8" y="-7646"/>
            <a:ext cx="6000738" cy="6858000"/>
          </a:xfrm>
          <a:prstGeom prst="rect">
            <a:avLst/>
          </a:prstGeom>
        </p:spPr>
      </p:pic>
      <p:sp>
        <p:nvSpPr>
          <p:cNvPr id="12" name="그림 개체 틀 20">
            <a:extLst>
              <a:ext uri="{FF2B5EF4-FFF2-40B4-BE49-F238E27FC236}">
                <a16:creationId xmlns:a16="http://schemas.microsoft.com/office/drawing/2014/main" id="{A2A236F3-741B-4D35-B5D8-CE6FB7E01FE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00730" y="0"/>
            <a:ext cx="6191270" cy="6858000"/>
          </a:xfrm>
          <a:solidFill>
            <a:schemeClr val="accent6"/>
          </a:solidFill>
        </p:spPr>
        <p:txBody>
          <a:bodyPr rtlCol="0"/>
          <a:lstStyle>
            <a:lvl1pPr algn="ctr">
              <a:buNone/>
              <a:defRPr baseline="0">
                <a:solidFill>
                  <a:schemeClr val="accent6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1CDD9A1-FE51-41A1-8C8D-FDA7B913253F}"/>
              </a:ext>
            </a:extLst>
          </p:cNvPr>
          <p:cNvSpPr/>
          <p:nvPr userDrawn="1"/>
        </p:nvSpPr>
        <p:spPr>
          <a:xfrm>
            <a:off x="285565" y="285566"/>
            <a:ext cx="5405021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그래픽 3">
            <a:extLst>
              <a:ext uri="{FF2B5EF4-FFF2-40B4-BE49-F238E27FC236}">
                <a16:creationId xmlns:a16="http://schemas.microsoft.com/office/drawing/2014/main" id="{35FB84FF-8E5E-4861-B3BF-0F0192E59B4F}"/>
              </a:ext>
            </a:extLst>
          </p:cNvPr>
          <p:cNvSpPr/>
          <p:nvPr userDrawn="1"/>
        </p:nvSpPr>
        <p:spPr>
          <a:xfrm rot="1514662">
            <a:off x="2317266" y="5622803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E6E5DD7-751B-4BC5-B035-37ED6032D058}"/>
              </a:ext>
            </a:extLst>
          </p:cNvPr>
          <p:cNvSpPr/>
          <p:nvPr userDrawn="1"/>
        </p:nvSpPr>
        <p:spPr>
          <a:xfrm>
            <a:off x="647641" y="791905"/>
            <a:ext cx="4664641" cy="39273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34058EA-A15F-40E4-A9F3-8EA250D7FBF3}"/>
              </a:ext>
            </a:extLst>
          </p:cNvPr>
          <p:cNvSpPr/>
          <p:nvPr userDrawn="1"/>
        </p:nvSpPr>
        <p:spPr>
          <a:xfrm>
            <a:off x="1898788" y="521602"/>
            <a:ext cx="2162346" cy="520835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그림 개체 틀 4">
            <a:extLst>
              <a:ext uri="{FF2B5EF4-FFF2-40B4-BE49-F238E27FC236}">
                <a16:creationId xmlns:a16="http://schemas.microsoft.com/office/drawing/2014/main" id="{72A691C7-3F2C-4DFD-B0FC-1A205B3641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84154" y="1120228"/>
            <a:ext cx="3992160" cy="2842172"/>
          </a:xfrm>
          <a:solidFill>
            <a:schemeClr val="accent5">
              <a:lumMod val="90000"/>
            </a:schemeClr>
          </a:solidFill>
        </p:spPr>
        <p:txBody>
          <a:bodyPr rtlCol="0"/>
          <a:lstStyle>
            <a:lvl1pPr algn="ctr">
              <a:buNone/>
              <a:defRPr baseline="0">
                <a:solidFill>
                  <a:schemeClr val="accent5">
                    <a:lumMod val="9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EF44A2A-7969-48CC-B5CE-702F5C637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113" y="5012463"/>
            <a:ext cx="4664641" cy="653277"/>
          </a:xfrm>
        </p:spPr>
        <p:txBody>
          <a:bodyPr vert="horz" lIns="0" tIns="0" rIns="0" bIns="0" rtlCol="0">
            <a:noAutofit/>
          </a:bodyPr>
          <a:lstStyle>
            <a:lvl1pPr algn="ctr">
              <a:defRPr lang="en-US" sz="1600" baseline="0">
                <a:solidFill>
                  <a:schemeClr val="accent3">
                    <a:lumMod val="20000"/>
                    <a:lumOff val="8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marL="228600" lvl="0" indent="-228600" algn="ctr" rtl="0">
              <a:lnSpc>
                <a:spcPct val="100000"/>
              </a:lnSpc>
              <a:spcBef>
                <a:spcPts val="1000"/>
              </a:spcBef>
              <a:buFontTx/>
            </a:pPr>
            <a:r>
              <a:rPr lang="ko-KR" altLang="en-US" noProof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06333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사진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개체 틀 25" descr="산호 클로즈업&#10;&#10;자동 생성된 설명">
            <a:extLst>
              <a:ext uri="{FF2B5EF4-FFF2-40B4-BE49-F238E27FC236}">
                <a16:creationId xmlns:a16="http://schemas.microsoft.com/office/drawing/2014/main" id="{494EA73B-5244-4C80-99EB-DDE5EDF9ED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8000"/>
          </a:blip>
          <a:srcRect t="42935" b="8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AA9CE015-6EB3-4DD0-8826-DCA2711CBE4F}"/>
              </a:ext>
            </a:extLst>
          </p:cNvPr>
          <p:cNvSpPr/>
          <p:nvPr/>
        </p:nvSpPr>
        <p:spPr>
          <a:xfrm>
            <a:off x="848391" y="764153"/>
            <a:ext cx="4664641" cy="55902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F82B1BBD-5D08-4833-9588-FBABF1274F43}"/>
              </a:ext>
            </a:extLst>
          </p:cNvPr>
          <p:cNvSpPr/>
          <p:nvPr userDrawn="1"/>
        </p:nvSpPr>
        <p:spPr>
          <a:xfrm>
            <a:off x="2099538" y="484640"/>
            <a:ext cx="2162346" cy="530045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그래픽 3">
            <a:extLst>
              <a:ext uri="{FF2B5EF4-FFF2-40B4-BE49-F238E27FC236}">
                <a16:creationId xmlns:a16="http://schemas.microsoft.com/office/drawing/2014/main" id="{8D4CA70A-5D6E-4779-8014-6C12C593AFCF}"/>
              </a:ext>
            </a:extLst>
          </p:cNvPr>
          <p:cNvSpPr/>
          <p:nvPr userDrawn="1"/>
        </p:nvSpPr>
        <p:spPr>
          <a:xfrm rot="1514662">
            <a:off x="8184917" y="3851221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그림 개체 틀 4">
            <a:extLst>
              <a:ext uri="{FF2B5EF4-FFF2-40B4-BE49-F238E27FC236}">
                <a16:creationId xmlns:a16="http://schemas.microsoft.com/office/drawing/2014/main" id="{FFF16015-5381-40DF-BF92-F9C4CCB72D0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84904" y="1164507"/>
            <a:ext cx="3992160" cy="4284881"/>
          </a:xfrm>
          <a:solidFill>
            <a:schemeClr val="accent5">
              <a:lumMod val="75000"/>
            </a:schemeClr>
          </a:solidFill>
        </p:spPr>
        <p:txBody>
          <a:bodyPr rtlCol="0"/>
          <a:lstStyle>
            <a:lvl1pPr algn="ctr">
              <a:buNone/>
              <a:defRPr baseline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F3C1C624-86ED-41D8-8323-124CEDD3B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937" y="3103417"/>
            <a:ext cx="4514147" cy="811119"/>
          </a:xfrm>
        </p:spPr>
        <p:txBody>
          <a:bodyPr vert="horz" lIns="0" tIns="0" rIns="0" bIns="0" rtlCol="0">
            <a:noAutofit/>
          </a:bodyPr>
          <a:lstStyle>
            <a:lvl1pPr algn="ctr">
              <a:buFont typeface="Arial" panose="020B0604020202020204" pitchFamily="34" charset="0"/>
              <a:buNone/>
              <a:defRPr lang="en-US" sz="1600" baseline="0">
                <a:solidFill>
                  <a:schemeClr val="accent3">
                    <a:lumMod val="20000"/>
                    <a:lumOff val="8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marL="228600" lvl="0" indent="-228600" algn="ctr" rtl="0">
              <a:lnSpc>
                <a:spcPct val="100000"/>
              </a:lnSpc>
              <a:spcBef>
                <a:spcPts val="1000"/>
              </a:spcBef>
              <a:buFontTx/>
            </a:pPr>
            <a:r>
              <a:rPr lang="ko-KR" altLang="en-US" noProof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70150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사진">
    <p:bg>
      <p:bgPr>
        <a:solidFill>
          <a:srgbClr val="3746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25" descr="산호 클로즈업&#10;&#10;자동 생성된 설명">
            <a:extLst>
              <a:ext uri="{FF2B5EF4-FFF2-40B4-BE49-F238E27FC236}">
                <a16:creationId xmlns:a16="http://schemas.microsoft.com/office/drawing/2014/main" id="{4B0ACBD7-EFB6-4100-A022-0B9A0A88CB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5000"/>
          </a:blip>
          <a:srcRect t="30332" b="13926"/>
          <a:stretch/>
        </p:blipFill>
        <p:spPr>
          <a:xfrm>
            <a:off x="-151534" y="0"/>
            <a:ext cx="12302836" cy="6858000"/>
          </a:xfrm>
          <a:prstGeom prst="rect">
            <a:avLst/>
          </a:prstGeom>
        </p:spPr>
      </p:pic>
      <p:sp>
        <p:nvSpPr>
          <p:cNvPr id="2" name="그래픽 11">
            <a:extLst>
              <a:ext uri="{FF2B5EF4-FFF2-40B4-BE49-F238E27FC236}">
                <a16:creationId xmlns:a16="http://schemas.microsoft.com/office/drawing/2014/main" id="{25082345-B677-4FCD-8A8F-A78A42503CCC}"/>
              </a:ext>
            </a:extLst>
          </p:cNvPr>
          <p:cNvSpPr/>
          <p:nvPr/>
        </p:nvSpPr>
        <p:spPr>
          <a:xfrm rot="20388820" flipH="1">
            <a:off x="1491896" y="5646588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그래픽 6">
            <a:extLst>
              <a:ext uri="{FF2B5EF4-FFF2-40B4-BE49-F238E27FC236}">
                <a16:creationId xmlns:a16="http://schemas.microsoft.com/office/drawing/2014/main" id="{3CB33A04-E7AD-4AC4-88B3-60ED7E9B9566}"/>
              </a:ext>
            </a:extLst>
          </p:cNvPr>
          <p:cNvSpPr/>
          <p:nvPr/>
        </p:nvSpPr>
        <p:spPr>
          <a:xfrm rot="1479909">
            <a:off x="9335388" y="5646587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E976E5A3-E720-491F-80B9-92B94D665167}"/>
              </a:ext>
            </a:extLst>
          </p:cNvPr>
          <p:cNvSpPr/>
          <p:nvPr userDrawn="1"/>
        </p:nvSpPr>
        <p:spPr>
          <a:xfrm>
            <a:off x="524899" y="681630"/>
            <a:ext cx="3419582" cy="4586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370D647A-A7D0-4786-B3B1-01ECB0E5CEA2}"/>
              </a:ext>
            </a:extLst>
          </p:cNvPr>
          <p:cNvSpPr/>
          <p:nvPr userDrawn="1"/>
        </p:nvSpPr>
        <p:spPr>
          <a:xfrm>
            <a:off x="1413196" y="333929"/>
            <a:ext cx="1642993" cy="49019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F96FA808-97EC-4F02-8C56-FE1435B9771D}"/>
              </a:ext>
            </a:extLst>
          </p:cNvPr>
          <p:cNvSpPr/>
          <p:nvPr userDrawn="1"/>
        </p:nvSpPr>
        <p:spPr>
          <a:xfrm>
            <a:off x="4386204" y="681630"/>
            <a:ext cx="3419582" cy="4586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5E109696-1980-4D2D-B937-02F74014104E}"/>
              </a:ext>
            </a:extLst>
          </p:cNvPr>
          <p:cNvSpPr/>
          <p:nvPr userDrawn="1"/>
        </p:nvSpPr>
        <p:spPr>
          <a:xfrm>
            <a:off x="5274501" y="333929"/>
            <a:ext cx="1642993" cy="49019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0447A092-9105-4154-A058-8646A83D73E4}"/>
              </a:ext>
            </a:extLst>
          </p:cNvPr>
          <p:cNvSpPr/>
          <p:nvPr userDrawn="1"/>
        </p:nvSpPr>
        <p:spPr>
          <a:xfrm>
            <a:off x="8247514" y="677261"/>
            <a:ext cx="3419582" cy="4586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95407C56-9ECE-4F96-9CC0-5AF4992CB676}"/>
              </a:ext>
            </a:extLst>
          </p:cNvPr>
          <p:cNvSpPr/>
          <p:nvPr userDrawn="1"/>
        </p:nvSpPr>
        <p:spPr>
          <a:xfrm>
            <a:off x="9135811" y="329560"/>
            <a:ext cx="1642993" cy="49019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그림 개체 틀 18">
            <a:extLst>
              <a:ext uri="{FF2B5EF4-FFF2-40B4-BE49-F238E27FC236}">
                <a16:creationId xmlns:a16="http://schemas.microsoft.com/office/drawing/2014/main" id="{48F0D1A6-69DE-433E-821B-4FF1D0640D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1015" y="947627"/>
            <a:ext cx="2927350" cy="3578033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 baseline="0">
                <a:solidFill>
                  <a:schemeClr val="tx2">
                    <a:lumMod val="40000"/>
                    <a:lumOff val="6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0" name="그림 개체 틀 18">
            <a:extLst>
              <a:ext uri="{FF2B5EF4-FFF2-40B4-BE49-F238E27FC236}">
                <a16:creationId xmlns:a16="http://schemas.microsoft.com/office/drawing/2014/main" id="{5433B204-C104-4815-BF09-872F084D86D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32320" y="947627"/>
            <a:ext cx="2927350" cy="3578033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 baseline="0">
                <a:solidFill>
                  <a:schemeClr val="tx2">
                    <a:lumMod val="40000"/>
                    <a:lumOff val="6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1" name="그림 개체 틀 18">
            <a:extLst>
              <a:ext uri="{FF2B5EF4-FFF2-40B4-BE49-F238E27FC236}">
                <a16:creationId xmlns:a16="http://schemas.microsoft.com/office/drawing/2014/main" id="{7E31EC5E-2551-4B7D-90D4-D3B557EA3E7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93630" y="943258"/>
            <a:ext cx="2927350" cy="3578033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 baseline="0">
                <a:solidFill>
                  <a:schemeClr val="tx2">
                    <a:lumMod val="40000"/>
                    <a:lumOff val="6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A8BF323E-9C2D-48E5-BB6B-96419386C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067" y="5766800"/>
            <a:ext cx="4721634" cy="676186"/>
          </a:xfrm>
        </p:spPr>
        <p:txBody>
          <a:bodyPr vert="horz" lIns="0" tIns="0" rIns="0" bIns="0" rtlCol="0">
            <a:noAutofit/>
          </a:bodyPr>
          <a:lstStyle>
            <a:lvl1pPr algn="ctr">
              <a:buFont typeface="Arial" panose="020B0604020202020204" pitchFamily="34" charset="0"/>
              <a:buNone/>
              <a:defRPr lang="en-US" sz="1600" baseline="0">
                <a:solidFill>
                  <a:schemeClr val="accent3">
                    <a:lumMod val="20000"/>
                    <a:lumOff val="8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marL="228600" lvl="0" indent="-228600" algn="ctr" rtl="0">
              <a:lnSpc>
                <a:spcPct val="100000"/>
              </a:lnSpc>
              <a:spcBef>
                <a:spcPts val="1000"/>
              </a:spcBef>
              <a:buFontTx/>
            </a:pPr>
            <a:r>
              <a:rPr lang="ko-KR" altLang="en-US" noProof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20581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사진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EE25742E-0B47-444B-8B8B-BB03EAE7FC4B}"/>
              </a:ext>
            </a:extLst>
          </p:cNvPr>
          <p:cNvSpPr/>
          <p:nvPr userDrawn="1"/>
        </p:nvSpPr>
        <p:spPr>
          <a:xfrm>
            <a:off x="0" y="-7732"/>
            <a:ext cx="12191010" cy="68657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7" name="그림 6" descr="러그가 포함된 그림&#10;&#10;자동 생성된 설명">
            <a:extLst>
              <a:ext uri="{FF2B5EF4-FFF2-40B4-BE49-F238E27FC236}">
                <a16:creationId xmlns:a16="http://schemas.microsoft.com/office/drawing/2014/main" id="{E4D5090F-2595-49C8-8F31-FCFF302CB3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5000"/>
          </a:blip>
          <a:srcRect l="3541" r="2143" b="34177"/>
          <a:stretch/>
        </p:blipFill>
        <p:spPr>
          <a:xfrm rot="10800000" flipV="1">
            <a:off x="-7" y="-7646"/>
            <a:ext cx="12191017" cy="5087646"/>
          </a:xfrm>
          <a:prstGeom prst="rect">
            <a:avLst/>
          </a:prstGeom>
        </p:spPr>
      </p:pic>
      <p:sp>
        <p:nvSpPr>
          <p:cNvPr id="40" name="직사각형 39">
            <a:extLst>
              <a:ext uri="{FF2B5EF4-FFF2-40B4-BE49-F238E27FC236}">
                <a16:creationId xmlns:a16="http://schemas.microsoft.com/office/drawing/2014/main" id="{7A53ABB2-D679-4B08-8670-374EBC192A70}"/>
              </a:ext>
            </a:extLst>
          </p:cNvPr>
          <p:cNvSpPr/>
          <p:nvPr userDrawn="1"/>
        </p:nvSpPr>
        <p:spPr>
          <a:xfrm>
            <a:off x="539327" y="3406762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B8FA6E14-528F-4D1D-8DED-CC55E7F4D15A}"/>
              </a:ext>
            </a:extLst>
          </p:cNvPr>
          <p:cNvSpPr/>
          <p:nvPr userDrawn="1"/>
        </p:nvSpPr>
        <p:spPr>
          <a:xfrm>
            <a:off x="1140392" y="3093039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C76D0D81-7898-4FD0-B5CB-91DC005C6CD8}"/>
              </a:ext>
            </a:extLst>
          </p:cNvPr>
          <p:cNvSpPr/>
          <p:nvPr/>
        </p:nvSpPr>
        <p:spPr>
          <a:xfrm>
            <a:off x="3336321" y="3406762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97715DBE-F5C3-4046-BFEF-BC9F50A9DAE1}"/>
              </a:ext>
            </a:extLst>
          </p:cNvPr>
          <p:cNvSpPr/>
          <p:nvPr userDrawn="1"/>
        </p:nvSpPr>
        <p:spPr>
          <a:xfrm>
            <a:off x="3937386" y="3093039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070D90CF-903F-438D-B2DC-69E7F8BE88A1}"/>
              </a:ext>
            </a:extLst>
          </p:cNvPr>
          <p:cNvSpPr/>
          <p:nvPr userDrawn="1"/>
        </p:nvSpPr>
        <p:spPr>
          <a:xfrm>
            <a:off x="6133415" y="3393059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B96F7532-1DBF-4548-BD12-CFF9D1595916}"/>
              </a:ext>
            </a:extLst>
          </p:cNvPr>
          <p:cNvSpPr/>
          <p:nvPr userDrawn="1"/>
        </p:nvSpPr>
        <p:spPr>
          <a:xfrm>
            <a:off x="6734480" y="3079336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542E3DD0-50DC-45B6-8B27-EE9F633A9A80}"/>
              </a:ext>
            </a:extLst>
          </p:cNvPr>
          <p:cNvSpPr/>
          <p:nvPr/>
        </p:nvSpPr>
        <p:spPr>
          <a:xfrm>
            <a:off x="8928137" y="3393143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49F0792B-F250-4A87-B672-10CD1FF7DB06}"/>
              </a:ext>
            </a:extLst>
          </p:cNvPr>
          <p:cNvSpPr/>
          <p:nvPr userDrawn="1"/>
        </p:nvSpPr>
        <p:spPr>
          <a:xfrm>
            <a:off x="9529202" y="3079420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9694DB7F-A747-40DE-96EF-1D82762E6F21}"/>
              </a:ext>
            </a:extLst>
          </p:cNvPr>
          <p:cNvSpPr/>
          <p:nvPr userDrawn="1"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텍스트 개체 틀 15">
            <a:extLst>
              <a:ext uri="{FF2B5EF4-FFF2-40B4-BE49-F238E27FC236}">
                <a16:creationId xmlns:a16="http://schemas.microsoft.com/office/drawing/2014/main" id="{A4F23455-1CA2-484A-A539-C13F39C102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85707" y="743985"/>
            <a:ext cx="1039006" cy="368878"/>
          </a:xfrm>
        </p:spPr>
        <p:txBody>
          <a:bodyPr rtlCol="0"/>
          <a:lstStyle>
            <a:lvl1pPr algn="r">
              <a:buFontTx/>
              <a:buNone/>
              <a:defRPr sz="2400" i="1" baseline="0">
                <a:solidFill>
                  <a:schemeClr val="accent3">
                    <a:lumMod val="20000"/>
                    <a:lumOff val="8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부제</a:t>
            </a:r>
          </a:p>
        </p:txBody>
      </p:sp>
      <p:sp>
        <p:nvSpPr>
          <p:cNvPr id="4" name="그래픽 21">
            <a:extLst>
              <a:ext uri="{FF2B5EF4-FFF2-40B4-BE49-F238E27FC236}">
                <a16:creationId xmlns:a16="http://schemas.microsoft.com/office/drawing/2014/main" id="{02AF6E82-BA59-498B-9E11-F1E1BEA76522}"/>
              </a:ext>
            </a:extLst>
          </p:cNvPr>
          <p:cNvSpPr/>
          <p:nvPr/>
        </p:nvSpPr>
        <p:spPr>
          <a:xfrm rot="1600662">
            <a:off x="5546311" y="2233118"/>
            <a:ext cx="1100563" cy="563350"/>
          </a:xfrm>
          <a:custGeom>
            <a:avLst/>
            <a:gdLst>
              <a:gd name="connsiteX0" fmla="*/ 1100560 w 1100563"/>
              <a:gd name="connsiteY0" fmla="*/ 57532 h 563350"/>
              <a:gd name="connsiteX1" fmla="*/ 1083745 w 1100563"/>
              <a:gd name="connsiteY1" fmla="*/ 74346 h 563350"/>
              <a:gd name="connsiteX2" fmla="*/ 1087472 w 1100563"/>
              <a:gd name="connsiteY2" fmla="*/ 83617 h 563350"/>
              <a:gd name="connsiteX3" fmla="*/ 1085654 w 1100563"/>
              <a:gd name="connsiteY3" fmla="*/ 86707 h 563350"/>
              <a:gd name="connsiteX4" fmla="*/ 1005400 w 1100563"/>
              <a:gd name="connsiteY4" fmla="*/ 138695 h 563350"/>
              <a:gd name="connsiteX5" fmla="*/ 946686 w 1100563"/>
              <a:gd name="connsiteY5" fmla="*/ 164780 h 563350"/>
              <a:gd name="connsiteX6" fmla="*/ 879429 w 1100563"/>
              <a:gd name="connsiteY6" fmla="*/ 192955 h 563350"/>
              <a:gd name="connsiteX7" fmla="*/ 853163 w 1100563"/>
              <a:gd name="connsiteY7" fmla="*/ 203407 h 563350"/>
              <a:gd name="connsiteX8" fmla="*/ 902969 w 1100563"/>
              <a:gd name="connsiteY8" fmla="*/ 207588 h 563350"/>
              <a:gd name="connsiteX9" fmla="*/ 950776 w 1100563"/>
              <a:gd name="connsiteY9" fmla="*/ 198136 h 563350"/>
              <a:gd name="connsiteX10" fmla="*/ 952140 w 1100563"/>
              <a:gd name="connsiteY10" fmla="*/ 201862 h 563350"/>
              <a:gd name="connsiteX11" fmla="*/ 941688 w 1100563"/>
              <a:gd name="connsiteY11" fmla="*/ 212496 h 563350"/>
              <a:gd name="connsiteX12" fmla="*/ 984587 w 1100563"/>
              <a:gd name="connsiteY12" fmla="*/ 235763 h 563350"/>
              <a:gd name="connsiteX13" fmla="*/ 983587 w 1100563"/>
              <a:gd name="connsiteY13" fmla="*/ 239308 h 563350"/>
              <a:gd name="connsiteX14" fmla="*/ 973226 w 1100563"/>
              <a:gd name="connsiteY14" fmla="*/ 238490 h 563350"/>
              <a:gd name="connsiteX15" fmla="*/ 920602 w 1100563"/>
              <a:gd name="connsiteY15" fmla="*/ 227038 h 563350"/>
              <a:gd name="connsiteX16" fmla="*/ 840893 w 1100563"/>
              <a:gd name="connsiteY16" fmla="*/ 227038 h 563350"/>
              <a:gd name="connsiteX17" fmla="*/ 839166 w 1100563"/>
              <a:gd name="connsiteY17" fmla="*/ 227311 h 563350"/>
              <a:gd name="connsiteX18" fmla="*/ 733918 w 1100563"/>
              <a:gd name="connsiteY18" fmla="*/ 267665 h 563350"/>
              <a:gd name="connsiteX19" fmla="*/ 717649 w 1100563"/>
              <a:gd name="connsiteY19" fmla="*/ 285206 h 563350"/>
              <a:gd name="connsiteX20" fmla="*/ 699744 w 1100563"/>
              <a:gd name="connsiteY20" fmla="*/ 315108 h 563350"/>
              <a:gd name="connsiteX21" fmla="*/ 656936 w 1100563"/>
              <a:gd name="connsiteY21" fmla="*/ 351373 h 563350"/>
              <a:gd name="connsiteX22" fmla="*/ 580863 w 1100563"/>
              <a:gd name="connsiteY22" fmla="*/ 394726 h 563350"/>
              <a:gd name="connsiteX23" fmla="*/ 613855 w 1100563"/>
              <a:gd name="connsiteY23" fmla="*/ 397998 h 563350"/>
              <a:gd name="connsiteX24" fmla="*/ 707197 w 1100563"/>
              <a:gd name="connsiteY24" fmla="*/ 364279 h 563350"/>
              <a:gd name="connsiteX25" fmla="*/ 777362 w 1100563"/>
              <a:gd name="connsiteY25" fmla="*/ 359462 h 563350"/>
              <a:gd name="connsiteX26" fmla="*/ 786451 w 1100563"/>
              <a:gd name="connsiteY26" fmla="*/ 367369 h 563350"/>
              <a:gd name="connsiteX27" fmla="*/ 775544 w 1100563"/>
              <a:gd name="connsiteY27" fmla="*/ 369278 h 563350"/>
              <a:gd name="connsiteX28" fmla="*/ 730100 w 1100563"/>
              <a:gd name="connsiteY28" fmla="*/ 377639 h 563350"/>
              <a:gd name="connsiteX29" fmla="*/ 626943 w 1100563"/>
              <a:gd name="connsiteY29" fmla="*/ 419175 h 563350"/>
              <a:gd name="connsiteX30" fmla="*/ 603130 w 1100563"/>
              <a:gd name="connsiteY30" fmla="*/ 422356 h 563350"/>
              <a:gd name="connsiteX31" fmla="*/ 528238 w 1100563"/>
              <a:gd name="connsiteY31" fmla="*/ 440897 h 563350"/>
              <a:gd name="connsiteX32" fmla="*/ 457982 w 1100563"/>
              <a:gd name="connsiteY32" fmla="*/ 479434 h 563350"/>
              <a:gd name="connsiteX33" fmla="*/ 417537 w 1100563"/>
              <a:gd name="connsiteY33" fmla="*/ 483524 h 563350"/>
              <a:gd name="connsiteX34" fmla="*/ 376274 w 1100563"/>
              <a:gd name="connsiteY34" fmla="*/ 478070 h 563350"/>
              <a:gd name="connsiteX35" fmla="*/ 364549 w 1100563"/>
              <a:gd name="connsiteY35" fmla="*/ 476525 h 563350"/>
              <a:gd name="connsiteX36" fmla="*/ 328012 w 1100563"/>
              <a:gd name="connsiteY36" fmla="*/ 480524 h 563350"/>
              <a:gd name="connsiteX37" fmla="*/ 206859 w 1100563"/>
              <a:gd name="connsiteY37" fmla="*/ 545509 h 563350"/>
              <a:gd name="connsiteX38" fmla="*/ 165232 w 1100563"/>
              <a:gd name="connsiteY38" fmla="*/ 557052 h 563350"/>
              <a:gd name="connsiteX39" fmla="*/ 95612 w 1100563"/>
              <a:gd name="connsiteY39" fmla="*/ 560233 h 563350"/>
              <a:gd name="connsiteX40" fmla="*/ 68164 w 1100563"/>
              <a:gd name="connsiteY40" fmla="*/ 563051 h 563350"/>
              <a:gd name="connsiteX41" fmla="*/ 49713 w 1100563"/>
              <a:gd name="connsiteY41" fmla="*/ 561596 h 563350"/>
              <a:gd name="connsiteX42" fmla="*/ 19175 w 1100563"/>
              <a:gd name="connsiteY42" fmla="*/ 545146 h 563350"/>
              <a:gd name="connsiteX43" fmla="*/ 270 w 1100563"/>
              <a:gd name="connsiteY43" fmla="*/ 513153 h 563350"/>
              <a:gd name="connsiteX44" fmla="*/ 10813 w 1100563"/>
              <a:gd name="connsiteY44" fmla="*/ 499156 h 563350"/>
              <a:gd name="connsiteX45" fmla="*/ 125241 w 1100563"/>
              <a:gd name="connsiteY45" fmla="*/ 503428 h 563350"/>
              <a:gd name="connsiteX46" fmla="*/ 245395 w 1100563"/>
              <a:gd name="connsiteY46" fmla="*/ 476162 h 563350"/>
              <a:gd name="connsiteX47" fmla="*/ 309562 w 1100563"/>
              <a:gd name="connsiteY47" fmla="*/ 434081 h 563350"/>
              <a:gd name="connsiteX48" fmla="*/ 325649 w 1100563"/>
              <a:gd name="connsiteY48" fmla="*/ 416630 h 563350"/>
              <a:gd name="connsiteX49" fmla="*/ 339919 w 1100563"/>
              <a:gd name="connsiteY49" fmla="*/ 402452 h 563350"/>
              <a:gd name="connsiteX50" fmla="*/ 374820 w 1100563"/>
              <a:gd name="connsiteY50" fmla="*/ 386728 h 563350"/>
              <a:gd name="connsiteX51" fmla="*/ 389634 w 1100563"/>
              <a:gd name="connsiteY51" fmla="*/ 381911 h 563350"/>
              <a:gd name="connsiteX52" fmla="*/ 431988 w 1100563"/>
              <a:gd name="connsiteY52" fmla="*/ 341739 h 563350"/>
              <a:gd name="connsiteX53" fmla="*/ 445076 w 1100563"/>
              <a:gd name="connsiteY53" fmla="*/ 319562 h 563350"/>
              <a:gd name="connsiteX54" fmla="*/ 456164 w 1100563"/>
              <a:gd name="connsiteY54" fmla="*/ 302475 h 563350"/>
              <a:gd name="connsiteX55" fmla="*/ 462163 w 1100563"/>
              <a:gd name="connsiteY55" fmla="*/ 310110 h 563350"/>
              <a:gd name="connsiteX56" fmla="*/ 452347 w 1100563"/>
              <a:gd name="connsiteY56" fmla="*/ 324470 h 563350"/>
              <a:gd name="connsiteX57" fmla="*/ 451529 w 1100563"/>
              <a:gd name="connsiteY57" fmla="*/ 349828 h 563350"/>
              <a:gd name="connsiteX58" fmla="*/ 464799 w 1100563"/>
              <a:gd name="connsiteY58" fmla="*/ 339466 h 563350"/>
              <a:gd name="connsiteX59" fmla="*/ 479522 w 1100563"/>
              <a:gd name="connsiteY59" fmla="*/ 331559 h 563350"/>
              <a:gd name="connsiteX60" fmla="*/ 474251 w 1100563"/>
              <a:gd name="connsiteY60" fmla="*/ 345283 h 563350"/>
              <a:gd name="connsiteX61" fmla="*/ 386362 w 1100563"/>
              <a:gd name="connsiteY61" fmla="*/ 415994 h 563350"/>
              <a:gd name="connsiteX62" fmla="*/ 384363 w 1100563"/>
              <a:gd name="connsiteY62" fmla="*/ 420357 h 563350"/>
              <a:gd name="connsiteX63" fmla="*/ 511606 w 1100563"/>
              <a:gd name="connsiteY63" fmla="*/ 400089 h 563350"/>
              <a:gd name="connsiteX64" fmla="*/ 532965 w 1100563"/>
              <a:gd name="connsiteY64" fmla="*/ 377639 h 563350"/>
              <a:gd name="connsiteX65" fmla="*/ 540690 w 1100563"/>
              <a:gd name="connsiteY65" fmla="*/ 373731 h 563350"/>
              <a:gd name="connsiteX66" fmla="*/ 643848 w 1100563"/>
              <a:gd name="connsiteY66" fmla="*/ 319289 h 563350"/>
              <a:gd name="connsiteX67" fmla="*/ 682293 w 1100563"/>
              <a:gd name="connsiteY67" fmla="*/ 281116 h 563350"/>
              <a:gd name="connsiteX68" fmla="*/ 690382 w 1100563"/>
              <a:gd name="connsiteY68" fmla="*/ 267756 h 563350"/>
              <a:gd name="connsiteX69" fmla="*/ 767546 w 1100563"/>
              <a:gd name="connsiteY69" fmla="*/ 207497 h 563350"/>
              <a:gd name="connsiteX70" fmla="*/ 853435 w 1100563"/>
              <a:gd name="connsiteY70" fmla="*/ 180503 h 563350"/>
              <a:gd name="connsiteX71" fmla="*/ 897243 w 1100563"/>
              <a:gd name="connsiteY71" fmla="*/ 156691 h 563350"/>
              <a:gd name="connsiteX72" fmla="*/ 953685 w 1100563"/>
              <a:gd name="connsiteY72" fmla="*/ 99795 h 563350"/>
              <a:gd name="connsiteX73" fmla="*/ 963137 w 1100563"/>
              <a:gd name="connsiteY73" fmla="*/ 87434 h 563350"/>
              <a:gd name="connsiteX74" fmla="*/ 984678 w 1100563"/>
              <a:gd name="connsiteY74" fmla="*/ 26903 h 563350"/>
              <a:gd name="connsiteX75" fmla="*/ 983223 w 1100563"/>
              <a:gd name="connsiteY75" fmla="*/ 13633 h 563350"/>
              <a:gd name="connsiteX76" fmla="*/ 984132 w 1100563"/>
              <a:gd name="connsiteY76" fmla="*/ 0 h 563350"/>
              <a:gd name="connsiteX77" fmla="*/ 997856 w 1100563"/>
              <a:gd name="connsiteY77" fmla="*/ 21268 h 563350"/>
              <a:gd name="connsiteX78" fmla="*/ 1029758 w 1100563"/>
              <a:gd name="connsiteY78" fmla="*/ 6817 h 563350"/>
              <a:gd name="connsiteX79" fmla="*/ 1026759 w 1100563"/>
              <a:gd name="connsiteY79" fmla="*/ 11088 h 563350"/>
              <a:gd name="connsiteX80" fmla="*/ 986314 w 1100563"/>
              <a:gd name="connsiteY80" fmla="*/ 69984 h 563350"/>
              <a:gd name="connsiteX81" fmla="*/ 978134 w 1100563"/>
              <a:gd name="connsiteY81" fmla="*/ 87162 h 563350"/>
              <a:gd name="connsiteX82" fmla="*/ 947504 w 1100563"/>
              <a:gd name="connsiteY82" fmla="*/ 135968 h 563350"/>
              <a:gd name="connsiteX83" fmla="*/ 967772 w 1100563"/>
              <a:gd name="connsiteY83" fmla="*/ 137059 h 563350"/>
              <a:gd name="connsiteX84" fmla="*/ 1024396 w 1100563"/>
              <a:gd name="connsiteY84" fmla="*/ 114610 h 563350"/>
              <a:gd name="connsiteX85" fmla="*/ 1038483 w 1100563"/>
              <a:gd name="connsiteY85" fmla="*/ 102249 h 563350"/>
              <a:gd name="connsiteX86" fmla="*/ 1072839 w 1100563"/>
              <a:gd name="connsiteY86" fmla="*/ 67711 h 563350"/>
              <a:gd name="connsiteX87" fmla="*/ 1100560 w 1100563"/>
              <a:gd name="connsiteY87" fmla="*/ 57532 h 56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100563" h="563350">
                <a:moveTo>
                  <a:pt x="1100560" y="57532"/>
                </a:moveTo>
                <a:cubicBezTo>
                  <a:pt x="1100832" y="68802"/>
                  <a:pt x="1087199" y="65258"/>
                  <a:pt x="1083745" y="74346"/>
                </a:cubicBezTo>
                <a:cubicBezTo>
                  <a:pt x="1084654" y="76709"/>
                  <a:pt x="1086109" y="80254"/>
                  <a:pt x="1087472" y="83617"/>
                </a:cubicBezTo>
                <a:cubicBezTo>
                  <a:pt x="1086745" y="84889"/>
                  <a:pt x="1086472" y="86162"/>
                  <a:pt x="1085654" y="86707"/>
                </a:cubicBezTo>
                <a:cubicBezTo>
                  <a:pt x="1059024" y="104248"/>
                  <a:pt x="1032939" y="122790"/>
                  <a:pt x="1005400" y="138695"/>
                </a:cubicBezTo>
                <a:cubicBezTo>
                  <a:pt x="986950" y="149329"/>
                  <a:pt x="966409" y="156418"/>
                  <a:pt x="946686" y="164780"/>
                </a:cubicBezTo>
                <a:cubicBezTo>
                  <a:pt x="924328" y="174323"/>
                  <a:pt x="901879" y="183594"/>
                  <a:pt x="879429" y="192955"/>
                </a:cubicBezTo>
                <a:cubicBezTo>
                  <a:pt x="870977" y="196500"/>
                  <a:pt x="862433" y="199681"/>
                  <a:pt x="853163" y="203407"/>
                </a:cubicBezTo>
                <a:cubicBezTo>
                  <a:pt x="870431" y="204680"/>
                  <a:pt x="887064" y="204134"/>
                  <a:pt x="902969" y="207588"/>
                </a:cubicBezTo>
                <a:cubicBezTo>
                  <a:pt x="920511" y="211405"/>
                  <a:pt x="934417" y="197954"/>
                  <a:pt x="950776" y="198136"/>
                </a:cubicBezTo>
                <a:cubicBezTo>
                  <a:pt x="951231" y="199408"/>
                  <a:pt x="951685" y="200590"/>
                  <a:pt x="952140" y="201862"/>
                </a:cubicBezTo>
                <a:cubicBezTo>
                  <a:pt x="948868" y="205225"/>
                  <a:pt x="945596" y="208497"/>
                  <a:pt x="941688" y="212496"/>
                </a:cubicBezTo>
                <a:cubicBezTo>
                  <a:pt x="956139" y="220403"/>
                  <a:pt x="970317" y="228038"/>
                  <a:pt x="984587" y="235763"/>
                </a:cubicBezTo>
                <a:cubicBezTo>
                  <a:pt x="984223" y="236945"/>
                  <a:pt x="983950" y="238126"/>
                  <a:pt x="983587" y="239308"/>
                </a:cubicBezTo>
                <a:cubicBezTo>
                  <a:pt x="980133" y="239035"/>
                  <a:pt x="976589" y="239217"/>
                  <a:pt x="973226" y="238490"/>
                </a:cubicBezTo>
                <a:cubicBezTo>
                  <a:pt x="955684" y="234673"/>
                  <a:pt x="938325" y="228310"/>
                  <a:pt x="920602" y="227038"/>
                </a:cubicBezTo>
                <a:cubicBezTo>
                  <a:pt x="894153" y="225220"/>
                  <a:pt x="867523" y="226856"/>
                  <a:pt x="840893" y="227038"/>
                </a:cubicBezTo>
                <a:cubicBezTo>
                  <a:pt x="840348" y="227038"/>
                  <a:pt x="839711" y="227311"/>
                  <a:pt x="839166" y="227311"/>
                </a:cubicBezTo>
                <a:cubicBezTo>
                  <a:pt x="797539" y="223493"/>
                  <a:pt x="767001" y="249396"/>
                  <a:pt x="733918" y="267665"/>
                </a:cubicBezTo>
                <a:cubicBezTo>
                  <a:pt x="727283" y="271300"/>
                  <a:pt x="722193" y="278662"/>
                  <a:pt x="717649" y="285206"/>
                </a:cubicBezTo>
                <a:cubicBezTo>
                  <a:pt x="711105" y="294749"/>
                  <a:pt x="705743" y="305111"/>
                  <a:pt x="699744" y="315108"/>
                </a:cubicBezTo>
                <a:cubicBezTo>
                  <a:pt x="689474" y="331923"/>
                  <a:pt x="675568" y="343011"/>
                  <a:pt x="656936" y="351373"/>
                </a:cubicBezTo>
                <a:cubicBezTo>
                  <a:pt x="631396" y="362734"/>
                  <a:pt x="608038" y="378912"/>
                  <a:pt x="580863" y="394726"/>
                </a:cubicBezTo>
                <a:cubicBezTo>
                  <a:pt x="594041" y="400270"/>
                  <a:pt x="604130" y="401452"/>
                  <a:pt x="613855" y="397998"/>
                </a:cubicBezTo>
                <a:cubicBezTo>
                  <a:pt x="645120" y="387092"/>
                  <a:pt x="676113" y="375640"/>
                  <a:pt x="707197" y="364279"/>
                </a:cubicBezTo>
                <a:cubicBezTo>
                  <a:pt x="730191" y="355826"/>
                  <a:pt x="753550" y="353281"/>
                  <a:pt x="777362" y="359462"/>
                </a:cubicBezTo>
                <a:cubicBezTo>
                  <a:pt x="780725" y="360371"/>
                  <a:pt x="783724" y="362643"/>
                  <a:pt x="786451" y="367369"/>
                </a:cubicBezTo>
                <a:cubicBezTo>
                  <a:pt x="782816" y="368096"/>
                  <a:pt x="778907" y="370005"/>
                  <a:pt x="775544" y="369278"/>
                </a:cubicBezTo>
                <a:cubicBezTo>
                  <a:pt x="759094" y="365733"/>
                  <a:pt x="744643" y="371822"/>
                  <a:pt x="730100" y="377639"/>
                </a:cubicBezTo>
                <a:cubicBezTo>
                  <a:pt x="695654" y="391454"/>
                  <a:pt x="661480" y="405815"/>
                  <a:pt x="626943" y="419175"/>
                </a:cubicBezTo>
                <a:cubicBezTo>
                  <a:pt x="619672" y="421993"/>
                  <a:pt x="611037" y="422992"/>
                  <a:pt x="603130" y="422356"/>
                </a:cubicBezTo>
                <a:cubicBezTo>
                  <a:pt x="575955" y="420357"/>
                  <a:pt x="551597" y="428173"/>
                  <a:pt x="528238" y="440897"/>
                </a:cubicBezTo>
                <a:cubicBezTo>
                  <a:pt x="504789" y="453712"/>
                  <a:pt x="481158" y="466164"/>
                  <a:pt x="457982" y="479434"/>
                </a:cubicBezTo>
                <a:cubicBezTo>
                  <a:pt x="444803" y="487068"/>
                  <a:pt x="431624" y="486159"/>
                  <a:pt x="417537" y="483524"/>
                </a:cubicBezTo>
                <a:cubicBezTo>
                  <a:pt x="403904" y="480979"/>
                  <a:pt x="390089" y="479797"/>
                  <a:pt x="376274" y="478070"/>
                </a:cubicBezTo>
                <a:cubicBezTo>
                  <a:pt x="372366" y="477616"/>
                  <a:pt x="367912" y="478161"/>
                  <a:pt x="364549" y="476525"/>
                </a:cubicBezTo>
                <a:cubicBezTo>
                  <a:pt x="351370" y="470436"/>
                  <a:pt x="339646" y="474253"/>
                  <a:pt x="328012" y="480524"/>
                </a:cubicBezTo>
                <a:cubicBezTo>
                  <a:pt x="287658" y="502247"/>
                  <a:pt x="247667" y="524787"/>
                  <a:pt x="206859" y="545509"/>
                </a:cubicBezTo>
                <a:cubicBezTo>
                  <a:pt x="194225" y="551871"/>
                  <a:pt x="179410" y="555507"/>
                  <a:pt x="165232" y="557052"/>
                </a:cubicBezTo>
                <a:cubicBezTo>
                  <a:pt x="142146" y="559506"/>
                  <a:pt x="118788" y="559052"/>
                  <a:pt x="95612" y="560233"/>
                </a:cubicBezTo>
                <a:cubicBezTo>
                  <a:pt x="86432" y="560688"/>
                  <a:pt x="77343" y="562596"/>
                  <a:pt x="68164" y="563051"/>
                </a:cubicBezTo>
                <a:cubicBezTo>
                  <a:pt x="61983" y="563414"/>
                  <a:pt x="55167" y="563869"/>
                  <a:pt x="49713" y="561596"/>
                </a:cubicBezTo>
                <a:cubicBezTo>
                  <a:pt x="39079" y="557143"/>
                  <a:pt x="28809" y="551417"/>
                  <a:pt x="19175" y="545146"/>
                </a:cubicBezTo>
                <a:cubicBezTo>
                  <a:pt x="7814" y="537784"/>
                  <a:pt x="1906" y="526514"/>
                  <a:pt x="270" y="513153"/>
                </a:cubicBezTo>
                <a:cubicBezTo>
                  <a:pt x="-911" y="503519"/>
                  <a:pt x="1634" y="500429"/>
                  <a:pt x="10813" y="499156"/>
                </a:cubicBezTo>
                <a:cubicBezTo>
                  <a:pt x="49168" y="493612"/>
                  <a:pt x="87886" y="495521"/>
                  <a:pt x="125241" y="503428"/>
                </a:cubicBezTo>
                <a:cubicBezTo>
                  <a:pt x="170685" y="513062"/>
                  <a:pt x="208767" y="500156"/>
                  <a:pt x="245395" y="476162"/>
                </a:cubicBezTo>
                <a:cubicBezTo>
                  <a:pt x="266754" y="462165"/>
                  <a:pt x="287840" y="447532"/>
                  <a:pt x="309562" y="434081"/>
                </a:cubicBezTo>
                <a:cubicBezTo>
                  <a:pt x="316924" y="429536"/>
                  <a:pt x="322741" y="424356"/>
                  <a:pt x="325649" y="416630"/>
                </a:cubicBezTo>
                <a:cubicBezTo>
                  <a:pt x="328376" y="409359"/>
                  <a:pt x="333102" y="405360"/>
                  <a:pt x="339919" y="402452"/>
                </a:cubicBezTo>
                <a:cubicBezTo>
                  <a:pt x="351643" y="397362"/>
                  <a:pt x="363095" y="391818"/>
                  <a:pt x="374820" y="386728"/>
                </a:cubicBezTo>
                <a:cubicBezTo>
                  <a:pt x="379546" y="384638"/>
                  <a:pt x="384545" y="382820"/>
                  <a:pt x="389634" y="381911"/>
                </a:cubicBezTo>
                <a:cubicBezTo>
                  <a:pt x="409630" y="378185"/>
                  <a:pt x="425808" y="362007"/>
                  <a:pt x="431988" y="341739"/>
                </a:cubicBezTo>
                <a:cubicBezTo>
                  <a:pt x="434442" y="333740"/>
                  <a:pt x="440532" y="326833"/>
                  <a:pt x="445076" y="319562"/>
                </a:cubicBezTo>
                <a:cubicBezTo>
                  <a:pt x="448711" y="313654"/>
                  <a:pt x="452620" y="307928"/>
                  <a:pt x="456164" y="302475"/>
                </a:cubicBezTo>
                <a:cubicBezTo>
                  <a:pt x="462345" y="302566"/>
                  <a:pt x="464799" y="305111"/>
                  <a:pt x="462163" y="310110"/>
                </a:cubicBezTo>
                <a:cubicBezTo>
                  <a:pt x="459436" y="315199"/>
                  <a:pt x="455528" y="319653"/>
                  <a:pt x="452347" y="324470"/>
                </a:cubicBezTo>
                <a:cubicBezTo>
                  <a:pt x="447166" y="332286"/>
                  <a:pt x="445530" y="340375"/>
                  <a:pt x="451529" y="349828"/>
                </a:cubicBezTo>
                <a:cubicBezTo>
                  <a:pt x="455982" y="346283"/>
                  <a:pt x="460163" y="342466"/>
                  <a:pt x="464799" y="339466"/>
                </a:cubicBezTo>
                <a:cubicBezTo>
                  <a:pt x="469343" y="336467"/>
                  <a:pt x="474433" y="334286"/>
                  <a:pt x="479522" y="331559"/>
                </a:cubicBezTo>
                <a:cubicBezTo>
                  <a:pt x="483976" y="340284"/>
                  <a:pt x="478159" y="342102"/>
                  <a:pt x="474251" y="345283"/>
                </a:cubicBezTo>
                <a:cubicBezTo>
                  <a:pt x="445258" y="369278"/>
                  <a:pt x="412538" y="388637"/>
                  <a:pt x="386362" y="415994"/>
                </a:cubicBezTo>
                <a:cubicBezTo>
                  <a:pt x="385272" y="417085"/>
                  <a:pt x="384999" y="418993"/>
                  <a:pt x="384363" y="420357"/>
                </a:cubicBezTo>
                <a:cubicBezTo>
                  <a:pt x="430988" y="443987"/>
                  <a:pt x="471979" y="430718"/>
                  <a:pt x="511606" y="400089"/>
                </a:cubicBezTo>
                <a:cubicBezTo>
                  <a:pt x="511061" y="387728"/>
                  <a:pt x="519331" y="380457"/>
                  <a:pt x="532965" y="377639"/>
                </a:cubicBezTo>
                <a:cubicBezTo>
                  <a:pt x="535691" y="377094"/>
                  <a:pt x="538418" y="375458"/>
                  <a:pt x="540690" y="373731"/>
                </a:cubicBezTo>
                <a:cubicBezTo>
                  <a:pt x="572592" y="350827"/>
                  <a:pt x="609038" y="336649"/>
                  <a:pt x="643848" y="319289"/>
                </a:cubicBezTo>
                <a:cubicBezTo>
                  <a:pt x="660571" y="310928"/>
                  <a:pt x="676113" y="300748"/>
                  <a:pt x="682293" y="281116"/>
                </a:cubicBezTo>
                <a:cubicBezTo>
                  <a:pt x="683839" y="276299"/>
                  <a:pt x="687020" y="271755"/>
                  <a:pt x="690382" y="267756"/>
                </a:cubicBezTo>
                <a:cubicBezTo>
                  <a:pt x="711923" y="242398"/>
                  <a:pt x="736372" y="221766"/>
                  <a:pt x="767546" y="207497"/>
                </a:cubicBezTo>
                <a:cubicBezTo>
                  <a:pt x="795449" y="194773"/>
                  <a:pt x="824260" y="187684"/>
                  <a:pt x="853435" y="180503"/>
                </a:cubicBezTo>
                <a:cubicBezTo>
                  <a:pt x="869977" y="176504"/>
                  <a:pt x="884974" y="169415"/>
                  <a:pt x="897243" y="156691"/>
                </a:cubicBezTo>
                <a:cubicBezTo>
                  <a:pt x="915785" y="137423"/>
                  <a:pt x="934962" y="118881"/>
                  <a:pt x="953685" y="99795"/>
                </a:cubicBezTo>
                <a:cubicBezTo>
                  <a:pt x="957320" y="96069"/>
                  <a:pt x="961319" y="92069"/>
                  <a:pt x="963137" y="87434"/>
                </a:cubicBezTo>
                <a:cubicBezTo>
                  <a:pt x="970772" y="67439"/>
                  <a:pt x="978043" y="47262"/>
                  <a:pt x="984678" y="26903"/>
                </a:cubicBezTo>
                <a:cubicBezTo>
                  <a:pt x="985950" y="23086"/>
                  <a:pt x="983496" y="18087"/>
                  <a:pt x="983223" y="13633"/>
                </a:cubicBezTo>
                <a:cubicBezTo>
                  <a:pt x="983042" y="10634"/>
                  <a:pt x="983587" y="7544"/>
                  <a:pt x="984132" y="0"/>
                </a:cubicBezTo>
                <a:cubicBezTo>
                  <a:pt x="989949" y="8907"/>
                  <a:pt x="993403" y="14360"/>
                  <a:pt x="997856" y="21268"/>
                </a:cubicBezTo>
                <a:cubicBezTo>
                  <a:pt x="1005582" y="10543"/>
                  <a:pt x="1014398" y="2454"/>
                  <a:pt x="1029758" y="6817"/>
                </a:cubicBezTo>
                <a:cubicBezTo>
                  <a:pt x="1028849" y="8180"/>
                  <a:pt x="1028213" y="10270"/>
                  <a:pt x="1026759" y="11088"/>
                </a:cubicBezTo>
                <a:cubicBezTo>
                  <a:pt x="1004946" y="24994"/>
                  <a:pt x="993948" y="46262"/>
                  <a:pt x="986314" y="69984"/>
                </a:cubicBezTo>
                <a:cubicBezTo>
                  <a:pt x="984405" y="75982"/>
                  <a:pt x="981406" y="81799"/>
                  <a:pt x="978134" y="87162"/>
                </a:cubicBezTo>
                <a:cubicBezTo>
                  <a:pt x="968318" y="103340"/>
                  <a:pt x="958047" y="119245"/>
                  <a:pt x="947504" y="135968"/>
                </a:cubicBezTo>
                <a:cubicBezTo>
                  <a:pt x="954685" y="141512"/>
                  <a:pt x="961683" y="139331"/>
                  <a:pt x="967772" y="137059"/>
                </a:cubicBezTo>
                <a:cubicBezTo>
                  <a:pt x="986859" y="130061"/>
                  <a:pt x="1005855" y="122790"/>
                  <a:pt x="1024396" y="114610"/>
                </a:cubicBezTo>
                <a:cubicBezTo>
                  <a:pt x="1029849" y="112247"/>
                  <a:pt x="1034030" y="106702"/>
                  <a:pt x="1038483" y="102249"/>
                </a:cubicBezTo>
                <a:cubicBezTo>
                  <a:pt x="1049935" y="90797"/>
                  <a:pt x="1060842" y="78618"/>
                  <a:pt x="1072839" y="67711"/>
                </a:cubicBezTo>
                <a:cubicBezTo>
                  <a:pt x="1082655" y="58714"/>
                  <a:pt x="1090289" y="56623"/>
                  <a:pt x="1100560" y="57532"/>
                </a:cubicBezTo>
                <a:close/>
              </a:path>
            </a:pathLst>
          </a:custGeom>
          <a:solidFill>
            <a:srgbClr val="F8EAD4"/>
          </a:solidFill>
          <a:ln w="905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그림 개체 틀 34">
            <a:extLst>
              <a:ext uri="{FF2B5EF4-FFF2-40B4-BE49-F238E27FC236}">
                <a16:creationId xmlns:a16="http://schemas.microsoft.com/office/drawing/2014/main" id="{771DFCF5-94C5-4563-8423-D05A462D8D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0659" y="3699572"/>
            <a:ext cx="2120872" cy="2120963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 sz="1600" baseline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7" name="그림 개체 틀 34">
            <a:extLst>
              <a:ext uri="{FF2B5EF4-FFF2-40B4-BE49-F238E27FC236}">
                <a16:creationId xmlns:a16="http://schemas.microsoft.com/office/drawing/2014/main" id="{EFB6A770-C929-4EDF-85EB-4A8B19E968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37653" y="3713275"/>
            <a:ext cx="2120872" cy="2107260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 sz="1600" baseline="0">
                <a:solidFill>
                  <a:schemeClr val="tx2">
                    <a:lumMod val="40000"/>
                    <a:lumOff val="6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30" name="그림 개체 틀 34">
            <a:extLst>
              <a:ext uri="{FF2B5EF4-FFF2-40B4-BE49-F238E27FC236}">
                <a16:creationId xmlns:a16="http://schemas.microsoft.com/office/drawing/2014/main" id="{E59E95AF-7585-4115-8054-B085E0FF9EB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34747" y="3699572"/>
            <a:ext cx="2120872" cy="2120963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 sz="1600" baseline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31" name="그림 개체 틀 34">
            <a:extLst>
              <a:ext uri="{FF2B5EF4-FFF2-40B4-BE49-F238E27FC236}">
                <a16:creationId xmlns:a16="http://schemas.microsoft.com/office/drawing/2014/main" id="{8CF32787-1C54-4041-B325-864EB07CA5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9469" y="3699573"/>
            <a:ext cx="2120872" cy="2120962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 sz="1600" baseline="0">
                <a:solidFill>
                  <a:schemeClr val="tx2">
                    <a:lumMod val="40000"/>
                    <a:lumOff val="6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33" name="텍스트 개체 틀 7">
            <a:extLst>
              <a:ext uri="{FF2B5EF4-FFF2-40B4-BE49-F238E27FC236}">
                <a16:creationId xmlns:a16="http://schemas.microsoft.com/office/drawing/2014/main" id="{B28F84D8-2288-4728-AC4E-041A09E005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4562" y="1524693"/>
            <a:ext cx="4581878" cy="676186"/>
          </a:xfrm>
        </p:spPr>
        <p:txBody>
          <a:bodyPr rtlCol="0"/>
          <a:lstStyle>
            <a:lvl1pPr algn="ctr">
              <a:lnSpc>
                <a:spcPct val="100000"/>
              </a:lnSpc>
              <a:buFontTx/>
              <a:buNone/>
              <a:defRPr sz="1600" baseline="0">
                <a:solidFill>
                  <a:schemeClr val="accent3">
                    <a:lumMod val="20000"/>
                    <a:lumOff val="8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여기에 텍스트 추가</a:t>
            </a: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D7076F62-F4E0-4C5E-B1BD-73BA1C63BF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7497" y="646236"/>
            <a:ext cx="1755342" cy="592890"/>
          </a:xfrm>
        </p:spPr>
        <p:txBody>
          <a:bodyPr vert="horz" lIns="0" tIns="0" rIns="0" bIns="0" rtlCol="0">
            <a:noAutofit/>
          </a:bodyPr>
          <a:lstStyle>
            <a:lvl1pPr>
              <a:defRPr lang="en-US" sz="4000" cap="all" baseline="0">
                <a:solidFill>
                  <a:schemeClr val="accent3">
                    <a:lumMod val="20000"/>
                    <a:lumOff val="8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marL="228600" lvl="0" indent="-228600" rtl="0">
              <a:spcBef>
                <a:spcPts val="1000"/>
              </a:spcBef>
              <a:buFontTx/>
            </a:pPr>
            <a:r>
              <a:rPr lang="ko-KR" altLang="en-US" noProof="0"/>
              <a:t>제목</a:t>
            </a:r>
          </a:p>
        </p:txBody>
      </p:sp>
    </p:spTree>
    <p:extLst>
      <p:ext uri="{BB962C8B-B14F-4D97-AF65-F5344CB8AC3E}">
        <p14:creationId xmlns:p14="http://schemas.microsoft.com/office/powerpoint/2010/main" val="76097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사진 콜라주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516453-F65D-4E9B-9827-962EA7B43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339241" cy="407035"/>
          </a:xfrm>
        </p:spPr>
        <p:txBody>
          <a:bodyPr rtlCol="0"/>
          <a:lstStyle>
            <a:lvl1pPr>
              <a:defRPr sz="900" baseline="0">
                <a:solidFill>
                  <a:schemeClr val="accent3">
                    <a:lumMod val="40000"/>
                    <a:lumOff val="60000"/>
                  </a:schemeClr>
                </a:solidFill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61CD3A7-191A-485E-B049-D37C740CB310}"/>
              </a:ext>
            </a:extLst>
          </p:cNvPr>
          <p:cNvSpPr/>
          <p:nvPr/>
        </p:nvSpPr>
        <p:spPr>
          <a:xfrm>
            <a:off x="106303" y="122372"/>
            <a:ext cx="3419583" cy="35178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9B6B0CD-4535-4563-A88C-7CDF7196B85B}"/>
              </a:ext>
            </a:extLst>
          </p:cNvPr>
          <p:cNvSpPr/>
          <p:nvPr/>
        </p:nvSpPr>
        <p:spPr>
          <a:xfrm>
            <a:off x="106303" y="3741802"/>
            <a:ext cx="3419583" cy="29818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36616B6-846C-4079-9DD9-63233DAD3ACB}"/>
              </a:ext>
            </a:extLst>
          </p:cNvPr>
          <p:cNvSpPr/>
          <p:nvPr/>
        </p:nvSpPr>
        <p:spPr>
          <a:xfrm>
            <a:off x="3642691" y="122372"/>
            <a:ext cx="2956440" cy="29676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3B979808-C3C3-4F87-A5AE-006E7FF4D946}"/>
              </a:ext>
            </a:extLst>
          </p:cNvPr>
          <p:cNvSpPr/>
          <p:nvPr/>
        </p:nvSpPr>
        <p:spPr>
          <a:xfrm>
            <a:off x="6708952" y="122372"/>
            <a:ext cx="2673402" cy="41396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56C382A8-4A78-49CE-B22C-0941D49A83FD}"/>
              </a:ext>
            </a:extLst>
          </p:cNvPr>
          <p:cNvSpPr/>
          <p:nvPr/>
        </p:nvSpPr>
        <p:spPr>
          <a:xfrm>
            <a:off x="3642690" y="3205824"/>
            <a:ext cx="2956440" cy="35178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DDCA776-FCFC-4F63-8D71-9078106C9472}"/>
              </a:ext>
            </a:extLst>
          </p:cNvPr>
          <p:cNvSpPr/>
          <p:nvPr/>
        </p:nvSpPr>
        <p:spPr>
          <a:xfrm>
            <a:off x="9492176" y="122372"/>
            <a:ext cx="2568606" cy="28600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E59447AF-2555-49E0-918A-7A5A3E4DE479}"/>
              </a:ext>
            </a:extLst>
          </p:cNvPr>
          <p:cNvSpPr/>
          <p:nvPr/>
        </p:nvSpPr>
        <p:spPr>
          <a:xfrm>
            <a:off x="6708953" y="4372996"/>
            <a:ext cx="2673402" cy="23506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3451BDE1-FF97-41BB-B1FE-039ECB3FAA48}"/>
              </a:ext>
            </a:extLst>
          </p:cNvPr>
          <p:cNvSpPr/>
          <p:nvPr/>
        </p:nvSpPr>
        <p:spPr>
          <a:xfrm>
            <a:off x="9492174" y="3090002"/>
            <a:ext cx="2568608" cy="36336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그림 개체 틀 12">
            <a:extLst>
              <a:ext uri="{FF2B5EF4-FFF2-40B4-BE49-F238E27FC236}">
                <a16:creationId xmlns:a16="http://schemas.microsoft.com/office/drawing/2014/main" id="{67AD5A73-8716-4463-A72A-D6F3CA1C95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9279" y="374309"/>
            <a:ext cx="2926597" cy="2524311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 baseline="0">
                <a:solidFill>
                  <a:schemeClr val="tx2">
                    <a:lumMod val="40000"/>
                    <a:lumOff val="6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9" name="그림 개체 틀 18">
            <a:extLst>
              <a:ext uri="{FF2B5EF4-FFF2-40B4-BE49-F238E27FC236}">
                <a16:creationId xmlns:a16="http://schemas.microsoft.com/office/drawing/2014/main" id="{306E7670-75FA-47A8-81A4-05FD7DE0AF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189" y="3994520"/>
            <a:ext cx="2930525" cy="1987550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 baseline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30" name="그림 개체 틀 18">
            <a:extLst>
              <a:ext uri="{FF2B5EF4-FFF2-40B4-BE49-F238E27FC236}">
                <a16:creationId xmlns:a16="http://schemas.microsoft.com/office/drawing/2014/main" id="{D93EF954-7570-4C45-A73E-2430228549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37360" y="374308"/>
            <a:ext cx="2078236" cy="1866486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 baseline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31" name="그림 개체 틀 18">
            <a:extLst>
              <a:ext uri="{FF2B5EF4-FFF2-40B4-BE49-F238E27FC236}">
                <a16:creationId xmlns:a16="http://schemas.microsoft.com/office/drawing/2014/main" id="{37E62A63-6ADB-4815-870C-7DE18C0E2A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7874" y="374309"/>
            <a:ext cx="2460900" cy="1974108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 baseline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32" name="그림 개체 틀 18">
            <a:extLst>
              <a:ext uri="{FF2B5EF4-FFF2-40B4-BE49-F238E27FC236}">
                <a16:creationId xmlns:a16="http://schemas.microsoft.com/office/drawing/2014/main" id="{5E88C04C-B228-4B61-AE61-D503F82ACA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53053" y="4624367"/>
            <a:ext cx="2173480" cy="1357703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 baseline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33" name="그림 개체 틀 12">
            <a:extLst>
              <a:ext uri="{FF2B5EF4-FFF2-40B4-BE49-F238E27FC236}">
                <a16:creationId xmlns:a16="http://schemas.microsoft.com/office/drawing/2014/main" id="{C88BEAB2-2E36-458C-A884-338D4D0E659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86791" y="3458132"/>
            <a:ext cx="2460899" cy="2523939"/>
          </a:xfrm>
          <a:solidFill>
            <a:srgbClr val="ADC5D0"/>
          </a:solidFill>
        </p:spPr>
        <p:txBody>
          <a:bodyPr rtlCol="0"/>
          <a:lstStyle>
            <a:lvl1pPr algn="ctr">
              <a:buNone/>
              <a:defRPr baseline="0">
                <a:solidFill>
                  <a:schemeClr val="tx2">
                    <a:lumMod val="40000"/>
                    <a:lumOff val="6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34" name="그림 개체 틀 12">
            <a:extLst>
              <a:ext uri="{FF2B5EF4-FFF2-40B4-BE49-F238E27FC236}">
                <a16:creationId xmlns:a16="http://schemas.microsoft.com/office/drawing/2014/main" id="{F83EDCAF-9FBF-42BB-9012-9D6E7AE4AAE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53051" y="374309"/>
            <a:ext cx="2173481" cy="3131604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 baseline="0">
                <a:solidFill>
                  <a:schemeClr val="tx2">
                    <a:lumMod val="40000"/>
                    <a:lumOff val="6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35" name="그림 개체 틀 12">
            <a:extLst>
              <a:ext uri="{FF2B5EF4-FFF2-40B4-BE49-F238E27FC236}">
                <a16:creationId xmlns:a16="http://schemas.microsoft.com/office/drawing/2014/main" id="{EBC88136-E5C2-44CD-88E4-25103D1B33C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37360" y="3342229"/>
            <a:ext cx="2078236" cy="2639842"/>
          </a:xfrm>
          <a:solidFill>
            <a:srgbClr val="ADC5D0"/>
          </a:solidFill>
        </p:spPr>
        <p:txBody>
          <a:bodyPr rtlCol="0"/>
          <a:lstStyle>
            <a:lvl1pPr algn="ctr">
              <a:buNone/>
              <a:defRPr baseline="0">
                <a:solidFill>
                  <a:schemeClr val="tx2">
                    <a:lumMod val="40000"/>
                    <a:lumOff val="6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</p:spTree>
    <p:extLst>
      <p:ext uri="{BB962C8B-B14F-4D97-AF65-F5344CB8AC3E}">
        <p14:creationId xmlns:p14="http://schemas.microsoft.com/office/powerpoint/2010/main" val="85945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25" descr="산호 클로즈업&#10;&#10;자동 생성된 설명">
            <a:extLst>
              <a:ext uri="{FF2B5EF4-FFF2-40B4-BE49-F238E27FC236}">
                <a16:creationId xmlns:a16="http://schemas.microsoft.com/office/drawing/2014/main" id="{1E127685-9474-47AE-BB6F-86969AAB74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0000"/>
          </a:blip>
          <a:srcRect t="42935" b="8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28C633AD-DA0D-4222-BB4C-CEE9D3EFC731}"/>
              </a:ext>
            </a:extLst>
          </p:cNvPr>
          <p:cNvSpPr/>
          <p:nvPr userDrawn="1"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텍스트 개체 틀 15">
            <a:extLst>
              <a:ext uri="{FF2B5EF4-FFF2-40B4-BE49-F238E27FC236}">
                <a16:creationId xmlns:a16="http://schemas.microsoft.com/office/drawing/2014/main" id="{64FFD8EC-D8C2-4E71-8D7E-9FFE384875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87949" y="3077822"/>
            <a:ext cx="1039006" cy="368878"/>
          </a:xfrm>
        </p:spPr>
        <p:txBody>
          <a:bodyPr rtlCol="0"/>
          <a:lstStyle>
            <a:lvl1pPr algn="r">
              <a:buFontTx/>
              <a:buNone/>
              <a:defRPr sz="2400" i="1" baseline="0">
                <a:solidFill>
                  <a:srgbClr val="446777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부제</a:t>
            </a:r>
          </a:p>
        </p:txBody>
      </p:sp>
      <p:sp>
        <p:nvSpPr>
          <p:cNvPr id="2" name="그래픽 9">
            <a:extLst>
              <a:ext uri="{FF2B5EF4-FFF2-40B4-BE49-F238E27FC236}">
                <a16:creationId xmlns:a16="http://schemas.microsoft.com/office/drawing/2014/main" id="{52C2E414-18BC-4204-A2E8-DAAD333C3B60}"/>
              </a:ext>
            </a:extLst>
          </p:cNvPr>
          <p:cNvSpPr/>
          <p:nvPr/>
        </p:nvSpPr>
        <p:spPr>
          <a:xfrm rot="1563853">
            <a:off x="5413643" y="3506849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tx2"/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CA5687A6-EA6B-4C7B-A341-693882F29D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9737" y="2956704"/>
            <a:ext cx="2448103" cy="601121"/>
          </a:xfrm>
        </p:spPr>
        <p:txBody>
          <a:bodyPr vert="horz" lIns="0" tIns="0" rIns="0" bIns="0" rtlCol="0">
            <a:noAutofit/>
          </a:bodyPr>
          <a:lstStyle>
            <a:lvl1pPr>
              <a:defRPr lang="en-US" sz="4000" cap="all" baseline="0">
                <a:solidFill>
                  <a:srgbClr val="446777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marL="228600" lvl="0" indent="-228600" rtl="0">
              <a:spcBef>
                <a:spcPts val="1000"/>
              </a:spcBef>
              <a:buFontTx/>
            </a:pPr>
            <a:r>
              <a:rPr lang="ko-KR" altLang="en-US" noProof="0"/>
              <a:t>제목</a:t>
            </a:r>
          </a:p>
        </p:txBody>
      </p:sp>
    </p:spTree>
    <p:extLst>
      <p:ext uri="{BB962C8B-B14F-4D97-AF65-F5344CB8AC3E}">
        <p14:creationId xmlns:p14="http://schemas.microsoft.com/office/powerpoint/2010/main" val="3325557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05BF394-563D-4E0A-AB30-6CD7630DC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78" y="365125"/>
            <a:ext cx="11339241" cy="9302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897B8D9-80F7-4DBD-AB9A-1284E26FE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379" y="1485900"/>
            <a:ext cx="11339242" cy="46910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0CEB74C-6B39-4345-A9ED-69A1B52D6F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07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EB71941E-999A-46A6-8647-0420067BF7EA}" type="slidenum">
              <a:rPr lang="en-US" altLang="ko-KR" noProof="0" smtClean="0"/>
              <a:pPr/>
              <a:t>‹#›</a:t>
            </a:fld>
            <a:endParaRPr lang="ko-KR" altLang="en-US" noProof="0"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42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8" r:id="rId3"/>
    <p:sldLayoutId id="2147483667" r:id="rId4"/>
    <p:sldLayoutId id="2147483664" r:id="rId5"/>
    <p:sldLayoutId id="2147483665" r:id="rId6"/>
    <p:sldLayoutId id="2147483666" r:id="rId7"/>
    <p:sldLayoutId id="2147483649" r:id="rId8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200" b="1" kern="1200" baseline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개체 틀 5" descr="농경지와 산만 있는 탁 트인 길.&#10;">
            <a:extLst>
              <a:ext uri="{FF2B5EF4-FFF2-40B4-BE49-F238E27FC236}">
                <a16:creationId xmlns:a16="http://schemas.microsoft.com/office/drawing/2014/main" id="{55778022-079A-4FF4-8735-D3C9A67F119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7813" b="7813"/>
          <a:stretch/>
        </p:blipFill>
        <p:spPr>
          <a:xfrm>
            <a:off x="0" y="0"/>
            <a:ext cx="12192000" cy="6858000"/>
          </a:xfrm>
        </p:spPr>
      </p:pic>
      <p:pic>
        <p:nvPicPr>
          <p:cNvPr id="8" name="그림 7" descr="산과 나무가 있는 배지 모양">
            <a:extLst>
              <a:ext uri="{FF2B5EF4-FFF2-40B4-BE49-F238E27FC236}">
                <a16:creationId xmlns:a16="http://schemas.microsoft.com/office/drawing/2014/main" id="{426C65A7-A996-4C0A-B747-BA22BED03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333" y="2425711"/>
            <a:ext cx="6081589" cy="3675763"/>
          </a:xfrm>
          <a:prstGeom prst="rect">
            <a:avLst/>
          </a:prstGeom>
          <a:effectLst>
            <a:glow>
              <a:schemeClr val="bg1">
                <a:alpha val="40000"/>
              </a:schemeClr>
            </a:glow>
            <a:outerShdw blurRad="6731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1" name="제목 10">
            <a:extLst>
              <a:ext uri="{FF2B5EF4-FFF2-40B4-BE49-F238E27FC236}">
                <a16:creationId xmlns:a16="http://schemas.microsoft.com/office/drawing/2014/main" id="{792973C2-64E0-451E-A71F-E5F611F45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205" y="4004564"/>
            <a:ext cx="4809839" cy="1124784"/>
          </a:xfrm>
        </p:spPr>
        <p:txBody>
          <a:bodyPr rtlCol="0"/>
          <a:lstStyle/>
          <a:p>
            <a:pPr rtl="0"/>
            <a:r>
              <a:rPr lang="en-US" altLang="ko-KR" sz="3800" dirty="0"/>
              <a:t>SDN</a:t>
            </a:r>
            <a:r>
              <a:rPr lang="ko-KR" altLang="en-US" sz="3800" dirty="0"/>
              <a:t>에서의 보안 시스템 부하 감소 기법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A4345BB-D630-989E-57B3-37B25F1B5F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40302" y="5425856"/>
            <a:ext cx="3249643" cy="379110"/>
          </a:xfrm>
        </p:spPr>
        <p:txBody>
          <a:bodyPr/>
          <a:lstStyle/>
          <a:p>
            <a:r>
              <a:rPr lang="ko-KR" altLang="en-US" dirty="0"/>
              <a:t>손지민</a:t>
            </a:r>
          </a:p>
        </p:txBody>
      </p:sp>
    </p:spTree>
    <p:extLst>
      <p:ext uri="{BB962C8B-B14F-4D97-AF65-F5344CB8AC3E}">
        <p14:creationId xmlns:p14="http://schemas.microsoft.com/office/powerpoint/2010/main" val="1044939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21">
            <a:extLst>
              <a:ext uri="{FF2B5EF4-FFF2-40B4-BE49-F238E27FC236}">
                <a16:creationId xmlns:a16="http://schemas.microsoft.com/office/drawing/2014/main" id="{766CCDE6-6086-4623-9169-9BF63A211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875" y="2956704"/>
            <a:ext cx="2901571" cy="601121"/>
          </a:xfrm>
        </p:spPr>
        <p:txBody>
          <a:bodyPr rtlCol="0"/>
          <a:lstStyle/>
          <a:p>
            <a:pPr rtl="0"/>
            <a:r>
              <a:rPr lang="ko-KR" altLang="en-US" dirty="0"/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3616238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>
            <a:extLst>
              <a:ext uri="{FF2B5EF4-FFF2-40B4-BE49-F238E27FC236}">
                <a16:creationId xmlns:a16="http://schemas.microsoft.com/office/drawing/2014/main" id="{B077F0A3-D25F-4686-9652-AA67966B0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943" y="1617618"/>
            <a:ext cx="3307411" cy="3622764"/>
          </a:xfrm>
        </p:spPr>
        <p:txBody>
          <a:bodyPr rtlCol="0"/>
          <a:lstStyle/>
          <a:p>
            <a:pPr algn="l" rtl="0"/>
            <a:r>
              <a:rPr lang="en-US" altLang="ko-KR" sz="2000" b="0" noProof="1"/>
              <a:t>1. Motivation</a:t>
            </a:r>
            <a:br>
              <a:rPr lang="en-US" altLang="ko-KR" sz="2000" b="0" noProof="1"/>
            </a:br>
            <a:br>
              <a:rPr lang="en-US" altLang="ko-KR" sz="2000" b="0" noProof="1"/>
            </a:br>
            <a:r>
              <a:rPr lang="en-US" altLang="ko-KR" sz="2000" b="0" noProof="1"/>
              <a:t>2. Problem</a:t>
            </a:r>
            <a:br>
              <a:rPr lang="en-US" altLang="ko-KR" sz="2000" b="0" noProof="1"/>
            </a:br>
            <a:br>
              <a:rPr lang="en-US" altLang="ko-KR" sz="2000" b="0" noProof="1"/>
            </a:br>
            <a:r>
              <a:rPr lang="en-US" altLang="ko-KR" sz="2000" b="0" noProof="1"/>
              <a:t>3. Related work</a:t>
            </a:r>
            <a:br>
              <a:rPr lang="en-US" altLang="ko-KR" sz="2000" b="0" noProof="1"/>
            </a:br>
            <a:br>
              <a:rPr lang="en-US" altLang="ko-KR" sz="2000" b="0" noProof="1"/>
            </a:br>
            <a:r>
              <a:rPr lang="en-US" altLang="ko-KR" sz="2000" b="0" noProof="1"/>
              <a:t>4. Method</a:t>
            </a:r>
            <a:br>
              <a:rPr lang="en-US" altLang="ko-KR" sz="2000" b="0" noProof="1"/>
            </a:br>
            <a:br>
              <a:rPr lang="en-US" altLang="ko-KR" sz="2000" b="0" noProof="1"/>
            </a:br>
            <a:r>
              <a:rPr lang="en-US" altLang="ko-KR" sz="2000" b="0" noProof="1"/>
              <a:t>5. Evaluation</a:t>
            </a:r>
            <a:br>
              <a:rPr lang="en-US" altLang="ko-KR" sz="2000" b="0" noProof="1"/>
            </a:br>
            <a:br>
              <a:rPr lang="en-US" altLang="ko-KR" sz="2000" b="0" noProof="1"/>
            </a:br>
            <a:r>
              <a:rPr lang="en-US" altLang="ko-KR" sz="2000" b="0" noProof="1"/>
              <a:t>6. Contribution</a:t>
            </a:r>
            <a:br>
              <a:rPr lang="en-US" altLang="ko-KR" sz="2000" b="0" noProof="1"/>
            </a:br>
            <a:br>
              <a:rPr lang="en-US" altLang="ko-KR" sz="2000" b="0" noProof="1"/>
            </a:br>
            <a:r>
              <a:rPr lang="en-US" altLang="ko-KR" sz="2000" b="0" noProof="1"/>
              <a:t>7. Future work</a:t>
            </a:r>
            <a:endParaRPr lang="ko-KR" altLang="en-US" sz="2000" b="0" noProof="1"/>
          </a:p>
        </p:txBody>
      </p:sp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948CC2D9-9000-8D09-765C-CCDAE0D133B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7973" r="27973"/>
          <a:stretch>
            <a:fillRect/>
          </a:stretch>
        </p:blipFill>
        <p:spPr>
          <a:xfrm>
            <a:off x="1294516" y="1321261"/>
            <a:ext cx="4091553" cy="4391562"/>
          </a:xfrm>
        </p:spPr>
      </p:pic>
    </p:spTree>
    <p:extLst>
      <p:ext uri="{BB962C8B-B14F-4D97-AF65-F5344CB8AC3E}">
        <p14:creationId xmlns:p14="http://schemas.microsoft.com/office/powerpoint/2010/main" val="1547837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F6D62CAF-6955-5E25-BA90-6AFBCB14DC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2856" y="1789889"/>
            <a:ext cx="10406287" cy="447143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ko-KR" sz="1900" i="0" dirty="0"/>
              <a:t>SDN </a:t>
            </a:r>
            <a:r>
              <a:rPr lang="ko-KR" altLang="en-US" sz="1900" i="0" dirty="0"/>
              <a:t>개발로 자신의 환경에 적합한 네트워크 구축으로 최적화된 환경 만들 수 있었음</a:t>
            </a:r>
            <a:endParaRPr lang="en-US" altLang="ko-KR" sz="1900" i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ko-KR" sz="1900" i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sz="1900" i="0" dirty="0"/>
              <a:t>네트워크의 구조가 바뀌면서 효율은 높아졌으나</a:t>
            </a:r>
            <a:r>
              <a:rPr lang="en-US" altLang="ko-KR" sz="1900" i="0" dirty="0"/>
              <a:t>, </a:t>
            </a:r>
            <a:r>
              <a:rPr lang="ko-KR" altLang="en-US" sz="1900" i="0" dirty="0"/>
              <a:t>네트워크 공격의 방어책은 되지 못함</a:t>
            </a:r>
            <a:endParaRPr lang="en-US" altLang="ko-KR" sz="1900" i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ko-KR" sz="1900" i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sz="1900" i="0" dirty="0"/>
              <a:t>초기에는 </a:t>
            </a:r>
            <a:r>
              <a:rPr lang="en-US" altLang="ko-KR" sz="1900" i="0" dirty="0"/>
              <a:t>SDN </a:t>
            </a:r>
            <a:r>
              <a:rPr lang="ko-KR" altLang="en-US" sz="1900" i="0" dirty="0"/>
              <a:t>컨트롤러로 들어오는 모든 패킷을 검사하여 보안성을 높이는데 중점을 둠</a:t>
            </a:r>
            <a:endParaRPr lang="en-US" altLang="ko-KR" sz="1900" i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ko-KR" sz="1900" i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sz="1900" i="0" dirty="0"/>
              <a:t>보안 시스템에 부하가 높아져 일정 시간동안 보안 패킷 차단 및 </a:t>
            </a:r>
            <a:r>
              <a:rPr lang="ko-KR" altLang="en-US" sz="1900" i="0" dirty="0" err="1"/>
              <a:t>백로그</a:t>
            </a:r>
            <a:r>
              <a:rPr lang="ko-KR" altLang="en-US" sz="1900" i="0" dirty="0"/>
              <a:t> 큐가 임계치에 도달하기 전까지 패킷을 검사하지 않는 등의 패킷 샘플링 기반 기법들이 제안됨</a:t>
            </a:r>
            <a:endParaRPr lang="en-US" altLang="ko-KR" sz="1900" i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ko-KR" sz="1900" i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sz="1900" i="0" dirty="0"/>
              <a:t>부하를 줄일 수 있었지만 </a:t>
            </a:r>
            <a:r>
              <a:rPr lang="ko-KR" altLang="en-US" sz="1900" i="0" dirty="0" err="1"/>
              <a:t>백로그</a:t>
            </a:r>
            <a:r>
              <a:rPr lang="ko-KR" altLang="en-US" sz="1900" i="0" dirty="0"/>
              <a:t> 큐가 일정 수준이 되지 않으면 컨트롤러로 들어오는 모든 패킷을 검사하지 않았으며</a:t>
            </a:r>
            <a:r>
              <a:rPr lang="en-US" altLang="ko-KR" sz="1900" i="0" dirty="0"/>
              <a:t>, </a:t>
            </a:r>
            <a:r>
              <a:rPr lang="ko-KR" altLang="en-US" sz="1900" i="0" dirty="0"/>
              <a:t>이 상태에서 이상 패킷이 컨트롤러로 들어오면 목적지로 패킷 전송하여 네트워크에 문제 발생</a:t>
            </a:r>
            <a:endParaRPr lang="en-US" altLang="ko-KR" sz="1900" i="0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82E8881D-9831-3238-AFDD-CC5C1D203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439" y="596681"/>
            <a:ext cx="5764618" cy="601121"/>
          </a:xfrm>
        </p:spPr>
        <p:txBody>
          <a:bodyPr/>
          <a:lstStyle/>
          <a:p>
            <a:r>
              <a:rPr lang="en-US" altLang="ko-KR" dirty="0"/>
              <a:t>motivation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3567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F6D62CAF-6955-5E25-BA90-6AFBCB14DC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2856" y="1632199"/>
            <a:ext cx="10406287" cy="462912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ko-KR" sz="1900" i="0" dirty="0"/>
              <a:t>Flooding </a:t>
            </a:r>
            <a:r>
              <a:rPr lang="ko-KR" altLang="en-US" sz="1900" i="0" dirty="0"/>
              <a:t>공격 발생 시 보안 시스템 부하 줄이며 보안성 높이기 위한 관리 테이블 알고리즘 제안</a:t>
            </a:r>
            <a:endParaRPr lang="en-US" altLang="ko-KR" sz="1900" i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ko-KR" sz="1900" i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sz="1900" i="0" dirty="0"/>
              <a:t>패킷의 메타데이터를 확인하여 각 패킷 간 시간차와 횟수 기반의 관리 테이블을 생성</a:t>
            </a:r>
            <a:endParaRPr lang="en-US" altLang="ko-KR" sz="1900" i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ko-KR" sz="1900" i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sz="1900" i="0" dirty="0"/>
              <a:t>이를 기준으로 보안 시스템 실행하여 유동적인 패킷 검사로 네트워크 보안성 개선 가능</a:t>
            </a:r>
            <a:endParaRPr lang="en-US" altLang="ko-KR" sz="1900" i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ko-KR" sz="1900" i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sz="1900" i="0" dirty="0"/>
              <a:t>이상 패킷으로 판별된 경우</a:t>
            </a:r>
            <a:r>
              <a:rPr lang="en-US" altLang="ko-KR" sz="1900" i="0" dirty="0"/>
              <a:t>, </a:t>
            </a:r>
            <a:r>
              <a:rPr lang="ko-KR" altLang="en-US" sz="1900" i="0" dirty="0"/>
              <a:t>일정 시간 해당 패킷을 컨트롤러에서 차단하므로 보안 시스템의 </a:t>
            </a:r>
            <a:r>
              <a:rPr lang="ko-KR" altLang="en-US" sz="1900" i="0" dirty="0" err="1"/>
              <a:t>부하율</a:t>
            </a:r>
            <a:r>
              <a:rPr lang="ko-KR" altLang="en-US" sz="1900" i="0" dirty="0"/>
              <a:t> 감소</a:t>
            </a:r>
            <a:endParaRPr lang="en-US" altLang="ko-KR" sz="1900" i="0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82E8881D-9831-3238-AFDD-CC5C1D203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439" y="596681"/>
            <a:ext cx="5764618" cy="601121"/>
          </a:xfrm>
        </p:spPr>
        <p:txBody>
          <a:bodyPr/>
          <a:lstStyle/>
          <a:p>
            <a:r>
              <a:rPr lang="en-US" altLang="ko-KR" dirty="0"/>
              <a:t>Problem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4887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F6D62CAF-6955-5E25-BA90-6AFBCB14DC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2856" y="1671481"/>
            <a:ext cx="10406287" cy="4881719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sz="1600" i="0" dirty="0"/>
              <a:t>기존 패킷 샘플링 기반 기법</a:t>
            </a:r>
            <a:endParaRPr lang="en-US" altLang="ko-KR" sz="1600" i="0" dirty="0"/>
          </a:p>
          <a:p>
            <a:pPr marL="0" indent="0" algn="l"/>
            <a:r>
              <a:rPr lang="en-US" altLang="ko-KR" sz="1600" i="0" dirty="0"/>
              <a:t>  - </a:t>
            </a:r>
            <a:r>
              <a:rPr lang="ko-KR" altLang="en-US" sz="1600" i="0" dirty="0"/>
              <a:t>목적지 주소별 패킷 샘플링 이용한 </a:t>
            </a:r>
            <a:r>
              <a:rPr lang="en-US" altLang="ko-KR" sz="1600" i="0" dirty="0"/>
              <a:t>SYN Flooding </a:t>
            </a:r>
            <a:r>
              <a:rPr lang="ko-KR" altLang="en-US" sz="1600" i="0" dirty="0"/>
              <a:t>공격 방어기법</a:t>
            </a:r>
            <a:endParaRPr lang="en-US" altLang="ko-KR" sz="1600" i="0" dirty="0"/>
          </a:p>
          <a:p>
            <a:pPr marL="0" indent="0" algn="l"/>
            <a:r>
              <a:rPr lang="en-US" altLang="ko-KR" sz="1600" i="0" dirty="0"/>
              <a:t>  - SDN</a:t>
            </a:r>
            <a:r>
              <a:rPr lang="ko-KR" altLang="en-US" sz="1600" i="0" dirty="0"/>
              <a:t>에서 </a:t>
            </a:r>
            <a:r>
              <a:rPr lang="en-US" altLang="ko-KR" sz="1600" i="0" dirty="0"/>
              <a:t>Flow</a:t>
            </a:r>
            <a:r>
              <a:rPr lang="ko-KR" altLang="en-US" sz="1600" i="0" dirty="0"/>
              <a:t>를 기반으로 침입 탐지 후 </a:t>
            </a:r>
            <a:r>
              <a:rPr lang="en-US" altLang="ko-KR" sz="1600" i="0" dirty="0"/>
              <a:t>IDS</a:t>
            </a:r>
            <a:r>
              <a:rPr lang="ko-KR" altLang="en-US" sz="1600" i="0" dirty="0"/>
              <a:t>로 전송하는 기법</a:t>
            </a:r>
            <a:endParaRPr lang="en-US" altLang="ko-KR" sz="1600" i="0" dirty="0"/>
          </a:p>
          <a:p>
            <a:pPr marL="0" indent="0" algn="l"/>
            <a:r>
              <a:rPr lang="en-US" altLang="ko-KR" sz="1600" i="0" dirty="0"/>
              <a:t>  - OpenFlow</a:t>
            </a:r>
            <a:r>
              <a:rPr lang="ko-KR" altLang="en-US" sz="1600" i="0" dirty="0"/>
              <a:t>와 </a:t>
            </a:r>
            <a:r>
              <a:rPr lang="en-US" altLang="ko-KR" sz="1600" i="0" dirty="0" err="1"/>
              <a:t>sFlow</a:t>
            </a:r>
            <a:r>
              <a:rPr lang="ko-KR" altLang="en-US" sz="1600" i="0" dirty="0"/>
              <a:t>를 이용한 공격 방어 기법</a:t>
            </a:r>
            <a:endParaRPr lang="en-US" altLang="ko-KR" sz="1600" i="0" dirty="0"/>
          </a:p>
          <a:p>
            <a:pPr marL="0" indent="0" algn="l"/>
            <a:r>
              <a:rPr lang="en-US" altLang="ko-KR" sz="1600" i="0" dirty="0"/>
              <a:t>  - L7 </a:t>
            </a:r>
            <a:r>
              <a:rPr lang="ko-KR" altLang="en-US" sz="1600" i="0" dirty="0"/>
              <a:t>스위치 기반 </a:t>
            </a:r>
            <a:r>
              <a:rPr lang="en-US" altLang="ko-KR" sz="1600" i="0" dirty="0" err="1"/>
              <a:t>Ddos</a:t>
            </a:r>
            <a:r>
              <a:rPr lang="en-US" altLang="ko-KR" sz="1600" i="0" dirty="0"/>
              <a:t> </a:t>
            </a:r>
            <a:r>
              <a:rPr lang="ko-KR" altLang="en-US" sz="1600" i="0" dirty="0"/>
              <a:t>감지 기법</a:t>
            </a:r>
            <a:endParaRPr lang="en-US" altLang="ko-KR" sz="1600" i="0" dirty="0"/>
          </a:p>
          <a:p>
            <a:pPr marL="0" indent="0" algn="l"/>
            <a:endParaRPr lang="en-US" altLang="ko-KR" sz="1600" i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ko-KR" sz="1600" i="0" dirty="0"/>
              <a:t>SDN</a:t>
            </a:r>
          </a:p>
          <a:p>
            <a:pPr marL="0" indent="0" algn="l"/>
            <a:r>
              <a:rPr lang="en-US" altLang="ko-KR" sz="1600" i="0" dirty="0"/>
              <a:t>  - SDN</a:t>
            </a:r>
            <a:r>
              <a:rPr lang="ko-KR" altLang="en-US" sz="1600" i="0" dirty="0"/>
              <a:t>은 </a:t>
            </a:r>
            <a:r>
              <a:rPr lang="en-US" altLang="ko-KR" sz="1600" i="0" dirty="0" err="1"/>
              <a:t>Openflow</a:t>
            </a:r>
            <a:r>
              <a:rPr lang="en-US" altLang="ko-KR" sz="1600" i="0" dirty="0"/>
              <a:t> </a:t>
            </a:r>
            <a:r>
              <a:rPr lang="ko-KR" altLang="en-US" sz="1600" i="0" dirty="0"/>
              <a:t>프로토콜을 통하여 해당 프로토콜을 지원하는 스위치 일괄 제어</a:t>
            </a:r>
            <a:endParaRPr lang="en-US" altLang="ko-KR" sz="1600" i="0" dirty="0"/>
          </a:p>
          <a:p>
            <a:pPr marL="0" indent="0" algn="l"/>
            <a:r>
              <a:rPr lang="en-US" altLang="ko-KR" sz="1600" i="0" dirty="0"/>
              <a:t>  - </a:t>
            </a:r>
            <a:r>
              <a:rPr lang="ko-KR" altLang="en-US" sz="1600" i="0" spc="-100" dirty="0"/>
              <a:t>사용자 환경에 맞게 네트워크 구축 가능한 개방형 구조를 가짐</a:t>
            </a:r>
            <a:r>
              <a:rPr lang="en-US" altLang="ko-KR" sz="1600" i="0" spc="-100" dirty="0"/>
              <a:t> </a:t>
            </a:r>
            <a:r>
              <a:rPr lang="ko-KR" altLang="en-US" sz="1600" i="0" spc="-100" dirty="0"/>
              <a:t>→ 최적화된 네트워크 구축</a:t>
            </a:r>
            <a:endParaRPr lang="en-US" altLang="ko-KR" sz="1600" i="0" spc="-100" dirty="0"/>
          </a:p>
          <a:p>
            <a:pPr marL="0" indent="0" algn="l"/>
            <a:r>
              <a:rPr lang="en-US" altLang="ko-KR" sz="1600" i="0" spc="-100" dirty="0"/>
              <a:t>  - SDN</a:t>
            </a:r>
            <a:r>
              <a:rPr lang="ko-KR" altLang="en-US" sz="1600" i="0" spc="-100" dirty="0"/>
              <a:t> 컨트롤러 중 </a:t>
            </a:r>
            <a:r>
              <a:rPr lang="en-US" altLang="ko-KR" sz="1600" i="0" spc="-100" dirty="0" err="1"/>
              <a:t>OpenMul</a:t>
            </a:r>
            <a:r>
              <a:rPr lang="ko-KR" altLang="en-US" sz="1600" i="0" spc="-100" dirty="0"/>
              <a:t>은 </a:t>
            </a:r>
            <a:r>
              <a:rPr lang="en-US" altLang="ko-KR" sz="1600" i="0" spc="-100" dirty="0"/>
              <a:t>GUI</a:t>
            </a:r>
            <a:r>
              <a:rPr lang="ko-KR" altLang="en-US" sz="1600" i="0" spc="-100" dirty="0"/>
              <a:t>와 </a:t>
            </a:r>
            <a:r>
              <a:rPr lang="en-US" altLang="ko-KR" sz="1600" i="0" spc="-100" dirty="0"/>
              <a:t>CLI</a:t>
            </a:r>
            <a:r>
              <a:rPr lang="ko-KR" altLang="en-US" sz="1600" i="0" spc="-100" dirty="0"/>
              <a:t>를 통해 네트워크 구성함</a:t>
            </a:r>
            <a:endParaRPr lang="en-US" altLang="ko-KR" sz="1600" i="0" spc="-100" dirty="0"/>
          </a:p>
          <a:p>
            <a:pPr marL="0" indent="0" algn="l"/>
            <a:endParaRPr lang="en-US" altLang="ko-KR" sz="1600" i="0" spc="-1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ko-KR" sz="1600" i="0" dirty="0"/>
              <a:t>IDS</a:t>
            </a:r>
          </a:p>
          <a:p>
            <a:pPr marL="0" indent="0" algn="l"/>
            <a:r>
              <a:rPr lang="en-US" altLang="ko-KR" sz="1600" i="0" dirty="0"/>
              <a:t>  - IDS</a:t>
            </a:r>
            <a:r>
              <a:rPr lang="ko-KR" altLang="en-US" sz="1600" i="0" dirty="0"/>
              <a:t>는 침입자나 다른 곳에서 공격 패킷을 보내는 경우 시스템 자원에 영향을 끼치기</a:t>
            </a:r>
            <a:endParaRPr lang="en-US" altLang="ko-KR" sz="1600" i="0" dirty="0"/>
          </a:p>
          <a:p>
            <a:pPr marL="0" indent="0" algn="l"/>
            <a:r>
              <a:rPr lang="en-US" altLang="ko-KR" sz="1600" i="0" dirty="0"/>
              <a:t>    </a:t>
            </a:r>
            <a:r>
              <a:rPr lang="ko-KR" altLang="en-US" sz="1600" i="0" dirty="0"/>
              <a:t>전에 이를 발견하는 것이 목적 → </a:t>
            </a:r>
            <a:r>
              <a:rPr lang="en-US" altLang="ko-KR" sz="1600" i="0" dirty="0"/>
              <a:t>IDS</a:t>
            </a:r>
            <a:r>
              <a:rPr lang="ko-KR" altLang="en-US" sz="1600" i="0" dirty="0"/>
              <a:t>는 공격 감지만 가능</a:t>
            </a:r>
            <a:endParaRPr lang="en-US" altLang="ko-KR" sz="1600" i="0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82E8881D-9831-3238-AFDD-CC5C1D203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439" y="596681"/>
            <a:ext cx="5764618" cy="601121"/>
          </a:xfrm>
        </p:spPr>
        <p:txBody>
          <a:bodyPr/>
          <a:lstStyle/>
          <a:p>
            <a:r>
              <a:rPr lang="en-US" altLang="ko-KR" dirty="0"/>
              <a:t>Related work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33603F7-E33C-4E4B-8CCD-3098FD91D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006" y="714292"/>
            <a:ext cx="2108666" cy="253373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AD8D370-C841-AF63-01F6-0765241DB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1363" y="714292"/>
            <a:ext cx="2450129" cy="229586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7BE3AEF-1EB1-8772-EB29-FD60F99CB3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9458" y="3483832"/>
            <a:ext cx="2391109" cy="228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24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F6D62CAF-6955-5E25-BA90-6AFBCB14DC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7439" y="1438051"/>
            <a:ext cx="10406287" cy="4718493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sz="2000" i="0" dirty="0"/>
              <a:t>시스템 모델</a:t>
            </a:r>
            <a:endParaRPr lang="en-US" altLang="ko-KR" sz="2000" i="0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82E8881D-9831-3238-AFDD-CC5C1D203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439" y="596681"/>
            <a:ext cx="5764618" cy="601121"/>
          </a:xfrm>
        </p:spPr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4D379AE-048E-7570-4BD4-3770F065B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189" y="1890356"/>
            <a:ext cx="2391109" cy="187668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83453B9-BBBF-72AA-EE17-894EBFF95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41" y="1730084"/>
            <a:ext cx="2448267" cy="206721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E813E98-AE20-7479-4ED6-05D737DEBA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8251" y="1799857"/>
            <a:ext cx="2400635" cy="205768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3B54FF78-507B-C643-5741-FE970A6C94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1914" y="4298910"/>
            <a:ext cx="2400635" cy="185763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1668E9E-822A-9EBA-B578-B3EB8787B8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2057" y="4159103"/>
            <a:ext cx="2419688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65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F6D62CAF-6955-5E25-BA90-6AFBCB14DC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7439" y="1517513"/>
            <a:ext cx="10406287" cy="4612599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sz="1700" i="0" dirty="0"/>
              <a:t>실험 환경</a:t>
            </a:r>
            <a:endParaRPr lang="en-US" altLang="ko-KR" sz="1700" i="0" dirty="0"/>
          </a:p>
          <a:p>
            <a:pPr marL="0" indent="0" algn="l"/>
            <a:r>
              <a:rPr lang="en-US" altLang="ko-KR" sz="1700" i="0" dirty="0"/>
              <a:t>  - Emulator</a:t>
            </a:r>
            <a:r>
              <a:rPr lang="ko-KR" altLang="en-US" sz="1700" i="0" dirty="0"/>
              <a:t>인 </a:t>
            </a:r>
            <a:r>
              <a:rPr lang="en-US" altLang="ko-KR" sz="1700" i="0" dirty="0"/>
              <a:t>Mininet 2.2.2</a:t>
            </a:r>
            <a:r>
              <a:rPr lang="ko-KR" altLang="en-US" sz="1700" i="0" dirty="0"/>
              <a:t>에서 </a:t>
            </a:r>
            <a:r>
              <a:rPr lang="en-US" altLang="ko-KR" sz="1700" i="0" dirty="0" err="1"/>
              <a:t>OpenMUL</a:t>
            </a:r>
            <a:r>
              <a:rPr lang="en-US" altLang="ko-KR" sz="1700" i="0" dirty="0"/>
              <a:t> SDN </a:t>
            </a:r>
            <a:r>
              <a:rPr lang="ko-KR" altLang="en-US" sz="1700" i="0" dirty="0"/>
              <a:t>컨트롤러 기반 환경 구성</a:t>
            </a:r>
            <a:endParaRPr lang="en-US" altLang="ko-KR" sz="1700" i="0" dirty="0"/>
          </a:p>
          <a:p>
            <a:pPr marL="0" indent="0" algn="l"/>
            <a:r>
              <a:rPr lang="en-US" altLang="ko-KR" sz="1700" i="0" dirty="0"/>
              <a:t>    </a:t>
            </a:r>
            <a:r>
              <a:rPr lang="ko-KR" altLang="en-US" sz="1700" i="0" dirty="0"/>
              <a:t>→ 동일한 패킷 임의 생성 후 이상 패킷 관리 테이블</a:t>
            </a:r>
            <a:r>
              <a:rPr lang="en-US" altLang="ko-KR" sz="1700" i="0" dirty="0"/>
              <a:t>, </a:t>
            </a:r>
            <a:r>
              <a:rPr lang="ko-KR" altLang="en-US" sz="1700" i="0" dirty="0" err="1"/>
              <a:t>카운팅</a:t>
            </a:r>
            <a:r>
              <a:rPr lang="ko-KR" altLang="en-US" sz="1700" i="0" dirty="0"/>
              <a:t> 테이블이</a:t>
            </a:r>
            <a:endParaRPr lang="en-US" altLang="ko-KR" sz="1700" i="0" dirty="0"/>
          </a:p>
          <a:p>
            <a:pPr marL="0" indent="0" algn="l"/>
            <a:r>
              <a:rPr lang="en-US" altLang="ko-KR" sz="1700" i="0" dirty="0"/>
              <a:t>        </a:t>
            </a:r>
            <a:r>
              <a:rPr lang="ko-KR" altLang="en-US" sz="1700" i="0" dirty="0"/>
              <a:t>제안하는</a:t>
            </a:r>
            <a:r>
              <a:rPr lang="en-US" altLang="ko-KR" sz="1700" i="0" dirty="0"/>
              <a:t> </a:t>
            </a:r>
            <a:r>
              <a:rPr lang="ko-KR" altLang="en-US" sz="1700" i="0" dirty="0"/>
              <a:t>알고리즘에 따라 동작하는지 분석</a:t>
            </a:r>
            <a:endParaRPr lang="en-US" altLang="ko-KR" sz="1700" i="0" dirty="0"/>
          </a:p>
          <a:p>
            <a:pPr marL="0" indent="0" algn="l"/>
            <a:r>
              <a:rPr lang="en-US" altLang="ko-KR" sz="1700" i="0" dirty="0"/>
              <a:t>    </a:t>
            </a:r>
            <a:r>
              <a:rPr lang="ko-KR" altLang="en-US" sz="1700" i="0" dirty="0"/>
              <a:t>→ </a:t>
            </a:r>
            <a:r>
              <a:rPr lang="ko-KR" altLang="en-US" sz="1700" i="0" dirty="0" err="1"/>
              <a:t>백로그</a:t>
            </a:r>
            <a:r>
              <a:rPr lang="ko-KR" altLang="en-US" sz="1700" i="0" dirty="0"/>
              <a:t> 큐 기반의 시스템과 제안하는 알고리즘의 성능 비교</a:t>
            </a:r>
            <a:endParaRPr lang="en-US" altLang="ko-KR" sz="1700" i="0" dirty="0"/>
          </a:p>
          <a:p>
            <a:pPr marL="0" indent="0" algn="l"/>
            <a:endParaRPr lang="en-US" altLang="ko-KR" sz="1700" i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sz="1700" i="0" dirty="0"/>
              <a:t>알고리즘 검증</a:t>
            </a:r>
            <a:endParaRPr lang="en-US" altLang="ko-KR" sz="1700" i="0" dirty="0"/>
          </a:p>
          <a:p>
            <a:pPr marL="0" indent="0" algn="l"/>
            <a:r>
              <a:rPr lang="ko-KR" altLang="en-US" sz="1700" i="0" dirty="0"/>
              <a:t>  </a:t>
            </a:r>
            <a:r>
              <a:rPr lang="en-US" altLang="ko-KR" sz="1700" i="0" dirty="0"/>
              <a:t>- </a:t>
            </a:r>
            <a:r>
              <a:rPr lang="ko-KR" altLang="en-US" sz="1700" i="0" dirty="0"/>
              <a:t> </a:t>
            </a:r>
            <a:r>
              <a:rPr lang="en-US" altLang="ko-KR" sz="1700" i="0" dirty="0"/>
              <a:t>0.1</a:t>
            </a:r>
            <a:r>
              <a:rPr lang="ko-KR" altLang="en-US" sz="1700" i="0" dirty="0"/>
              <a:t>초 간격으로 </a:t>
            </a:r>
            <a:r>
              <a:rPr lang="en-US" altLang="ko-KR" sz="1700" i="0" dirty="0"/>
              <a:t>1000</a:t>
            </a:r>
            <a:r>
              <a:rPr lang="ko-KR" altLang="en-US" sz="1700" i="0" dirty="0"/>
              <a:t>개의 동일한 패킷 생성</a:t>
            </a:r>
            <a:endParaRPr lang="en-US" altLang="ko-KR" sz="1700" i="0" dirty="0"/>
          </a:p>
          <a:p>
            <a:pPr marL="0" indent="0" algn="l"/>
            <a:r>
              <a:rPr lang="en-US" altLang="ko-KR" sz="1700" i="0" dirty="0"/>
              <a:t>  - Attacker Host</a:t>
            </a:r>
            <a:r>
              <a:rPr lang="ko-KR" altLang="en-US" sz="1700" i="0" dirty="0"/>
              <a:t>에서 </a:t>
            </a:r>
            <a:r>
              <a:rPr lang="en-US" altLang="ko-KR" sz="1700" i="0" dirty="0"/>
              <a:t>Server Host</a:t>
            </a:r>
            <a:r>
              <a:rPr lang="ko-KR" altLang="en-US" sz="1700" i="0" dirty="0"/>
              <a:t>로 전송하며 </a:t>
            </a:r>
            <a:r>
              <a:rPr lang="en-US" altLang="ko-KR" sz="1700" i="0" dirty="0"/>
              <a:t>IDS</a:t>
            </a:r>
            <a:r>
              <a:rPr lang="ko-KR" altLang="en-US" sz="1700" i="0" dirty="0"/>
              <a:t>에서 판별한</a:t>
            </a:r>
            <a:endParaRPr lang="en-US" altLang="ko-KR" sz="1700" i="0" dirty="0"/>
          </a:p>
          <a:p>
            <a:pPr marL="0" indent="0" algn="l"/>
            <a:r>
              <a:rPr lang="en-US" altLang="ko-KR" sz="1700" i="0" dirty="0"/>
              <a:t>    </a:t>
            </a:r>
            <a:r>
              <a:rPr lang="ko-KR" altLang="en-US" sz="1700" i="0" dirty="0"/>
              <a:t>우선순위에 따라 패킷 차단 시간 설정함을 확인</a:t>
            </a:r>
            <a:endParaRPr lang="en-US" altLang="ko-KR" sz="1700" i="0" dirty="0"/>
          </a:p>
          <a:p>
            <a:pPr marL="0" indent="0" algn="l"/>
            <a:r>
              <a:rPr lang="ko-KR" altLang="en-US" sz="1700" i="0" dirty="0"/>
              <a:t>  </a:t>
            </a:r>
            <a:r>
              <a:rPr lang="en-US" altLang="ko-KR" sz="1700" i="0" dirty="0"/>
              <a:t>-</a:t>
            </a:r>
            <a:r>
              <a:rPr lang="ko-KR" altLang="en-US" sz="1700" i="0" dirty="0"/>
              <a:t> 패킷 차단 시간 종료 후 패킷이 다시 컨트롤러로 돌아온다면</a:t>
            </a:r>
            <a:endParaRPr lang="en-US" altLang="ko-KR" sz="1700" i="0" dirty="0"/>
          </a:p>
          <a:p>
            <a:pPr marL="0" indent="0" algn="l"/>
            <a:r>
              <a:rPr lang="en-US" altLang="ko-KR" sz="1700" i="0" dirty="0"/>
              <a:t>    IDS</a:t>
            </a:r>
            <a:r>
              <a:rPr lang="ko-KR" altLang="en-US" sz="1700" i="0" dirty="0"/>
              <a:t>에서 패킷을 검사한 후 이상 패킷 관리 테이블에 해당 패킷</a:t>
            </a:r>
            <a:endParaRPr lang="en-US" altLang="ko-KR" sz="1700" i="0" dirty="0"/>
          </a:p>
          <a:p>
            <a:pPr marL="0" indent="0" algn="l"/>
            <a:r>
              <a:rPr lang="en-US" altLang="ko-KR" sz="1700" i="0" dirty="0"/>
              <a:t>    </a:t>
            </a:r>
            <a:r>
              <a:rPr lang="ko-KR" altLang="en-US" sz="1700" i="0" dirty="0" err="1"/>
              <a:t>재등록하여</a:t>
            </a:r>
            <a:r>
              <a:rPr lang="ko-KR" altLang="en-US" sz="1700" i="0" dirty="0"/>
              <a:t> 일정 시간동안 패킷 </a:t>
            </a:r>
            <a:r>
              <a:rPr lang="en-US" altLang="ko-KR" sz="1700" i="0" dirty="0"/>
              <a:t>Drop</a:t>
            </a:r>
            <a:r>
              <a:rPr lang="ko-KR" altLang="en-US" sz="1700" i="0" dirty="0"/>
              <a:t>하는 것을 확인</a:t>
            </a:r>
            <a:endParaRPr lang="en-US" altLang="ko-KR" sz="1700" i="0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82E8881D-9831-3238-AFDD-CC5C1D203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439" y="596681"/>
            <a:ext cx="5764618" cy="601121"/>
          </a:xfrm>
        </p:spPr>
        <p:txBody>
          <a:bodyPr/>
          <a:lstStyle/>
          <a:p>
            <a:r>
              <a:rPr lang="en-US" altLang="ko-KR" dirty="0"/>
              <a:t>evaluation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53ED1DD-48DA-57F9-A4D4-E024F498E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7957" y="1060316"/>
            <a:ext cx="2806172" cy="220588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34C1F27-0C49-086E-DA23-DFB0F5315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3914" y="3960962"/>
            <a:ext cx="3020215" cy="183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18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F6D62CAF-6955-5E25-BA90-6AFBCB14DC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7439" y="1880631"/>
            <a:ext cx="10406287" cy="4247796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sz="1600" i="0" dirty="0"/>
              <a:t>성능 비교</a:t>
            </a:r>
            <a:endParaRPr lang="en-US" altLang="ko-KR" sz="1600" i="0" dirty="0"/>
          </a:p>
          <a:p>
            <a:pPr marL="0" indent="0" algn="l"/>
            <a:r>
              <a:rPr lang="en-US" altLang="ko-KR" sz="1600" i="0" dirty="0"/>
              <a:t>  - Flooding </a:t>
            </a:r>
            <a:r>
              <a:rPr lang="ko-KR" altLang="en-US" sz="1600" i="0" dirty="0"/>
              <a:t>공격 발생 시 </a:t>
            </a:r>
            <a:r>
              <a:rPr lang="en-US" altLang="ko-KR" sz="1600" i="0" dirty="0"/>
              <a:t>SDN</a:t>
            </a:r>
            <a:r>
              <a:rPr lang="ko-KR" altLang="en-US" sz="1600" i="0" dirty="0"/>
              <a:t>의 보안 시스템의</a:t>
            </a:r>
            <a:endParaRPr lang="en-US" altLang="ko-KR" sz="1600" i="0" dirty="0"/>
          </a:p>
          <a:p>
            <a:pPr marL="0" indent="0" algn="l"/>
            <a:r>
              <a:rPr lang="ko-KR" altLang="en-US" sz="1600" i="0" dirty="0"/>
              <a:t>    부하를 줄이기 위한 시스템</a:t>
            </a:r>
            <a:r>
              <a:rPr lang="en-US" altLang="ko-KR" sz="1600" i="0" dirty="0"/>
              <a:t> </a:t>
            </a:r>
            <a:r>
              <a:rPr lang="ko-KR" altLang="en-US" sz="1600" i="0" dirty="0"/>
              <a:t>선정</a:t>
            </a:r>
            <a:endParaRPr lang="en-US" altLang="ko-KR" sz="1600" i="0" dirty="0"/>
          </a:p>
          <a:p>
            <a:pPr marL="0" indent="0" algn="l"/>
            <a:r>
              <a:rPr lang="en-US" altLang="ko-KR" sz="1600" i="0" dirty="0"/>
              <a:t>    </a:t>
            </a:r>
            <a:r>
              <a:rPr lang="ko-KR" altLang="en-US" sz="1600" i="0" dirty="0"/>
              <a:t>→ </a:t>
            </a:r>
            <a:r>
              <a:rPr lang="ko-KR" altLang="en-US" sz="1600" i="0" dirty="0" err="1"/>
              <a:t>백로그</a:t>
            </a:r>
            <a:r>
              <a:rPr lang="ko-KR" altLang="en-US" sz="1600" i="0" dirty="0"/>
              <a:t> 큐 기반으로 일정 시간동안 패킷 차단</a:t>
            </a:r>
            <a:endParaRPr lang="en-US" altLang="ko-KR" sz="1600" i="0" dirty="0"/>
          </a:p>
          <a:p>
            <a:pPr marL="0" indent="0" algn="l"/>
            <a:r>
              <a:rPr lang="en-US" altLang="ko-KR" sz="1600" i="0" dirty="0"/>
              <a:t>  - SYN Flooding </a:t>
            </a:r>
            <a:r>
              <a:rPr lang="ko-KR" altLang="en-US" sz="1600" i="0" dirty="0"/>
              <a:t>패킷 </a:t>
            </a:r>
            <a:r>
              <a:rPr lang="en-US" altLang="ko-KR" sz="1600" i="0" dirty="0"/>
              <a:t>5,000</a:t>
            </a:r>
            <a:r>
              <a:rPr lang="ko-KR" altLang="en-US" sz="1600" i="0" dirty="0"/>
              <a:t>개 임의 생성하여 시스템 성능 비교</a:t>
            </a:r>
            <a:endParaRPr lang="en-US" altLang="ko-KR" sz="1600" i="0" dirty="0"/>
          </a:p>
          <a:p>
            <a:pPr marL="0" indent="0" algn="l"/>
            <a:r>
              <a:rPr lang="en-US" altLang="ko-KR" sz="1600" i="0" dirty="0"/>
              <a:t>    </a:t>
            </a:r>
            <a:r>
              <a:rPr lang="ko-KR" altLang="en-US" sz="1600" i="0" dirty="0"/>
              <a:t>→ </a:t>
            </a:r>
            <a:r>
              <a:rPr lang="ko-KR" altLang="en-US" sz="1600" i="0" dirty="0" err="1"/>
              <a:t>백로그</a:t>
            </a:r>
            <a:r>
              <a:rPr lang="ko-KR" altLang="en-US" sz="1600" i="0" dirty="0"/>
              <a:t> 큐 기반 시스템은 </a:t>
            </a:r>
            <a:r>
              <a:rPr lang="en-US" altLang="ko-KR" sz="1600" i="0" dirty="0"/>
              <a:t>SYN </a:t>
            </a:r>
            <a:r>
              <a:rPr lang="ko-KR" altLang="en-US" sz="1600" i="0" dirty="0"/>
              <a:t>패킷이 </a:t>
            </a:r>
            <a:r>
              <a:rPr lang="en-US" altLang="ko-KR" sz="1600" i="0" dirty="0"/>
              <a:t>16</a:t>
            </a:r>
            <a:r>
              <a:rPr lang="ko-KR" altLang="en-US" sz="1600" i="0" dirty="0"/>
              <a:t>개가 넘으면 패킷 검사 시작</a:t>
            </a:r>
            <a:endParaRPr lang="en-US" altLang="ko-KR" sz="1600" i="0" dirty="0"/>
          </a:p>
          <a:p>
            <a:pPr marL="0" indent="0" algn="l"/>
            <a:r>
              <a:rPr lang="ko-KR" altLang="en-US" sz="1600" i="0" dirty="0"/>
              <a:t>    → 이상 패킷일 경우 일정 시간 해당 패킷 차단</a:t>
            </a:r>
            <a:endParaRPr lang="en-US" altLang="ko-KR" sz="1600" i="0" dirty="0"/>
          </a:p>
          <a:p>
            <a:pPr marL="0" indent="0" algn="l"/>
            <a:r>
              <a:rPr lang="en-US" altLang="ko-KR" sz="1600" i="0" dirty="0"/>
              <a:t>  - </a:t>
            </a:r>
            <a:r>
              <a:rPr lang="ko-KR" altLang="en-US" sz="1600" i="0" dirty="0"/>
              <a:t>시스템 적용 상태에서 </a:t>
            </a:r>
            <a:r>
              <a:rPr lang="en-US" altLang="ko-KR" sz="1600" i="0" dirty="0"/>
              <a:t>5,000</a:t>
            </a:r>
            <a:r>
              <a:rPr lang="ko-KR" altLang="en-US" sz="1600" i="0" dirty="0"/>
              <a:t>개의 </a:t>
            </a:r>
            <a:r>
              <a:rPr lang="en-US" altLang="ko-KR" sz="1600" i="0" dirty="0"/>
              <a:t>SYN Flooding</a:t>
            </a:r>
            <a:r>
              <a:rPr lang="ko-KR" altLang="en-US" sz="1600" i="0" dirty="0"/>
              <a:t>이 발생할 경우</a:t>
            </a:r>
            <a:endParaRPr lang="en-US" altLang="ko-KR" sz="1600" i="0" dirty="0"/>
          </a:p>
          <a:p>
            <a:pPr marL="0" indent="0" algn="l"/>
            <a:r>
              <a:rPr lang="en-US" altLang="ko-KR" sz="1600" i="0" dirty="0"/>
              <a:t>    </a:t>
            </a:r>
            <a:r>
              <a:rPr lang="ko-KR" altLang="en-US" sz="1600" i="0" dirty="0"/>
              <a:t>→ 약 </a:t>
            </a:r>
            <a:r>
              <a:rPr lang="en-US" altLang="ko-KR" sz="1600" i="0" dirty="0"/>
              <a:t>1,104</a:t>
            </a:r>
            <a:r>
              <a:rPr lang="ko-KR" altLang="en-US" sz="1600" i="0" dirty="0"/>
              <a:t>개의 패킷이 </a:t>
            </a:r>
            <a:r>
              <a:rPr lang="en-US" altLang="ko-KR" sz="1600" i="0" dirty="0"/>
              <a:t>IDS</a:t>
            </a:r>
            <a:r>
              <a:rPr lang="ko-KR" altLang="en-US" sz="1600" i="0" dirty="0"/>
              <a:t>에서 검출되어 보안 시스템의 부하 약 </a:t>
            </a:r>
            <a:r>
              <a:rPr lang="en-US" altLang="ko-KR" sz="1600" i="0" dirty="0"/>
              <a:t>78% </a:t>
            </a:r>
            <a:r>
              <a:rPr lang="ko-KR" altLang="en-US" sz="1600" i="0" dirty="0"/>
              <a:t>개선됨</a:t>
            </a:r>
            <a:endParaRPr lang="en-US" altLang="ko-KR" sz="1600" i="0" dirty="0"/>
          </a:p>
          <a:p>
            <a:pPr marL="0" indent="0" algn="l"/>
            <a:r>
              <a:rPr lang="en-US" altLang="ko-KR" sz="1600" i="0" dirty="0"/>
              <a:t>  - </a:t>
            </a:r>
            <a:r>
              <a:rPr lang="ko-KR" altLang="en-US" sz="1600" i="0" dirty="0"/>
              <a:t>제안하는 기법의 검증 비교</a:t>
            </a:r>
            <a:r>
              <a:rPr lang="en-US" altLang="ko-KR" sz="1600" i="0" dirty="0"/>
              <a:t>(SYN Flooding </a:t>
            </a:r>
            <a:r>
              <a:rPr lang="ko-KR" altLang="en-US" sz="1600" i="0" dirty="0"/>
              <a:t>패킷 </a:t>
            </a:r>
            <a:r>
              <a:rPr lang="en-US" altLang="ko-KR" sz="1600" i="0" dirty="0"/>
              <a:t>5,000</a:t>
            </a:r>
            <a:r>
              <a:rPr lang="ko-KR" altLang="en-US" sz="1600" i="0" dirty="0"/>
              <a:t>개 임의 생성</a:t>
            </a:r>
            <a:r>
              <a:rPr lang="en-US" altLang="ko-KR" sz="1600" i="0" dirty="0"/>
              <a:t>)</a:t>
            </a:r>
          </a:p>
          <a:p>
            <a:pPr marL="0" indent="0" algn="l"/>
            <a:r>
              <a:rPr lang="en-US" altLang="ko-KR" sz="1600" i="0" dirty="0"/>
              <a:t>    </a:t>
            </a:r>
            <a:r>
              <a:rPr lang="ko-KR" altLang="en-US" sz="1600" i="0" dirty="0"/>
              <a:t>→ 약 </a:t>
            </a:r>
            <a:r>
              <a:rPr lang="en-US" altLang="ko-KR" sz="1600" i="0" dirty="0"/>
              <a:t>827</a:t>
            </a:r>
            <a:r>
              <a:rPr lang="ko-KR" altLang="en-US" sz="1600" i="0" dirty="0"/>
              <a:t>개의 패킷이 </a:t>
            </a:r>
            <a:r>
              <a:rPr lang="en-US" altLang="ko-KR" sz="1600" i="0" dirty="0"/>
              <a:t>IDS</a:t>
            </a:r>
            <a:r>
              <a:rPr lang="ko-KR" altLang="en-US" sz="1600" i="0" dirty="0"/>
              <a:t>에서 검출되었고</a:t>
            </a:r>
            <a:r>
              <a:rPr lang="en-US" altLang="ko-KR" sz="1600" i="0" dirty="0"/>
              <a:t>, </a:t>
            </a:r>
            <a:r>
              <a:rPr lang="ko-KR" altLang="en-US" sz="1600" i="0" dirty="0"/>
              <a:t>알고리즘 적용하지 않았을 때와 비교하여</a:t>
            </a:r>
            <a:r>
              <a:rPr lang="en-US" altLang="ko-KR" sz="1600" i="0" dirty="0"/>
              <a:t> </a:t>
            </a:r>
            <a:r>
              <a:rPr lang="ko-KR" altLang="en-US" sz="1600" i="0" dirty="0"/>
              <a:t>약 </a:t>
            </a:r>
            <a:r>
              <a:rPr lang="en-US" altLang="ko-KR" sz="1600" i="0" dirty="0"/>
              <a:t>83% </a:t>
            </a:r>
            <a:r>
              <a:rPr lang="ko-KR" altLang="en-US" sz="1600" i="0" dirty="0"/>
              <a:t>개선됨</a:t>
            </a:r>
            <a:endParaRPr lang="en-US" altLang="ko-KR" sz="1600" i="0" dirty="0"/>
          </a:p>
          <a:p>
            <a:pPr marL="0" indent="0" algn="l"/>
            <a:r>
              <a:rPr lang="ko-KR" altLang="en-US" sz="1600" i="0" dirty="0"/>
              <a:t>    →</a:t>
            </a:r>
            <a:r>
              <a:rPr lang="en-US" altLang="ko-KR" sz="1600" i="0" dirty="0"/>
              <a:t> </a:t>
            </a:r>
            <a:r>
              <a:rPr lang="ko-KR" altLang="en-US" sz="1600" i="0" dirty="0" err="1"/>
              <a:t>백로그</a:t>
            </a:r>
            <a:r>
              <a:rPr lang="ko-KR" altLang="en-US" sz="1600" i="0" dirty="0"/>
              <a:t> 큐 기반의 시스템과 비교하여 보안 시스템의 부하가 약 </a:t>
            </a:r>
            <a:r>
              <a:rPr lang="en-US" altLang="ko-KR" sz="1600" i="0" dirty="0"/>
              <a:t>25% </a:t>
            </a:r>
            <a:r>
              <a:rPr lang="ko-KR" altLang="en-US" sz="1600" i="0" dirty="0"/>
              <a:t>개선됨</a:t>
            </a:r>
            <a:endParaRPr lang="en-US" altLang="ko-KR" sz="1600" i="0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82E8881D-9831-3238-AFDD-CC5C1D203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439" y="596681"/>
            <a:ext cx="5764618" cy="601121"/>
          </a:xfrm>
        </p:spPr>
        <p:txBody>
          <a:bodyPr/>
          <a:lstStyle/>
          <a:p>
            <a:r>
              <a:rPr lang="en-US" altLang="ko-KR"/>
              <a:t>contribution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5CEA429-EF9E-CC50-54AE-7A2A91B5A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225" y="596681"/>
            <a:ext cx="5853090" cy="225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9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F6D62CAF-6955-5E25-BA90-6AFBCB14DC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2856" y="1573833"/>
            <a:ext cx="10406287" cy="4930678"/>
          </a:xfrm>
        </p:spPr>
        <p:txBody>
          <a:bodyPr/>
          <a:lstStyle/>
          <a:p>
            <a:pPr marL="342900" indent="-3429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altLang="ko-KR" sz="1500" i="0" dirty="0"/>
              <a:t>SDN</a:t>
            </a:r>
            <a:r>
              <a:rPr lang="ko-KR" altLang="en-US" sz="1500" i="0" dirty="0"/>
              <a:t>에서의 패킷 샘플링 기반 이상 패킷 감지 기법 제안</a:t>
            </a:r>
            <a:endParaRPr lang="en-US" altLang="ko-KR" sz="1500" i="0" dirty="0"/>
          </a:p>
          <a:p>
            <a:pPr marL="342900" indent="-342900" algn="l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US" altLang="ko-KR" sz="1500" i="0" dirty="0"/>
          </a:p>
          <a:p>
            <a:pPr marL="342900" indent="-3429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altLang="ko-KR" sz="1500" i="0" dirty="0"/>
              <a:t>HW </a:t>
            </a:r>
            <a:r>
              <a:rPr lang="ko-KR" altLang="en-US" sz="1500" i="0" dirty="0"/>
              <a:t>기반 시스템이 아니기 때문에 시스템 구성비용이 저렴</a:t>
            </a:r>
            <a:endParaRPr lang="en-US" altLang="ko-KR" sz="1500" i="0" dirty="0"/>
          </a:p>
          <a:p>
            <a:pPr marL="0" indent="0" algn="l">
              <a:lnSpc>
                <a:spcPct val="70000"/>
              </a:lnSpc>
            </a:pPr>
            <a:endParaRPr lang="en-US" altLang="ko-KR" sz="1500" i="0" dirty="0"/>
          </a:p>
          <a:p>
            <a:pPr marL="342900" indent="-3429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ko-KR" altLang="en-US" sz="1500" i="0" dirty="0"/>
              <a:t>이상 패킷인 경우에는 컨트롤러에서 일정 시간동안 패킷 차단하여 보안 시스템으로</a:t>
            </a:r>
            <a:endParaRPr lang="en-US" altLang="ko-KR" sz="1500" i="0" dirty="0"/>
          </a:p>
          <a:p>
            <a:pPr marL="0" indent="0" algn="l">
              <a:lnSpc>
                <a:spcPct val="70000"/>
              </a:lnSpc>
            </a:pPr>
            <a:r>
              <a:rPr lang="en-US" altLang="ko-KR" sz="1500" i="0" dirty="0"/>
              <a:t>    </a:t>
            </a:r>
            <a:r>
              <a:rPr lang="ko-KR" altLang="en-US" sz="1500" i="0" dirty="0"/>
              <a:t>전달되지 않음 → 보안 시스템의 부하가 줄어듦</a:t>
            </a:r>
            <a:endParaRPr lang="en-US" altLang="ko-KR" sz="1500" i="0" dirty="0"/>
          </a:p>
          <a:p>
            <a:pPr marL="0" indent="0" algn="l">
              <a:lnSpc>
                <a:spcPct val="70000"/>
              </a:lnSpc>
            </a:pPr>
            <a:endParaRPr lang="en-US" altLang="ko-KR" sz="1500" i="0" dirty="0"/>
          </a:p>
          <a:p>
            <a:pPr marL="342900" indent="-3429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ko-KR" altLang="en-US" sz="1500" i="0" dirty="0"/>
              <a:t>패킷 데이터별로 테이블 관리하여 패킷 검사 실행 → 네트워크 보안성 개선</a:t>
            </a:r>
            <a:endParaRPr lang="en-US" altLang="ko-KR" sz="1500" i="0" dirty="0"/>
          </a:p>
          <a:p>
            <a:pPr marL="342900" indent="-342900" algn="l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US" altLang="ko-KR" sz="1500" i="0" dirty="0"/>
          </a:p>
          <a:p>
            <a:pPr marL="342900" indent="-3429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ko-KR" altLang="en-US" sz="1500" i="0" dirty="0"/>
              <a:t>성능 평가 결과 모든 패킷 검사하는 경우 대비 보안시스템 부하 </a:t>
            </a:r>
            <a:r>
              <a:rPr lang="en-US" altLang="ko-KR" sz="1500" i="0" dirty="0"/>
              <a:t>83% </a:t>
            </a:r>
            <a:r>
              <a:rPr lang="ko-KR" altLang="en-US" sz="1500" i="0" dirty="0"/>
              <a:t>감소</a:t>
            </a:r>
            <a:endParaRPr lang="en-US" altLang="ko-KR" sz="1500" i="0" dirty="0"/>
          </a:p>
          <a:p>
            <a:pPr marL="0" indent="0" algn="l">
              <a:lnSpc>
                <a:spcPct val="70000"/>
              </a:lnSpc>
            </a:pPr>
            <a:endParaRPr lang="en-US" altLang="ko-KR" sz="1500" i="0" dirty="0"/>
          </a:p>
          <a:p>
            <a:pPr marL="342900" indent="-3429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ko-KR" altLang="en-US" sz="1500" i="0" dirty="0"/>
              <a:t>기존 </a:t>
            </a:r>
            <a:r>
              <a:rPr lang="ko-KR" altLang="en-US" sz="1500" i="0" dirty="0" err="1"/>
              <a:t>백로그</a:t>
            </a:r>
            <a:r>
              <a:rPr lang="ko-KR" altLang="en-US" sz="1500" i="0" dirty="0"/>
              <a:t> 큐 기반 시스템 대비 </a:t>
            </a:r>
            <a:r>
              <a:rPr lang="en-US" altLang="ko-KR" sz="1500" i="0" dirty="0"/>
              <a:t>25% </a:t>
            </a:r>
            <a:r>
              <a:rPr lang="ko-KR" altLang="en-US" sz="1500" i="0" dirty="0"/>
              <a:t>보안시스템 부하 </a:t>
            </a:r>
            <a:r>
              <a:rPr lang="en-US" altLang="ko-KR" sz="1500" i="0" dirty="0"/>
              <a:t>25% </a:t>
            </a:r>
            <a:r>
              <a:rPr lang="ko-KR" altLang="en-US" sz="1500" i="0" dirty="0"/>
              <a:t>감소</a:t>
            </a:r>
            <a:endParaRPr lang="en-US" altLang="ko-KR" sz="1500" i="0" dirty="0"/>
          </a:p>
          <a:p>
            <a:pPr marL="0" indent="0" algn="l">
              <a:lnSpc>
                <a:spcPct val="70000"/>
              </a:lnSpc>
            </a:pPr>
            <a:endParaRPr lang="en-US" altLang="ko-KR" sz="1500" i="0" dirty="0"/>
          </a:p>
          <a:p>
            <a:pPr marL="342900" indent="-3429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ko-KR" altLang="en-US" sz="1500" i="0" dirty="0"/>
              <a:t>본 시스템 이용하여 </a:t>
            </a:r>
            <a:r>
              <a:rPr lang="en-US" altLang="ko-KR" sz="1500" i="0" dirty="0"/>
              <a:t>IoT </a:t>
            </a:r>
            <a:r>
              <a:rPr lang="ko-KR" altLang="en-US" sz="1500" i="0" dirty="0"/>
              <a:t>서비스망이나 </a:t>
            </a:r>
            <a:r>
              <a:rPr lang="en-US" altLang="ko-KR" sz="1500" i="0" dirty="0"/>
              <a:t>WAN, </a:t>
            </a:r>
            <a:r>
              <a:rPr lang="ko-KR" altLang="en-US" sz="1500" i="0" dirty="0"/>
              <a:t>데이터 센터 등 </a:t>
            </a:r>
            <a:r>
              <a:rPr lang="en-US" altLang="ko-KR" sz="1500" i="0" dirty="0"/>
              <a:t>SDN </a:t>
            </a:r>
            <a:r>
              <a:rPr lang="ko-KR" altLang="en-US" sz="1500" i="0" dirty="0"/>
              <a:t>이용하는 모든</a:t>
            </a:r>
            <a:endParaRPr lang="en-US" altLang="ko-KR" sz="1500" i="0" dirty="0"/>
          </a:p>
          <a:p>
            <a:pPr marL="0" indent="0" algn="l">
              <a:lnSpc>
                <a:spcPct val="70000"/>
              </a:lnSpc>
            </a:pPr>
            <a:r>
              <a:rPr lang="ko-KR" altLang="en-US" sz="1500" i="0" dirty="0"/>
              <a:t>    환경에서 적용이 가능할 것으로 예상</a:t>
            </a:r>
            <a:endParaRPr lang="en-US" altLang="ko-KR" sz="1500" i="0" dirty="0"/>
          </a:p>
          <a:p>
            <a:pPr marL="0" indent="0" algn="l">
              <a:lnSpc>
                <a:spcPct val="70000"/>
              </a:lnSpc>
            </a:pPr>
            <a:endParaRPr lang="en-US" altLang="ko-KR" sz="1500" i="0" dirty="0"/>
          </a:p>
          <a:p>
            <a:pPr marL="342900" indent="-3429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altLang="ko-KR" sz="1500" i="0" dirty="0"/>
              <a:t>AI</a:t>
            </a:r>
            <a:r>
              <a:rPr lang="ko-KR" altLang="en-US" sz="1500" i="0" dirty="0"/>
              <a:t>와 접목하여 이상 패킷을 보다 효율적으로 판별할 수 있을 것으로 사료됨</a:t>
            </a:r>
            <a:endParaRPr lang="en-US" altLang="ko-KR" sz="1500" i="0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82E8881D-9831-3238-AFDD-CC5C1D203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439" y="596681"/>
            <a:ext cx="5764618" cy="601121"/>
          </a:xfrm>
        </p:spPr>
        <p:txBody>
          <a:bodyPr/>
          <a:lstStyle/>
          <a:p>
            <a:r>
              <a:rPr lang="en-US" altLang="ko-KR"/>
              <a:t>Future work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3386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Retro 1">
      <a:dk1>
        <a:sysClr val="windowText" lastClr="000000"/>
      </a:dk1>
      <a:lt1>
        <a:sysClr val="window" lastClr="FFFFFF"/>
      </a:lt1>
      <a:dk2>
        <a:srgbClr val="446777"/>
      </a:dk2>
      <a:lt2>
        <a:srgbClr val="E7E6E6"/>
      </a:lt2>
      <a:accent1>
        <a:srgbClr val="7B2C3F"/>
      </a:accent1>
      <a:accent2>
        <a:srgbClr val="93623F"/>
      </a:accent2>
      <a:accent3>
        <a:srgbClr val="DC9427"/>
      </a:accent3>
      <a:accent4>
        <a:srgbClr val="696371"/>
      </a:accent4>
      <a:accent5>
        <a:srgbClr val="EEC7B9"/>
      </a:accent5>
      <a:accent6>
        <a:srgbClr val="C5E0CF"/>
      </a:accent6>
      <a:hlink>
        <a:srgbClr val="FFC000"/>
      </a:hlink>
      <a:folHlink>
        <a:srgbClr val="FFC000"/>
      </a:folHlink>
    </a:clrScheme>
    <a:fontScheme name="Custom 4">
      <a:majorFont>
        <a:latin typeface="Rockwell Extra Bol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259640_TF11292542_Win32" id="{ACCC8E1F-AFD1-490A-9B31-1C8C7BAE5BA3}" vid="{8F332F9E-9F65-45CB-8287-2286897A7151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329</TotalTime>
  <Words>2081</Words>
  <Application>Microsoft Office PowerPoint</Application>
  <PresentationFormat>와이드스크린</PresentationFormat>
  <Paragraphs>141</Paragraphs>
  <Slides>10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3" baseType="lpstr">
      <vt:lpstr>맑은 고딕</vt:lpstr>
      <vt:lpstr>Arial</vt:lpstr>
      <vt:lpstr>Office 테마</vt:lpstr>
      <vt:lpstr>SDN에서의 보안 시스템 부하 감소 기법</vt:lpstr>
      <vt:lpstr>1. Motivation  2. Problem  3. Related work  4. Method  5. Evaluation  6. Contribution  7. Future work</vt:lpstr>
      <vt:lpstr>motivation</vt:lpstr>
      <vt:lpstr>Problem</vt:lpstr>
      <vt:lpstr>Related work</vt:lpstr>
      <vt:lpstr>method</vt:lpstr>
      <vt:lpstr>evaluation</vt:lpstr>
      <vt:lpstr>contribution</vt:lpstr>
      <vt:lpstr>Future work</vt:lpstr>
      <vt:lpstr>감사합니다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SDN에서의 보안 시스템 부하 감소 기법</dc:title>
  <dc:creator>손지민</dc:creator>
  <cp:lastModifiedBy>손지민</cp:lastModifiedBy>
  <cp:revision>129</cp:revision>
  <dcterms:created xsi:type="dcterms:W3CDTF">2022-11-14T14:39:25Z</dcterms:created>
  <dcterms:modified xsi:type="dcterms:W3CDTF">2022-11-27T11:59:59Z</dcterms:modified>
</cp:coreProperties>
</file>