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59" r:id="rId5"/>
    <p:sldId id="269" r:id="rId6"/>
    <p:sldId id="270" r:id="rId7"/>
    <p:sldId id="260" r:id="rId8"/>
    <p:sldId id="271" r:id="rId9"/>
    <p:sldId id="261" r:id="rId10"/>
    <p:sldId id="263" r:id="rId11"/>
    <p:sldId id="273" r:id="rId12"/>
    <p:sldId id="264"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4" d="100"/>
          <a:sy n="104" d="100"/>
        </p:scale>
        <p:origin x="81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14643-B0A2-4E22-AB4F-FC2588E062B4}" type="datetimeFigureOut">
              <a:rPr lang="en-US" smtClean="0"/>
              <a:t>10/19/2022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1F3E3F-2D3E-4EE2-AF44-7C1FC8B5FA2A}" type="slidenum">
              <a:rPr lang="en-US" smtClean="0"/>
              <a:t>‹#›</a:t>
            </a:fld>
            <a:endParaRPr lang="en-US"/>
          </a:p>
        </p:txBody>
      </p:sp>
    </p:spTree>
    <p:extLst>
      <p:ext uri="{BB962C8B-B14F-4D97-AF65-F5344CB8AC3E}">
        <p14:creationId xmlns:p14="http://schemas.microsoft.com/office/powerpoint/2010/main" val="2983619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Now</a:t>
            </a:r>
            <a:r>
              <a:rPr lang="en-US" baseline="0" dirty="0"/>
              <a:t> a days </a:t>
            </a:r>
            <a:r>
              <a:rPr lang="en-US" dirty="0"/>
              <a:t>Standard encryption algorithms have been widely analyzed, and do not contain any mathematical flaws that could be easily exploited.</a:t>
            </a:r>
          </a:p>
          <a:p>
            <a:r>
              <a:rPr lang="en-US" baseline="0" dirty="0"/>
              <a:t> </a:t>
            </a:r>
            <a:r>
              <a:rPr lang="en-US" dirty="0"/>
              <a:t>side-channel attacks that collect and analyze information about the data being manipulated by a software system or hardware device [1] and is leaked in different ways.</a:t>
            </a:r>
          </a:p>
          <a:p>
            <a:r>
              <a:rPr lang="en-US" dirty="0"/>
              <a:t> Side-channels attacks based on compression were first investigated in 2002 by Kelsey [2]. He found a way to attack encryption through compression.</a:t>
            </a:r>
          </a:p>
          <a:p>
            <a:r>
              <a:rPr lang="en-US" dirty="0"/>
              <a:t>This paper presents a mitigation called Heal the Breach (or HTB), which randomly modifies the size of HTML responses before encryption is applied. This randomness makes BREACH attack implementations infeasible, and modifications of such implementation to circumvent HTB become too slow and easy to block through standard network protection. </a:t>
            </a:r>
          </a:p>
        </p:txBody>
      </p:sp>
      <p:sp>
        <p:nvSpPr>
          <p:cNvPr id="4" name="Номер слайда 3"/>
          <p:cNvSpPr>
            <a:spLocks noGrp="1"/>
          </p:cNvSpPr>
          <p:nvPr>
            <p:ph type="sldNum" sz="quarter" idx="10"/>
          </p:nvPr>
        </p:nvSpPr>
        <p:spPr/>
        <p:txBody>
          <a:bodyPr/>
          <a:lstStyle/>
          <a:p>
            <a:fld id="{021F3E3F-2D3E-4EE2-AF44-7C1FC8B5FA2A}" type="slidenum">
              <a:rPr lang="en-US" smtClean="0"/>
              <a:t>3</a:t>
            </a:fld>
            <a:endParaRPr lang="en-US"/>
          </a:p>
        </p:txBody>
      </p:sp>
    </p:spTree>
    <p:extLst>
      <p:ext uri="{BB962C8B-B14F-4D97-AF65-F5344CB8AC3E}">
        <p14:creationId xmlns:p14="http://schemas.microsoft.com/office/powerpoint/2010/main" val="239419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CRIME could be mitigated by disabling TLS/SPDY compression (and by modifying </a:t>
            </a:r>
            <a:r>
              <a:rPr lang="en-US" dirty="0" err="1"/>
              <a:t>gzip</a:t>
            </a:r>
            <a:r>
              <a:rPr lang="en-US" dirty="0"/>
              <a:t> to allow for explicit separation of compression contexts in SPDY), but BREACH attacks HTTP responses. These HTTP responses are typically HTML code compressed using </a:t>
            </a:r>
            <a:r>
              <a:rPr lang="en-US" dirty="0" err="1"/>
              <a:t>gzip</a:t>
            </a:r>
            <a:r>
              <a:rPr lang="en-US" dirty="0"/>
              <a:t>, which is much more common than TLS-level compression. All standard web browsers such as Chrome 99, Firefox 97, Safari 15 and Edge 96, support </a:t>
            </a:r>
            <a:r>
              <a:rPr lang="en-US" dirty="0" err="1"/>
              <a:t>gzip</a:t>
            </a:r>
            <a:r>
              <a:rPr lang="en-US" dirty="0"/>
              <a:t> compressed contents to reduce bandwidth.</a:t>
            </a:r>
          </a:p>
          <a:p>
            <a:r>
              <a:rPr lang="en-US" dirty="0"/>
              <a:t>BREACH Consequently, the attacker can use the reflected URL parameter to guess the secret, one character at a time.</a:t>
            </a:r>
          </a:p>
        </p:txBody>
      </p:sp>
      <p:sp>
        <p:nvSpPr>
          <p:cNvPr id="4" name="Номер слайда 3"/>
          <p:cNvSpPr>
            <a:spLocks noGrp="1"/>
          </p:cNvSpPr>
          <p:nvPr>
            <p:ph type="sldNum" sz="quarter" idx="10"/>
          </p:nvPr>
        </p:nvSpPr>
        <p:spPr/>
        <p:txBody>
          <a:bodyPr/>
          <a:lstStyle/>
          <a:p>
            <a:fld id="{021F3E3F-2D3E-4EE2-AF44-7C1FC8B5FA2A}" type="slidenum">
              <a:rPr lang="en-US" smtClean="0"/>
              <a:t>4</a:t>
            </a:fld>
            <a:endParaRPr lang="en-US"/>
          </a:p>
        </p:txBody>
      </p:sp>
    </p:spTree>
    <p:extLst>
      <p:ext uri="{BB962C8B-B14F-4D97-AF65-F5344CB8AC3E}">
        <p14:creationId xmlns:p14="http://schemas.microsoft.com/office/powerpoint/2010/main" val="1383004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Figure 1 shows an example of such webpage, including the graphical (browser) output on the left and the source HTML code on the right, highlighting the </a:t>
            </a:r>
            <a:r>
              <a:rPr lang="en-US" dirty="0" err="1"/>
              <a:t>userinput</a:t>
            </a:r>
            <a:r>
              <a:rPr lang="en-US" dirty="0"/>
              <a:t> string reflected on the page. A small </a:t>
            </a:r>
            <a:r>
              <a:rPr lang="en-US" dirty="0" err="1"/>
              <a:t>index.php</a:t>
            </a:r>
            <a:r>
              <a:rPr lang="en-US" dirty="0"/>
              <a:t> was used to simulate the responses of the OWA server upon a wrong request by adding the request URL to the ‘‘show details’’ section. </a:t>
            </a:r>
          </a:p>
        </p:txBody>
      </p:sp>
      <p:sp>
        <p:nvSpPr>
          <p:cNvPr id="4" name="Номер слайда 3"/>
          <p:cNvSpPr>
            <a:spLocks noGrp="1"/>
          </p:cNvSpPr>
          <p:nvPr>
            <p:ph type="sldNum" sz="quarter" idx="10"/>
          </p:nvPr>
        </p:nvSpPr>
        <p:spPr/>
        <p:txBody>
          <a:bodyPr/>
          <a:lstStyle/>
          <a:p>
            <a:fld id="{021F3E3F-2D3E-4EE2-AF44-7C1FC8B5FA2A}" type="slidenum">
              <a:rPr lang="en-US" smtClean="0"/>
              <a:t>5</a:t>
            </a:fld>
            <a:endParaRPr lang="en-US"/>
          </a:p>
        </p:txBody>
      </p:sp>
    </p:spTree>
    <p:extLst>
      <p:ext uri="{BB962C8B-B14F-4D97-AF65-F5344CB8AC3E}">
        <p14:creationId xmlns:p14="http://schemas.microsoft.com/office/powerpoint/2010/main" val="3441690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On Figure 2 one can see the section of HTML code where the secret token is written (within the ‘‘logout’’ button), and the section where the user-input is reflected. The distance between the secret token and the user-input is not very large, and within the limits of the deflate algorithm so it takes </a:t>
            </a:r>
            <a:r>
              <a:rPr lang="en-US" dirty="0" err="1"/>
              <a:t>advantage</a:t>
            </a:r>
            <a:r>
              <a:rPr lang="en-US" dirty="0"/>
              <a:t> of this string repetition to apply compression. In the first line in Figure 2 includes the secret (variable ‘‘canary’’) that the attacker wants to discover, and the last line in the figure shows the reflected user-input (canary = 223). Because this string appears twice, the compression algorithm will make this response to be smaller than a request with a different user-input.</a:t>
            </a:r>
          </a:p>
        </p:txBody>
      </p:sp>
      <p:sp>
        <p:nvSpPr>
          <p:cNvPr id="4" name="Номер слайда 3"/>
          <p:cNvSpPr>
            <a:spLocks noGrp="1"/>
          </p:cNvSpPr>
          <p:nvPr>
            <p:ph type="sldNum" sz="quarter" idx="10"/>
          </p:nvPr>
        </p:nvSpPr>
        <p:spPr/>
        <p:txBody>
          <a:bodyPr/>
          <a:lstStyle/>
          <a:p>
            <a:fld id="{021F3E3F-2D3E-4EE2-AF44-7C1FC8B5FA2A}" type="slidenum">
              <a:rPr lang="en-US" smtClean="0"/>
              <a:t>6</a:t>
            </a:fld>
            <a:endParaRPr lang="en-US"/>
          </a:p>
        </p:txBody>
      </p:sp>
    </p:spTree>
    <p:extLst>
      <p:ext uri="{BB962C8B-B14F-4D97-AF65-F5344CB8AC3E}">
        <p14:creationId xmlns:p14="http://schemas.microsoft.com/office/powerpoint/2010/main" val="33508553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1 Theoretically, one request with the wrong character of the secret will yield a larger response size (one more byte) that the response obtained with the correct character of the secret.  For example, where the token starts with character ’a’ we can see this difference of one byte for two requests </a:t>
            </a:r>
          </a:p>
          <a:p>
            <a:r>
              <a:rPr lang="en-US" dirty="0"/>
              <a:t>2 To minimize problems related with Huffman coding and surrounding HTML tags, instead of making only one request per possible character in the alphabet, it is very common to make two requests using a padding string. In our python implementation of the attack, all requests include a randomly generated padding string that includes each of the letters in the alphabet once, so it has a length of 26 characters. </a:t>
            </a:r>
          </a:p>
          <a:p>
            <a:r>
              <a:rPr lang="en-US" dirty="0"/>
              <a:t>The first request is created with the guess character located after the already known secret and before the padding string. In the second request, the guess character is in the middle of the padding string</a:t>
            </a:r>
          </a:p>
        </p:txBody>
      </p:sp>
      <p:sp>
        <p:nvSpPr>
          <p:cNvPr id="4" name="Номер слайда 3"/>
          <p:cNvSpPr>
            <a:spLocks noGrp="1"/>
          </p:cNvSpPr>
          <p:nvPr>
            <p:ph type="sldNum" sz="quarter" idx="5"/>
          </p:nvPr>
        </p:nvSpPr>
        <p:spPr/>
        <p:txBody>
          <a:bodyPr/>
          <a:lstStyle/>
          <a:p>
            <a:fld id="{021F3E3F-2D3E-4EE2-AF44-7C1FC8B5FA2A}" type="slidenum">
              <a:rPr lang="en-US" smtClean="0"/>
              <a:t>7</a:t>
            </a:fld>
            <a:endParaRPr lang="en-US"/>
          </a:p>
        </p:txBody>
      </p:sp>
    </p:spTree>
    <p:extLst>
      <p:ext uri="{BB962C8B-B14F-4D97-AF65-F5344CB8AC3E}">
        <p14:creationId xmlns:p14="http://schemas.microsoft.com/office/powerpoint/2010/main" val="1761903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The first structure puts the under-test character before the 26-character-long padding string: URL (red) + name of the token variable (known prefix) with the already discovered secret (green) + tested character (yellow) + padding text (blue).</a:t>
            </a:r>
            <a:endParaRPr lang="ru-RU" dirty="0"/>
          </a:p>
          <a:p>
            <a:r>
              <a:rPr lang="en-US" dirty="0"/>
              <a:t>The second structure puts the under-test character in the middle of the padding string: URL (red) + name of the</a:t>
            </a:r>
            <a:r>
              <a:rPr lang="ru-RU" dirty="0"/>
              <a:t> </a:t>
            </a:r>
            <a:r>
              <a:rPr lang="en-US" dirty="0"/>
              <a:t>variable with the already discovered secret (green) + first half of the padding (blue) + tested character (yellow) + second half of the padding (blue).</a:t>
            </a:r>
          </a:p>
        </p:txBody>
      </p:sp>
      <p:sp>
        <p:nvSpPr>
          <p:cNvPr id="4" name="Номер слайда 3"/>
          <p:cNvSpPr>
            <a:spLocks noGrp="1"/>
          </p:cNvSpPr>
          <p:nvPr>
            <p:ph type="sldNum" sz="quarter" idx="5"/>
          </p:nvPr>
        </p:nvSpPr>
        <p:spPr/>
        <p:txBody>
          <a:bodyPr/>
          <a:lstStyle/>
          <a:p>
            <a:fld id="{021F3E3F-2D3E-4EE2-AF44-7C1FC8B5FA2A}" type="slidenum">
              <a:rPr lang="en-US" smtClean="0"/>
              <a:t>8</a:t>
            </a:fld>
            <a:endParaRPr lang="en-US"/>
          </a:p>
        </p:txBody>
      </p:sp>
    </p:spTree>
    <p:extLst>
      <p:ext uri="{BB962C8B-B14F-4D97-AF65-F5344CB8AC3E}">
        <p14:creationId xmlns:p14="http://schemas.microsoft.com/office/powerpoint/2010/main" val="3203950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Heal the Breach (HTB) is the method to mitigate the BREACH attack proposed in this paper and involves modifying the length of the compressed HTML responses of the server. Since </a:t>
            </a:r>
            <a:r>
              <a:rPr lang="en-US" dirty="0" err="1"/>
              <a:t>gzip</a:t>
            </a:r>
            <a:r>
              <a:rPr lang="en-US" dirty="0"/>
              <a:t> is the most standard compression algorithm for HTML webpages, by modifying the </a:t>
            </a:r>
            <a:r>
              <a:rPr lang="en-US" dirty="0" err="1"/>
              <a:t>gzip</a:t>
            </a:r>
            <a:r>
              <a:rPr lang="en-US" dirty="0"/>
              <a:t> library used by the web server, it is possible to protect the whole website without the time-consuming and expensive task of reviewing pages that contain secret tokens and reflect the variables of the request.</a:t>
            </a:r>
            <a:r>
              <a:rPr lang="ru-RU" dirty="0"/>
              <a:t>(</a:t>
            </a:r>
            <a:r>
              <a:rPr lang="ru-RU" dirty="0" err="1"/>
              <a:t>реквест</a:t>
            </a:r>
            <a:r>
              <a:rPr lang="ru-RU" dirty="0"/>
              <a:t>)</a:t>
            </a:r>
            <a:r>
              <a:rPr lang="en-US" dirty="0"/>
              <a:t> </a:t>
            </a:r>
            <a:endParaRPr lang="ru-RU"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 </a:t>
            </a:r>
            <a:r>
              <a:rPr lang="en-US" b="1" dirty="0"/>
              <a:t>HTB produces a randomized response size by creating a fake filename in the header section of the </a:t>
            </a:r>
            <a:r>
              <a:rPr lang="en-US" b="1" dirty="0" err="1"/>
              <a:t>gzip</a:t>
            </a:r>
            <a:r>
              <a:rPr lang="en-US" b="1" dirty="0"/>
              <a:t> file format which is meaningless for the browser. </a:t>
            </a:r>
            <a:r>
              <a:rPr lang="ru-RU" b="1" dirty="0"/>
              <a:t> </a:t>
            </a:r>
            <a:r>
              <a:rPr lang="ru-RU" dirty="0"/>
              <a:t> </a:t>
            </a:r>
            <a:r>
              <a:rPr lang="en-US" dirty="0"/>
              <a:t>It was initially (</a:t>
            </a:r>
            <a:r>
              <a:rPr lang="ru-RU" dirty="0" err="1"/>
              <a:t>айнешиалли</a:t>
            </a:r>
            <a:r>
              <a:rPr lang="en-US" dirty="0"/>
              <a:t>) considered the possibility of randomly skipping opportunities of compression when the algorithm finds repeated strings, since it is not mandatory to take advantage of all repetitions found.</a:t>
            </a:r>
            <a:endParaRPr lang="ru-RU"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3 </a:t>
            </a:r>
            <a:r>
              <a:rPr lang="en-US" b="1" dirty="0"/>
              <a:t>The implementation of the modified </a:t>
            </a:r>
            <a:r>
              <a:rPr lang="en-US" b="1" dirty="0" err="1"/>
              <a:t>gzip</a:t>
            </a:r>
            <a:r>
              <a:rPr lang="en-US" b="1" dirty="0"/>
              <a:t> library, called </a:t>
            </a:r>
            <a:r>
              <a:rPr lang="en-US" b="1" dirty="0" err="1"/>
              <a:t>gzip_randomizer</a:t>
            </a:r>
            <a:r>
              <a:rPr lang="ru-RU" b="1" dirty="0"/>
              <a:t> </a:t>
            </a:r>
            <a:r>
              <a:rPr lang="ru-RU" dirty="0"/>
              <a:t> </a:t>
            </a:r>
            <a:r>
              <a:rPr lang="en-US" dirty="0"/>
              <a:t>uses a parameter to specify the maximum length of a fake filename that is added to the compressed version of the output</a:t>
            </a:r>
            <a:r>
              <a:rPr lang="ru-RU" dirty="0"/>
              <a:t> </a:t>
            </a:r>
            <a:r>
              <a:rPr lang="en-US" dirty="0"/>
              <a:t>The function generates a random number, using a uniform distribution</a:t>
            </a:r>
            <a:r>
              <a:rPr lang="ru-RU" dirty="0"/>
              <a:t> </a:t>
            </a:r>
            <a:r>
              <a:rPr lang="en-US" dirty="0"/>
              <a:t>within the range specified. Then it creates a fake filename with the length obtained.</a:t>
            </a:r>
            <a:endParaRPr lang="ru-RU" dirty="0"/>
          </a:p>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4 </a:t>
            </a:r>
            <a:r>
              <a:rPr lang="en-US" dirty="0"/>
              <a:t>According to RFC 1952 [24] in </a:t>
            </a:r>
            <a:r>
              <a:rPr lang="en-US" dirty="0" err="1"/>
              <a:t>gzip</a:t>
            </a:r>
            <a:r>
              <a:rPr lang="en-US" dirty="0"/>
              <a:t> format the three first bytes in the file work as a magic number to indicate that the filetype is </a:t>
            </a:r>
            <a:r>
              <a:rPr lang="en-US" dirty="0" err="1"/>
              <a:t>gzip</a:t>
            </a:r>
            <a:r>
              <a:rPr lang="en-US" dirty="0"/>
              <a:t> compressed with Deflate, and the fourth byte is a flag that indicates if the original uncompressed filename is provided. After 6 more bytes, the filename is included as a null-terminated string (see Figure 4). Depending on the random number obtained, shorter or longer filenames could be included at this point. Most of the tests performed inserted a maximum of 10 characters (9 characters in the filename plus the end-of-string character ’\0’). However, it was tested that all browsers could manage filenames of length 100 without problem.</a:t>
            </a:r>
          </a:p>
        </p:txBody>
      </p:sp>
      <p:sp>
        <p:nvSpPr>
          <p:cNvPr id="4" name="Номер слайда 3"/>
          <p:cNvSpPr>
            <a:spLocks noGrp="1"/>
          </p:cNvSpPr>
          <p:nvPr>
            <p:ph type="sldNum" sz="quarter" idx="10"/>
          </p:nvPr>
        </p:nvSpPr>
        <p:spPr/>
        <p:txBody>
          <a:bodyPr/>
          <a:lstStyle/>
          <a:p>
            <a:fld id="{021F3E3F-2D3E-4EE2-AF44-7C1FC8B5FA2A}" type="slidenum">
              <a:rPr lang="en-US" smtClean="0"/>
              <a:t>9</a:t>
            </a:fld>
            <a:endParaRPr lang="en-US"/>
          </a:p>
        </p:txBody>
      </p:sp>
    </p:spTree>
    <p:extLst>
      <p:ext uri="{BB962C8B-B14F-4D97-AF65-F5344CB8AC3E}">
        <p14:creationId xmlns:p14="http://schemas.microsoft.com/office/powerpoint/2010/main" val="1446307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Every time </a:t>
            </a:r>
            <a:r>
              <a:rPr lang="en-US" dirty="0" err="1"/>
              <a:t>gzip</a:t>
            </a:r>
            <a:r>
              <a:rPr lang="en-US" dirty="0"/>
              <a:t>-randomizer is called with parameter 10, a new random number is generated, and the length of the resulting compressed file will be 1 to 10 bytes longer that the original </a:t>
            </a:r>
            <a:r>
              <a:rPr lang="en-US" dirty="0" err="1"/>
              <a:t>gzip</a:t>
            </a:r>
            <a:r>
              <a:rPr lang="en-US" dirty="0"/>
              <a:t> function. As it is shown on Figure 5, this small variation in the size produces enough confusion to make the attack extremely more complicated. The size of each request will only be reliable after making several queries with the same input and computing the average size. It can be seen on Figure 5, that by repeating the same query and computing the mean size, the values obtained for several runs tend to converge towards the theoretical value of 1572.50.</a:t>
            </a:r>
          </a:p>
        </p:txBody>
      </p:sp>
      <p:sp>
        <p:nvSpPr>
          <p:cNvPr id="4" name="Номер слайда 3"/>
          <p:cNvSpPr>
            <a:spLocks noGrp="1"/>
          </p:cNvSpPr>
          <p:nvPr>
            <p:ph type="sldNum" sz="quarter" idx="10"/>
          </p:nvPr>
        </p:nvSpPr>
        <p:spPr/>
        <p:txBody>
          <a:bodyPr/>
          <a:lstStyle/>
          <a:p>
            <a:fld id="{021F3E3F-2D3E-4EE2-AF44-7C1FC8B5FA2A}" type="slidenum">
              <a:rPr lang="en-US" smtClean="0"/>
              <a:t>10</a:t>
            </a:fld>
            <a:endParaRPr lang="en-US"/>
          </a:p>
        </p:txBody>
      </p:sp>
    </p:spTree>
    <p:extLst>
      <p:ext uri="{BB962C8B-B14F-4D97-AF65-F5344CB8AC3E}">
        <p14:creationId xmlns:p14="http://schemas.microsoft.com/office/powerpoint/2010/main" val="648239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Heal the Breach (HTB) is the proposed technique to mitigate BREACH attack by randomly changing the size of server responses through a modified </a:t>
            </a:r>
            <a:r>
              <a:rPr lang="en-US" dirty="0" err="1"/>
              <a:t>gzip</a:t>
            </a:r>
            <a:r>
              <a:rPr lang="en-US" dirty="0"/>
              <a:t> library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Heal the Breach or HTB is a very effective mitigation against BREACH attack that can be implemented in a global way in the webserver by replacing </a:t>
            </a:r>
            <a:r>
              <a:rPr lang="en-US" dirty="0" err="1"/>
              <a:t>gzip</a:t>
            </a:r>
            <a:r>
              <a:rPr lang="en-US" dirty="0"/>
              <a:t> library with the proposed method. HTB will protect all websites hosted in the server without the need of changing webpages or programs running behind the webpages.</a:t>
            </a:r>
          </a:p>
        </p:txBody>
      </p:sp>
      <p:sp>
        <p:nvSpPr>
          <p:cNvPr id="4" name="Номер слайда 3"/>
          <p:cNvSpPr>
            <a:spLocks noGrp="1"/>
          </p:cNvSpPr>
          <p:nvPr>
            <p:ph type="sldNum" sz="quarter" idx="10"/>
          </p:nvPr>
        </p:nvSpPr>
        <p:spPr/>
        <p:txBody>
          <a:bodyPr/>
          <a:lstStyle/>
          <a:p>
            <a:fld id="{021F3E3F-2D3E-4EE2-AF44-7C1FC8B5FA2A}" type="slidenum">
              <a:rPr lang="en-US" smtClean="0"/>
              <a:t>12</a:t>
            </a:fld>
            <a:endParaRPr lang="en-US"/>
          </a:p>
        </p:txBody>
      </p:sp>
    </p:spTree>
    <p:extLst>
      <p:ext uri="{BB962C8B-B14F-4D97-AF65-F5344CB8AC3E}">
        <p14:creationId xmlns:p14="http://schemas.microsoft.com/office/powerpoint/2010/main" val="1786208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10/19/2022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10/19/2022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10/19/2022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10/19/2022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1354" y="2952236"/>
            <a:ext cx="9202188" cy="2098226"/>
          </a:xfrm>
        </p:spPr>
        <p:txBody>
          <a:bodyPr/>
          <a:lstStyle/>
          <a:p>
            <a:r>
              <a:rPr lang="en-US" sz="4800" b="1" dirty="0"/>
              <a:t>HTB: A Very Effective Method to Protect Web Servers Against BREACH Attack to HTTPS </a:t>
            </a:r>
          </a:p>
        </p:txBody>
      </p:sp>
      <p:sp>
        <p:nvSpPr>
          <p:cNvPr id="4" name="Объект 2"/>
          <p:cNvSpPr txBox="1">
            <a:spLocks/>
          </p:cNvSpPr>
          <p:nvPr/>
        </p:nvSpPr>
        <p:spPr>
          <a:xfrm>
            <a:off x="7897091" y="5153890"/>
            <a:ext cx="3488574" cy="482139"/>
          </a:xfrm>
          <a:prstGeom prst="rect">
            <a:avLst/>
          </a:prstGeom>
        </p:spPr>
        <p:txBody>
          <a:bodyPr vert="horz" lIns="91440" tIns="45720" rIns="91440" bIns="45720" rtlCol="0" anchor="t">
            <a:no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50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US" sz="1200" b="1" dirty="0">
                <a:solidFill>
                  <a:schemeClr val="tx1"/>
                </a:solidFill>
                <a:latin typeface="Comic Sans MS" panose="030F0702030302020204" pitchFamily="66" charset="0"/>
              </a:rPr>
              <a:t>     		</a:t>
            </a:r>
            <a:r>
              <a:rPr lang="en-US" sz="1200" b="1" dirty="0">
                <a:solidFill>
                  <a:schemeClr val="tx1"/>
                </a:solidFill>
                <a:latin typeface="+mj-lt"/>
              </a:rPr>
              <a:t>Presentation was made by: </a:t>
            </a:r>
          </a:p>
          <a:p>
            <a:r>
              <a:rPr lang="en-US" sz="1200" b="1" dirty="0">
                <a:solidFill>
                  <a:schemeClr val="tx1"/>
                </a:solidFill>
                <a:latin typeface="+mj-lt"/>
              </a:rPr>
              <a:t>  		      Abdusamatov Somon</a:t>
            </a:r>
          </a:p>
        </p:txBody>
      </p:sp>
    </p:spTree>
    <p:extLst>
      <p:ext uri="{BB962C8B-B14F-4D97-AF65-F5344CB8AC3E}">
        <p14:creationId xmlns:p14="http://schemas.microsoft.com/office/powerpoint/2010/main" val="2277833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01381" y="5688976"/>
            <a:ext cx="6374423" cy="3411646"/>
          </a:xfrm>
        </p:spPr>
        <p:txBody>
          <a:bodyPr>
            <a:normAutofit/>
          </a:bodyPr>
          <a:lstStyle/>
          <a:p>
            <a:endParaRPr lang="en-US" dirty="0"/>
          </a:p>
        </p:txBody>
      </p:sp>
      <p:pic>
        <p:nvPicPr>
          <p:cNvPr id="8" name="Рисунок 7">
            <a:extLst>
              <a:ext uri="{FF2B5EF4-FFF2-40B4-BE49-F238E27FC236}">
                <a16:creationId xmlns:a16="http://schemas.microsoft.com/office/drawing/2014/main" id="{0D3AC3EC-0DED-4861-B4B6-ABA9C19EFF81}"/>
              </a:ext>
            </a:extLst>
          </p:cNvPr>
          <p:cNvPicPr>
            <a:picLocks noChangeAspect="1"/>
          </p:cNvPicPr>
          <p:nvPr/>
        </p:nvPicPr>
        <p:blipFill>
          <a:blip r:embed="rId3"/>
          <a:stretch>
            <a:fillRect/>
          </a:stretch>
        </p:blipFill>
        <p:spPr>
          <a:xfrm>
            <a:off x="1920905" y="310719"/>
            <a:ext cx="8350189" cy="3016835"/>
          </a:xfrm>
          <a:prstGeom prst="rect">
            <a:avLst/>
          </a:prstGeom>
        </p:spPr>
      </p:pic>
      <p:sp>
        <p:nvSpPr>
          <p:cNvPr id="12" name="TextBox 11">
            <a:extLst>
              <a:ext uri="{FF2B5EF4-FFF2-40B4-BE49-F238E27FC236}">
                <a16:creationId xmlns:a16="http://schemas.microsoft.com/office/drawing/2014/main" id="{450CF3EA-CDCE-46DB-81DA-4BEB6E8D43F2}"/>
              </a:ext>
            </a:extLst>
          </p:cNvPr>
          <p:cNvSpPr txBox="1"/>
          <p:nvPr/>
        </p:nvSpPr>
        <p:spPr>
          <a:xfrm>
            <a:off x="1920904" y="3327554"/>
            <a:ext cx="8350189" cy="584775"/>
          </a:xfrm>
          <a:prstGeom prst="rect">
            <a:avLst/>
          </a:prstGeom>
          <a:noFill/>
        </p:spPr>
        <p:txBody>
          <a:bodyPr wrap="square">
            <a:spAutoFit/>
          </a:bodyPr>
          <a:lstStyle/>
          <a:p>
            <a:r>
              <a:rPr lang="en-US" sz="1600" b="1" dirty="0"/>
              <a:t>Error in the file size minimizes as a function of the number of queries while computing the mean value. Figure shows 4 experiments, all converging towards 1572.5.</a:t>
            </a:r>
          </a:p>
        </p:txBody>
      </p:sp>
    </p:spTree>
    <p:extLst>
      <p:ext uri="{BB962C8B-B14F-4D97-AF65-F5344CB8AC3E}">
        <p14:creationId xmlns:p14="http://schemas.microsoft.com/office/powerpoint/2010/main" val="3026175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558CD566-504A-424F-9207-E0E51E20EDC6}"/>
              </a:ext>
            </a:extLst>
          </p:cNvPr>
          <p:cNvPicPr>
            <a:picLocks noChangeAspect="1"/>
          </p:cNvPicPr>
          <p:nvPr/>
        </p:nvPicPr>
        <p:blipFill>
          <a:blip r:embed="rId2"/>
          <a:stretch>
            <a:fillRect/>
          </a:stretch>
        </p:blipFill>
        <p:spPr>
          <a:xfrm>
            <a:off x="741841" y="0"/>
            <a:ext cx="6040699" cy="2699754"/>
          </a:xfrm>
          <a:prstGeom prst="rect">
            <a:avLst/>
          </a:prstGeom>
        </p:spPr>
      </p:pic>
      <p:pic>
        <p:nvPicPr>
          <p:cNvPr id="7" name="Рисунок 6">
            <a:extLst>
              <a:ext uri="{FF2B5EF4-FFF2-40B4-BE49-F238E27FC236}">
                <a16:creationId xmlns:a16="http://schemas.microsoft.com/office/drawing/2014/main" id="{3E6DF79F-E6FC-473A-B5B8-A8F4E1F5B9C8}"/>
              </a:ext>
            </a:extLst>
          </p:cNvPr>
          <p:cNvPicPr>
            <a:picLocks noChangeAspect="1"/>
          </p:cNvPicPr>
          <p:nvPr/>
        </p:nvPicPr>
        <p:blipFill>
          <a:blip r:embed="rId3"/>
          <a:stretch>
            <a:fillRect/>
          </a:stretch>
        </p:blipFill>
        <p:spPr>
          <a:xfrm>
            <a:off x="6176039" y="2782669"/>
            <a:ext cx="5551363" cy="3359408"/>
          </a:xfrm>
          <a:prstGeom prst="rect">
            <a:avLst/>
          </a:prstGeom>
        </p:spPr>
      </p:pic>
      <p:sp>
        <p:nvSpPr>
          <p:cNvPr id="9" name="TextBox 8">
            <a:extLst>
              <a:ext uri="{FF2B5EF4-FFF2-40B4-BE49-F238E27FC236}">
                <a16:creationId xmlns:a16="http://schemas.microsoft.com/office/drawing/2014/main" id="{A7ACF4A4-BC81-40D7-8F28-C561FA23B196}"/>
              </a:ext>
            </a:extLst>
          </p:cNvPr>
          <p:cNvSpPr txBox="1"/>
          <p:nvPr/>
        </p:nvSpPr>
        <p:spPr>
          <a:xfrm>
            <a:off x="872230" y="2782669"/>
            <a:ext cx="6094520" cy="584775"/>
          </a:xfrm>
          <a:prstGeom prst="rect">
            <a:avLst/>
          </a:prstGeom>
          <a:noFill/>
        </p:spPr>
        <p:txBody>
          <a:bodyPr wrap="square">
            <a:spAutoFit/>
          </a:bodyPr>
          <a:lstStyle/>
          <a:p>
            <a:r>
              <a:rPr lang="en-US" sz="1600" b="1" dirty="0"/>
              <a:t>Request from standard browser that accepts </a:t>
            </a:r>
            <a:r>
              <a:rPr lang="en-US" sz="1600" b="1" dirty="0" err="1"/>
              <a:t>gzip</a:t>
            </a:r>
            <a:r>
              <a:rPr lang="en-US" sz="1600" b="1" dirty="0"/>
              <a:t> encoding. Standard system without HTB protection.</a:t>
            </a:r>
          </a:p>
        </p:txBody>
      </p:sp>
      <p:sp>
        <p:nvSpPr>
          <p:cNvPr id="11" name="TextBox 10">
            <a:extLst>
              <a:ext uri="{FF2B5EF4-FFF2-40B4-BE49-F238E27FC236}">
                <a16:creationId xmlns:a16="http://schemas.microsoft.com/office/drawing/2014/main" id="{230126D3-3703-4EE4-ABE0-091F1DF1B7B8}"/>
              </a:ext>
            </a:extLst>
          </p:cNvPr>
          <p:cNvSpPr txBox="1"/>
          <p:nvPr/>
        </p:nvSpPr>
        <p:spPr>
          <a:xfrm>
            <a:off x="6097480" y="6142077"/>
            <a:ext cx="6094520" cy="584775"/>
          </a:xfrm>
          <a:prstGeom prst="rect">
            <a:avLst/>
          </a:prstGeom>
          <a:noFill/>
        </p:spPr>
        <p:txBody>
          <a:bodyPr wrap="square">
            <a:spAutoFit/>
          </a:bodyPr>
          <a:lstStyle/>
          <a:p>
            <a:r>
              <a:rPr lang="en-US" sz="1600" b="1" dirty="0"/>
              <a:t>Server uses </a:t>
            </a:r>
            <a:r>
              <a:rPr lang="en-US" sz="1600" b="1" dirty="0" err="1"/>
              <a:t>gzip_randomizer</a:t>
            </a:r>
            <a:r>
              <a:rPr lang="en-US" sz="1600" b="1" dirty="0"/>
              <a:t> (HTB protection) to modify the length of the </a:t>
            </a:r>
            <a:r>
              <a:rPr lang="en-US" sz="1600" b="1" dirty="0" err="1"/>
              <a:t>gzip</a:t>
            </a:r>
            <a:r>
              <a:rPr lang="en-US" sz="1600" b="1" dirty="0"/>
              <a:t> output. </a:t>
            </a:r>
          </a:p>
        </p:txBody>
      </p:sp>
    </p:spTree>
    <p:extLst>
      <p:ext uri="{BB962C8B-B14F-4D97-AF65-F5344CB8AC3E}">
        <p14:creationId xmlns:p14="http://schemas.microsoft.com/office/powerpoint/2010/main" val="941205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endParaRPr lang="en-US" dirty="0"/>
          </a:p>
        </p:txBody>
      </p:sp>
      <p:sp>
        <p:nvSpPr>
          <p:cNvPr id="5" name="Заголовок 1"/>
          <p:cNvSpPr>
            <a:spLocks noGrp="1"/>
          </p:cNvSpPr>
          <p:nvPr>
            <p:ph type="title"/>
          </p:nvPr>
        </p:nvSpPr>
        <p:spPr>
          <a:xfrm>
            <a:off x="689956" y="182879"/>
            <a:ext cx="9601200" cy="1485900"/>
          </a:xfrm>
        </p:spPr>
        <p:txBody>
          <a:bodyPr/>
          <a:lstStyle/>
          <a:p>
            <a:r>
              <a:rPr lang="en-US" b="1" dirty="0"/>
              <a:t>Conclusion </a:t>
            </a:r>
          </a:p>
        </p:txBody>
      </p:sp>
    </p:spTree>
    <p:extLst>
      <p:ext uri="{BB962C8B-B14F-4D97-AF65-F5344CB8AC3E}">
        <p14:creationId xmlns:p14="http://schemas.microsoft.com/office/powerpoint/2010/main" val="364582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09128" y="0"/>
            <a:ext cx="2401076" cy="1269022"/>
          </a:xfrm>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US" sz="7200" b="1" dirty="0"/>
              <a:t>Q&amp;A</a:t>
            </a:r>
          </a:p>
        </p:txBody>
      </p:sp>
    </p:spTree>
    <p:extLst>
      <p:ext uri="{BB962C8B-B14F-4D97-AF65-F5344CB8AC3E}">
        <p14:creationId xmlns:p14="http://schemas.microsoft.com/office/powerpoint/2010/main" val="4279738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1337236" y="1803862"/>
            <a:ext cx="9601200" cy="3581400"/>
          </a:xfrm>
        </p:spPr>
        <p:txBody>
          <a:bodyPr/>
          <a:lstStyle/>
          <a:p>
            <a:pPr marL="0" indent="0">
              <a:buNone/>
            </a:pPr>
            <a:endParaRPr lang="en-US" b="1" dirty="0"/>
          </a:p>
          <a:p>
            <a:pPr marL="0" indent="0">
              <a:buNone/>
            </a:pPr>
            <a:r>
              <a:rPr lang="ru-RU" b="1" dirty="0"/>
              <a:t>				     </a:t>
            </a:r>
            <a:r>
              <a:rPr lang="en-US" b="1" dirty="0"/>
              <a:t>1.Motivation </a:t>
            </a:r>
          </a:p>
          <a:p>
            <a:pPr marL="0" indent="0">
              <a:buNone/>
            </a:pPr>
            <a:r>
              <a:rPr lang="ru-RU" b="1" dirty="0"/>
              <a:t>				     </a:t>
            </a:r>
            <a:r>
              <a:rPr lang="en-US" b="1" dirty="0"/>
              <a:t>2.Problem </a:t>
            </a:r>
          </a:p>
          <a:p>
            <a:pPr marL="0" indent="0">
              <a:buNone/>
            </a:pPr>
            <a:r>
              <a:rPr lang="ru-RU" b="1" dirty="0"/>
              <a:t>				     </a:t>
            </a:r>
            <a:r>
              <a:rPr lang="en-US" b="1" dirty="0"/>
              <a:t>3.Method </a:t>
            </a:r>
          </a:p>
          <a:p>
            <a:pPr marL="0" indent="0">
              <a:buNone/>
            </a:pPr>
            <a:r>
              <a:rPr lang="en-US" b="1" dirty="0"/>
              <a:t>				     4.Result</a:t>
            </a:r>
          </a:p>
          <a:p>
            <a:pPr marL="0" indent="0">
              <a:buNone/>
            </a:pPr>
            <a:r>
              <a:rPr lang="en-US" b="1" dirty="0"/>
              <a:t>				     5.Conclusion</a:t>
            </a:r>
            <a:r>
              <a:rPr lang="ru-RU" b="1" dirty="0"/>
              <a:t>				 </a:t>
            </a:r>
            <a:r>
              <a:rPr lang="en-US" b="1" dirty="0"/>
              <a:t>     </a:t>
            </a:r>
          </a:p>
          <a:p>
            <a:pPr marL="0" indent="0">
              <a:buNone/>
            </a:pPr>
            <a:r>
              <a:rPr lang="ru-RU" b="1" dirty="0"/>
              <a:t>	</a:t>
            </a:r>
            <a:endParaRPr lang="en-US" b="1" dirty="0"/>
          </a:p>
        </p:txBody>
      </p:sp>
      <p:sp>
        <p:nvSpPr>
          <p:cNvPr id="5" name="Прямоугольник 4"/>
          <p:cNvSpPr/>
          <p:nvPr/>
        </p:nvSpPr>
        <p:spPr>
          <a:xfrm>
            <a:off x="5455598" y="969711"/>
            <a:ext cx="1135247" cy="584775"/>
          </a:xfrm>
          <a:prstGeom prst="rect">
            <a:avLst/>
          </a:prstGeom>
        </p:spPr>
        <p:txBody>
          <a:bodyPr wrap="none">
            <a:spAutoFit/>
          </a:bodyPr>
          <a:lstStyle/>
          <a:p>
            <a:r>
              <a:rPr lang="en-US" sz="3200" b="1" dirty="0">
                <a:latin typeface="Comic Sans MS" panose="030F0702030302020204" pitchFamily="66" charset="0"/>
              </a:rPr>
              <a:t>Plan </a:t>
            </a:r>
          </a:p>
        </p:txBody>
      </p:sp>
    </p:spTree>
    <p:extLst>
      <p:ext uri="{BB962C8B-B14F-4D97-AF65-F5344CB8AC3E}">
        <p14:creationId xmlns:p14="http://schemas.microsoft.com/office/powerpoint/2010/main" val="4050043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9956" y="182879"/>
            <a:ext cx="9601200" cy="1485900"/>
          </a:xfrm>
        </p:spPr>
        <p:txBody>
          <a:bodyPr/>
          <a:lstStyle/>
          <a:p>
            <a:r>
              <a:rPr lang="en-US" b="1" dirty="0"/>
              <a:t>Motivation </a:t>
            </a:r>
          </a:p>
        </p:txBody>
      </p:sp>
      <p:sp>
        <p:nvSpPr>
          <p:cNvPr id="3" name="Объект 2"/>
          <p:cNvSpPr>
            <a:spLocks noGrp="1"/>
          </p:cNvSpPr>
          <p:nvPr>
            <p:ph idx="1"/>
          </p:nvPr>
        </p:nvSpPr>
        <p:spPr>
          <a:xfrm>
            <a:off x="1160585" y="1784837"/>
            <a:ext cx="10225454" cy="3581400"/>
          </a:xfrm>
        </p:spPr>
        <p:txBody>
          <a:bodyPr/>
          <a:lstStyle/>
          <a:p>
            <a:r>
              <a:rPr lang="en-US" dirty="0"/>
              <a:t>Side-channel attacks </a:t>
            </a:r>
          </a:p>
          <a:p>
            <a:r>
              <a:rPr lang="en-US" dirty="0"/>
              <a:t>Side-channels attacks based on compression were first investigated by Kelsey in 2002</a:t>
            </a:r>
          </a:p>
          <a:p>
            <a:r>
              <a:rPr lang="en-US" dirty="0"/>
              <a:t> In this research, Authors focus on secure computation.</a:t>
            </a:r>
          </a:p>
          <a:p>
            <a:r>
              <a:rPr lang="en-US" dirty="0"/>
              <a:t>This paper presents a mitigation called Heal the Breach (or HTB)</a:t>
            </a:r>
          </a:p>
        </p:txBody>
      </p:sp>
    </p:spTree>
    <p:extLst>
      <p:ext uri="{BB962C8B-B14F-4D97-AF65-F5344CB8AC3E}">
        <p14:creationId xmlns:p14="http://schemas.microsoft.com/office/powerpoint/2010/main" val="1617245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a:t>CRIME</a:t>
            </a:r>
          </a:p>
          <a:p>
            <a:r>
              <a:rPr lang="en-US" dirty="0"/>
              <a:t>BREACH</a:t>
            </a:r>
          </a:p>
          <a:p>
            <a:pPr marL="0" indent="0">
              <a:buNone/>
            </a:pPr>
            <a:r>
              <a:rPr lang="en-US" dirty="0"/>
              <a:t>       • The server must use HTTP compression. </a:t>
            </a:r>
          </a:p>
          <a:p>
            <a:pPr marL="0" indent="0">
              <a:buNone/>
            </a:pPr>
            <a:r>
              <a:rPr lang="en-US" dirty="0"/>
              <a:t>       • The website must reflect user-input in HTTP response body. </a:t>
            </a:r>
          </a:p>
          <a:p>
            <a:pPr marL="0" indent="0">
              <a:buNone/>
            </a:pPr>
            <a:r>
              <a:rPr lang="en-US" dirty="0"/>
              <a:t>       • HTML code must include a secret token that could be used to impersonate the         </a:t>
            </a:r>
          </a:p>
          <a:p>
            <a:pPr marL="0" indent="0">
              <a:buNone/>
            </a:pPr>
            <a:r>
              <a:rPr lang="en-US" dirty="0"/>
              <a:t>           victim. </a:t>
            </a:r>
          </a:p>
        </p:txBody>
      </p:sp>
      <p:sp>
        <p:nvSpPr>
          <p:cNvPr id="5" name="Заголовок 1"/>
          <p:cNvSpPr txBox="1">
            <a:spLocks/>
          </p:cNvSpPr>
          <p:nvPr/>
        </p:nvSpPr>
        <p:spPr>
          <a:xfrm>
            <a:off x="689956" y="182879"/>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t>Problem  </a:t>
            </a:r>
          </a:p>
        </p:txBody>
      </p:sp>
    </p:spTree>
    <p:extLst>
      <p:ext uri="{BB962C8B-B14F-4D97-AF65-F5344CB8AC3E}">
        <p14:creationId xmlns:p14="http://schemas.microsoft.com/office/powerpoint/2010/main" val="1520622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898708" y="6163071"/>
            <a:ext cx="7083191" cy="369332"/>
          </a:xfrm>
          <a:prstGeom prst="rect">
            <a:avLst/>
          </a:prstGeom>
        </p:spPr>
        <p:txBody>
          <a:bodyPr wrap="square">
            <a:spAutoFit/>
          </a:bodyPr>
          <a:lstStyle/>
          <a:p>
            <a:r>
              <a:rPr lang="en-US" b="1" dirty="0"/>
              <a:t>Example of webpage which reflects user-input in HTTP response body</a:t>
            </a:r>
          </a:p>
        </p:txBody>
      </p:sp>
      <p:pic>
        <p:nvPicPr>
          <p:cNvPr id="7" name="Рисунок 6"/>
          <p:cNvPicPr>
            <a:picLocks noChangeAspect="1"/>
          </p:cNvPicPr>
          <p:nvPr/>
        </p:nvPicPr>
        <p:blipFill>
          <a:blip r:embed="rId3"/>
          <a:stretch>
            <a:fillRect/>
          </a:stretch>
        </p:blipFill>
        <p:spPr>
          <a:xfrm>
            <a:off x="998789" y="498439"/>
            <a:ext cx="10498015" cy="5487166"/>
          </a:xfrm>
          <a:prstGeom prst="rect">
            <a:avLst/>
          </a:prstGeom>
        </p:spPr>
      </p:pic>
    </p:spTree>
    <p:extLst>
      <p:ext uri="{BB962C8B-B14F-4D97-AF65-F5344CB8AC3E}">
        <p14:creationId xmlns:p14="http://schemas.microsoft.com/office/powerpoint/2010/main" val="4046563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3"/>
          <a:stretch>
            <a:fillRect/>
          </a:stretch>
        </p:blipFill>
        <p:spPr>
          <a:xfrm>
            <a:off x="2242599" y="428206"/>
            <a:ext cx="8044401" cy="5458244"/>
          </a:xfrm>
          <a:prstGeom prst="rect">
            <a:avLst/>
          </a:prstGeom>
        </p:spPr>
      </p:pic>
      <p:sp>
        <p:nvSpPr>
          <p:cNvPr id="5" name="Прямоугольник 4"/>
          <p:cNvSpPr/>
          <p:nvPr/>
        </p:nvSpPr>
        <p:spPr>
          <a:xfrm>
            <a:off x="4411791" y="6063734"/>
            <a:ext cx="3706015" cy="369332"/>
          </a:xfrm>
          <a:prstGeom prst="rect">
            <a:avLst/>
          </a:prstGeom>
        </p:spPr>
        <p:txBody>
          <a:bodyPr wrap="none">
            <a:spAutoFit/>
          </a:bodyPr>
          <a:lstStyle/>
          <a:p>
            <a:r>
              <a:rPr lang="en-US" b="1" dirty="0"/>
              <a:t>Sample HTML code of the response.</a:t>
            </a:r>
          </a:p>
        </p:txBody>
      </p:sp>
    </p:spTree>
    <p:extLst>
      <p:ext uri="{BB962C8B-B14F-4D97-AF65-F5344CB8AC3E}">
        <p14:creationId xmlns:p14="http://schemas.microsoft.com/office/powerpoint/2010/main" val="1716471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36342" y="1553592"/>
            <a:ext cx="10365702" cy="4313808"/>
          </a:xfrm>
        </p:spPr>
        <p:txBody>
          <a:bodyPr/>
          <a:lstStyle/>
          <a:p>
            <a:r>
              <a:rPr lang="en-US" dirty="0"/>
              <a:t>IMPLEMENTATION OF THE BREACH ATTACK</a:t>
            </a:r>
          </a:p>
          <a:p>
            <a:pPr lvl="1"/>
            <a:r>
              <a:rPr lang="en-US" dirty="0"/>
              <a:t>The Python program make 2 requests for each Hexadecimal characters </a:t>
            </a:r>
            <a:r>
              <a:rPr lang="en-US" dirty="0">
                <a:solidFill>
                  <a:srgbClr val="FF0000"/>
                </a:solidFill>
              </a:rPr>
              <a:t>[’0’, ’1’, ’2’, ’3’, ’4’, ’5’, ’6’, ’7’, ’8’, ’9’, ’a’, ’b’, ’c’, ’d’, ’e’, ’f’] </a:t>
            </a:r>
            <a:r>
              <a:rPr lang="en-US" dirty="0">
                <a:solidFill>
                  <a:schemeClr val="tx1"/>
                </a:solidFill>
              </a:rPr>
              <a:t>that can be used in the secret token.</a:t>
            </a:r>
          </a:p>
          <a:p>
            <a:pPr lvl="1"/>
            <a:r>
              <a:rPr lang="en-US" dirty="0">
                <a:solidFill>
                  <a:schemeClr val="tx1"/>
                </a:solidFill>
              </a:rPr>
              <a:t>Example </a:t>
            </a:r>
          </a:p>
          <a:p>
            <a:pPr marL="530352" lvl="1" indent="0">
              <a:buNone/>
            </a:pPr>
            <a:r>
              <a:rPr lang="en-US" dirty="0"/>
              <a:t>               curl –header ‘‘Accept-Encoding: </a:t>
            </a:r>
            <a:r>
              <a:rPr lang="en-US" dirty="0" err="1"/>
              <a:t>gzip</a:t>
            </a:r>
            <a:r>
              <a:rPr lang="en-US" dirty="0"/>
              <a:t>’’ -o file.gz URL       				         https://apps.icai.comillas.edu/owa2/?canary = 7 → size 1606 	   		         https://apps.icai.comillas.edu/owa2/?canary = a → size 1605</a:t>
            </a:r>
          </a:p>
          <a:p>
            <a:endParaRPr lang="en-US" dirty="0"/>
          </a:p>
          <a:p>
            <a:r>
              <a:rPr lang="en-US" dirty="0"/>
              <a:t> Huffman coding generates problems because of the variation of the frequency of the characters as more letters are added to the token string.</a:t>
            </a:r>
          </a:p>
          <a:p>
            <a:pPr marL="530352" lvl="1" indent="0">
              <a:buNone/>
            </a:pPr>
            <a:endParaRPr lang="en-US" dirty="0"/>
          </a:p>
          <a:p>
            <a:pPr marL="530352" lvl="1" indent="0">
              <a:buNone/>
            </a:pPr>
            <a:endParaRPr lang="en-US" b="1" dirty="0">
              <a:solidFill>
                <a:srgbClr val="FF0000"/>
              </a:solidFill>
            </a:endParaRPr>
          </a:p>
        </p:txBody>
      </p:sp>
      <p:sp>
        <p:nvSpPr>
          <p:cNvPr id="4" name="Заголовок 1"/>
          <p:cNvSpPr>
            <a:spLocks noGrp="1"/>
          </p:cNvSpPr>
          <p:nvPr>
            <p:ph type="title"/>
          </p:nvPr>
        </p:nvSpPr>
        <p:spPr>
          <a:xfrm>
            <a:off x="689956" y="182879"/>
            <a:ext cx="9601200" cy="1485900"/>
          </a:xfrm>
        </p:spPr>
        <p:txBody>
          <a:bodyPr/>
          <a:lstStyle/>
          <a:p>
            <a:r>
              <a:rPr lang="en-US" b="1" dirty="0"/>
              <a:t>Method  </a:t>
            </a:r>
          </a:p>
        </p:txBody>
      </p:sp>
    </p:spTree>
    <p:extLst>
      <p:ext uri="{BB962C8B-B14F-4D97-AF65-F5344CB8AC3E}">
        <p14:creationId xmlns:p14="http://schemas.microsoft.com/office/powerpoint/2010/main" val="283295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4B85F3A3-2F8D-4CB9-AE22-E21A438C3C5C}"/>
              </a:ext>
            </a:extLst>
          </p:cNvPr>
          <p:cNvPicPr>
            <a:picLocks noChangeAspect="1"/>
          </p:cNvPicPr>
          <p:nvPr/>
        </p:nvPicPr>
        <p:blipFill>
          <a:blip r:embed="rId3"/>
          <a:stretch>
            <a:fillRect/>
          </a:stretch>
        </p:blipFill>
        <p:spPr>
          <a:xfrm>
            <a:off x="2026513" y="316544"/>
            <a:ext cx="7618227" cy="1325824"/>
          </a:xfrm>
          <a:prstGeom prst="rect">
            <a:avLst/>
          </a:prstGeom>
        </p:spPr>
      </p:pic>
      <p:sp>
        <p:nvSpPr>
          <p:cNvPr id="7" name="TextBox 6">
            <a:extLst>
              <a:ext uri="{FF2B5EF4-FFF2-40B4-BE49-F238E27FC236}">
                <a16:creationId xmlns:a16="http://schemas.microsoft.com/office/drawing/2014/main" id="{C1EC6D91-6E5F-41EE-95EA-3C05269B17AC}"/>
              </a:ext>
            </a:extLst>
          </p:cNvPr>
          <p:cNvSpPr txBox="1"/>
          <p:nvPr/>
        </p:nvSpPr>
        <p:spPr>
          <a:xfrm>
            <a:off x="3195444" y="1714260"/>
            <a:ext cx="5280364" cy="307777"/>
          </a:xfrm>
          <a:prstGeom prst="rect">
            <a:avLst/>
          </a:prstGeom>
          <a:noFill/>
        </p:spPr>
        <p:txBody>
          <a:bodyPr wrap="square">
            <a:spAutoFit/>
          </a:bodyPr>
          <a:lstStyle/>
          <a:p>
            <a:r>
              <a:rPr lang="en-US" sz="1400" b="1" dirty="0"/>
              <a:t>Two queries to find out if ’f’ is the next character in the secret token.</a:t>
            </a:r>
          </a:p>
        </p:txBody>
      </p:sp>
    </p:spTree>
    <p:extLst>
      <p:ext uri="{BB962C8B-B14F-4D97-AF65-F5344CB8AC3E}">
        <p14:creationId xmlns:p14="http://schemas.microsoft.com/office/powerpoint/2010/main" val="4260243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01625" y="672739"/>
            <a:ext cx="10348548" cy="3581400"/>
          </a:xfrm>
        </p:spPr>
        <p:txBody>
          <a:bodyPr>
            <a:normAutofit/>
          </a:bodyPr>
          <a:lstStyle/>
          <a:p>
            <a:r>
              <a:rPr lang="en-US" b="1" dirty="0"/>
              <a:t>Heal the Breach (HTB) is the method to mitigate the BREACH</a:t>
            </a:r>
            <a:r>
              <a:rPr lang="ru-RU" b="1" dirty="0"/>
              <a:t> </a:t>
            </a:r>
            <a:r>
              <a:rPr lang="en-US" b="1" dirty="0"/>
              <a:t>attack</a:t>
            </a:r>
          </a:p>
          <a:p>
            <a:r>
              <a:rPr lang="en-US" b="1" dirty="0"/>
              <a:t>HTB produces a randomized response size by creating a fake filename in the header section of the </a:t>
            </a:r>
            <a:r>
              <a:rPr lang="en-US" b="1" dirty="0" err="1"/>
              <a:t>gzip</a:t>
            </a:r>
            <a:r>
              <a:rPr lang="en-US" b="1" dirty="0"/>
              <a:t> file format which is meaningless for the browser. </a:t>
            </a:r>
            <a:r>
              <a:rPr lang="ru-RU" b="1" dirty="0"/>
              <a:t> </a:t>
            </a:r>
          </a:p>
          <a:p>
            <a:r>
              <a:rPr lang="en-US" b="1" dirty="0"/>
              <a:t>The implementation of the modified </a:t>
            </a:r>
            <a:r>
              <a:rPr lang="en-US" b="1" dirty="0" err="1"/>
              <a:t>gzip</a:t>
            </a:r>
            <a:r>
              <a:rPr lang="en-US" b="1" dirty="0"/>
              <a:t> library, called </a:t>
            </a:r>
            <a:r>
              <a:rPr lang="en-US" b="1" dirty="0" err="1"/>
              <a:t>gzip_randomizer</a:t>
            </a:r>
            <a:endParaRPr lang="en-US" b="1" dirty="0"/>
          </a:p>
        </p:txBody>
      </p:sp>
      <p:pic>
        <p:nvPicPr>
          <p:cNvPr id="5" name="Рисунок 4">
            <a:extLst>
              <a:ext uri="{FF2B5EF4-FFF2-40B4-BE49-F238E27FC236}">
                <a16:creationId xmlns:a16="http://schemas.microsoft.com/office/drawing/2014/main" id="{FF5F4388-CAC0-4E65-BA89-656A5F38083D}"/>
              </a:ext>
            </a:extLst>
          </p:cNvPr>
          <p:cNvPicPr>
            <a:picLocks noChangeAspect="1"/>
          </p:cNvPicPr>
          <p:nvPr/>
        </p:nvPicPr>
        <p:blipFill>
          <a:blip r:embed="rId3"/>
          <a:stretch>
            <a:fillRect/>
          </a:stretch>
        </p:blipFill>
        <p:spPr>
          <a:xfrm>
            <a:off x="2229820" y="2898143"/>
            <a:ext cx="6791325" cy="2428875"/>
          </a:xfrm>
          <a:prstGeom prst="rect">
            <a:avLst/>
          </a:prstGeom>
        </p:spPr>
      </p:pic>
      <p:sp>
        <p:nvSpPr>
          <p:cNvPr id="7" name="TextBox 6">
            <a:extLst>
              <a:ext uri="{FF2B5EF4-FFF2-40B4-BE49-F238E27FC236}">
                <a16:creationId xmlns:a16="http://schemas.microsoft.com/office/drawing/2014/main" id="{3910AC0F-3638-4C6D-A26F-6C2373A6E4AB}"/>
              </a:ext>
            </a:extLst>
          </p:cNvPr>
          <p:cNvSpPr txBox="1"/>
          <p:nvPr/>
        </p:nvSpPr>
        <p:spPr>
          <a:xfrm>
            <a:off x="3106072" y="5327018"/>
            <a:ext cx="5038819" cy="338554"/>
          </a:xfrm>
          <a:prstGeom prst="rect">
            <a:avLst/>
          </a:prstGeom>
          <a:noFill/>
        </p:spPr>
        <p:txBody>
          <a:bodyPr wrap="square">
            <a:spAutoFit/>
          </a:bodyPr>
          <a:lstStyle/>
          <a:p>
            <a:r>
              <a:rPr lang="en-US" sz="1600" b="1" dirty="0" err="1"/>
              <a:t>gzip</a:t>
            </a:r>
            <a:r>
              <a:rPr lang="en-US" sz="1600" b="1" dirty="0"/>
              <a:t> file structure. Example using filename ‘‘</a:t>
            </a:r>
            <a:r>
              <a:rPr lang="en-US" sz="1600" b="1" dirty="0" err="1"/>
              <a:t>abc</a:t>
            </a:r>
            <a:r>
              <a:rPr lang="en-US" sz="1600" b="1" dirty="0"/>
              <a:t>.’’</a:t>
            </a:r>
          </a:p>
        </p:txBody>
      </p:sp>
    </p:spTree>
    <p:extLst>
      <p:ext uri="{BB962C8B-B14F-4D97-AF65-F5344CB8AC3E}">
        <p14:creationId xmlns:p14="http://schemas.microsoft.com/office/powerpoint/2010/main" val="42767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Уголки</Template>
  <TotalTime>3994</TotalTime>
  <Words>1724</Words>
  <Application>Microsoft Office PowerPoint</Application>
  <PresentationFormat>와이드스크린</PresentationFormat>
  <Paragraphs>71</Paragraphs>
  <Slides>13</Slides>
  <Notes>9</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13</vt:i4>
      </vt:variant>
    </vt:vector>
  </HeadingPairs>
  <TitlesOfParts>
    <vt:vector size="18" baseType="lpstr">
      <vt:lpstr>Calibri</vt:lpstr>
      <vt:lpstr>Comic Sans MS</vt:lpstr>
      <vt:lpstr>Franklin Gothic Book</vt:lpstr>
      <vt:lpstr>Wingdings 3</vt:lpstr>
      <vt:lpstr>Crop</vt:lpstr>
      <vt:lpstr>HTB: A Very Effective Method to Protect Web Servers Against BREACH Attack to HTTPS </vt:lpstr>
      <vt:lpstr>PowerPoint 프레젠테이션</vt:lpstr>
      <vt:lpstr>Motivation </vt:lpstr>
      <vt:lpstr>PowerPoint 프레젠테이션</vt:lpstr>
      <vt:lpstr>PowerPoint 프레젠테이션</vt:lpstr>
      <vt:lpstr>PowerPoint 프레젠테이션</vt:lpstr>
      <vt:lpstr>Method  </vt:lpstr>
      <vt:lpstr>PowerPoint 프레젠테이션</vt:lpstr>
      <vt:lpstr>PowerPoint 프레젠테이션</vt:lpstr>
      <vt:lpstr>PowerPoint 프레젠테이션</vt:lpstr>
      <vt:lpstr>PowerPoint 프레젠테이션</vt:lpstr>
      <vt:lpstr>Conclusion </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and evaluation of an efficient secure computation system using ‘R’ for healthcare statistics</dc:title>
  <dc:creator>ASUS</dc:creator>
  <cp:lastModifiedBy>손지민</cp:lastModifiedBy>
  <cp:revision>42</cp:revision>
  <dcterms:created xsi:type="dcterms:W3CDTF">2022-04-29T07:50:01Z</dcterms:created>
  <dcterms:modified xsi:type="dcterms:W3CDTF">2022-10-19T03:25:13Z</dcterms:modified>
</cp:coreProperties>
</file>