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3" r:id="rId1"/>
  </p:sldMasterIdLst>
  <p:notesMasterIdLst>
    <p:notesMasterId r:id="rId52"/>
  </p:notesMasterIdLst>
  <p:sldIdLst>
    <p:sldId id="256" r:id="rId2"/>
    <p:sldId id="257" r:id="rId3"/>
    <p:sldId id="260" r:id="rId4"/>
    <p:sldId id="326" r:id="rId5"/>
    <p:sldId id="325" r:id="rId6"/>
    <p:sldId id="262" r:id="rId7"/>
    <p:sldId id="261" r:id="rId8"/>
    <p:sldId id="263" r:id="rId9"/>
    <p:sldId id="287" r:id="rId10"/>
    <p:sldId id="265" r:id="rId11"/>
    <p:sldId id="266" r:id="rId12"/>
    <p:sldId id="267" r:id="rId13"/>
    <p:sldId id="268" r:id="rId14"/>
    <p:sldId id="304" r:id="rId15"/>
    <p:sldId id="271" r:id="rId16"/>
    <p:sldId id="291" r:id="rId17"/>
    <p:sldId id="290" r:id="rId18"/>
    <p:sldId id="289" r:id="rId19"/>
    <p:sldId id="328" r:id="rId20"/>
    <p:sldId id="329" r:id="rId21"/>
    <p:sldId id="330" r:id="rId22"/>
    <p:sldId id="331" r:id="rId23"/>
    <p:sldId id="332" r:id="rId24"/>
    <p:sldId id="333" r:id="rId25"/>
    <p:sldId id="335" r:id="rId26"/>
    <p:sldId id="337" r:id="rId27"/>
    <p:sldId id="272" r:id="rId28"/>
    <p:sldId id="270" r:id="rId29"/>
    <p:sldId id="298" r:id="rId30"/>
    <p:sldId id="275" r:id="rId31"/>
    <p:sldId id="274" r:id="rId32"/>
    <p:sldId id="327" r:id="rId33"/>
    <p:sldId id="306" r:id="rId34"/>
    <p:sldId id="308" r:id="rId35"/>
    <p:sldId id="313" r:id="rId36"/>
    <p:sldId id="307" r:id="rId37"/>
    <p:sldId id="277" r:id="rId38"/>
    <p:sldId id="316" r:id="rId39"/>
    <p:sldId id="317" r:id="rId40"/>
    <p:sldId id="319" r:id="rId41"/>
    <p:sldId id="320" r:id="rId42"/>
    <p:sldId id="278" r:id="rId43"/>
    <p:sldId id="279" r:id="rId44"/>
    <p:sldId id="321" r:id="rId45"/>
    <p:sldId id="280" r:id="rId46"/>
    <p:sldId id="323" r:id="rId47"/>
    <p:sldId id="281" r:id="rId48"/>
    <p:sldId id="282" r:id="rId49"/>
    <p:sldId id="259" r:id="rId50"/>
    <p:sldId id="258" r:id="rId5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58" autoAdjust="0"/>
    <p:restoredTop sz="94660"/>
  </p:normalViewPr>
  <p:slideViewPr>
    <p:cSldViewPr>
      <p:cViewPr varScale="1">
        <p:scale>
          <a:sx n="70" d="100"/>
          <a:sy n="70" d="100"/>
        </p:scale>
        <p:origin x="-130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CF3E1A-FF0E-4510-AFF3-2C7F33C1EA31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C093E6-7332-4FD7-9119-3F76523E8F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C093E6-7332-4FD7-9119-3F76523E8F0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F63E9AC-BBC2-4065-8E78-2FDE310D3D0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1026" name="Picture 2" descr="C:\Users\Saad\Pictures\ML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152400"/>
            <a:ext cx="742950" cy="7524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C62528F-A4BE-4F65-AA47-86A23F9BC4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944EC39-FB3B-47AA-AA0A-8011B1DF7C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6917D26-57B8-4263-AB4C-D9AE6CF731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CFA15C6-DE75-41E5-8DB9-4A9C0A4AEF1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11" name="Picture 2" descr="C:\Users\Saad\Pictures\ML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152400"/>
            <a:ext cx="742950" cy="7524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7649E35D-5203-4B20-8443-7C1F6C63A4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03472C6-2FFC-461F-88A8-83959A86BF8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" name="Picture 2" descr="C:\Users\Saad\Pictures\ML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152400"/>
            <a:ext cx="742950" cy="7524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CC701EA-65A4-4459-A228-2F4A750C70E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732A2B6-29D5-4417-A9B8-DC08125D320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7" name="Picture 2" descr="C:\Users\Saad\Pictures\ML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152400"/>
            <a:ext cx="742950" cy="7524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41C9F3A2-1390-4748-8BAA-6261E0143C9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2" descr="C:\Users\Saad\Pictures\ML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152400"/>
            <a:ext cx="742950" cy="7524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058EFA1-9F8A-4FD8-BC0E-3D39B05110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pic>
        <p:nvPicPr>
          <p:cNvPr id="11" name="Picture 2" descr="C:\Users\Saad\Pictures\ML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3400" y="152400"/>
            <a:ext cx="742950" cy="75247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0058863E-DCAC-415E-B61A-8EDB652FBA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13" name="Picture 2" descr="C:\Users\Saad\Pictures\ML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53400" y="152400"/>
            <a:ext cx="742950" cy="7524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55" r:id="rId2"/>
    <p:sldLayoutId id="2147483856" r:id="rId3"/>
    <p:sldLayoutId id="2147483857" r:id="rId4"/>
    <p:sldLayoutId id="2147483858" r:id="rId5"/>
    <p:sldLayoutId id="2147483859" r:id="rId6"/>
    <p:sldLayoutId id="2147483860" r:id="rId7"/>
    <p:sldLayoutId id="2147483861" r:id="rId8"/>
    <p:sldLayoutId id="2147483862" r:id="rId9"/>
    <p:sldLayoutId id="2147483863" r:id="rId10"/>
    <p:sldLayoutId id="2147483864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914400"/>
            <a:ext cx="6873240" cy="1371600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4000" dirty="0" smtClean="0"/>
              <a:t>Dynamic Source Routing (DSR)</a:t>
            </a:r>
            <a:br>
              <a:rPr lang="en-US" sz="4000" dirty="0" smtClean="0"/>
            </a:br>
            <a:r>
              <a:rPr lang="en-US" sz="4000" dirty="0" smtClean="0"/>
              <a:t> in Ad Hoc Wireless Networks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09800" y="3048000"/>
            <a:ext cx="5105400" cy="533400"/>
          </a:xfrm>
        </p:spPr>
        <p:txBody>
          <a:bodyPr>
            <a:noAutofit/>
          </a:bodyPr>
          <a:lstStyle/>
          <a:p>
            <a:pPr eaLnBrk="1" hangingPunct="1"/>
            <a:r>
              <a:rPr lang="en-US" sz="2400" dirty="0" smtClean="0">
                <a:solidFill>
                  <a:schemeClr val="tx2">
                    <a:satMod val="130000"/>
                  </a:schemeClr>
                </a:solidFill>
                <a:latin typeface="+mj-lt"/>
                <a:ea typeface="+mj-ea"/>
                <a:cs typeface="+mj-cs"/>
              </a:rPr>
              <a:t>David B. Johnson and David A. </a:t>
            </a:r>
            <a:r>
              <a:rPr lang="en-US" sz="2400" dirty="0" err="1" smtClean="0">
                <a:solidFill>
                  <a:schemeClr val="tx2">
                    <a:satMod val="130000"/>
                  </a:schemeClr>
                </a:solidFill>
                <a:latin typeface="+mj-lt"/>
                <a:ea typeface="+mj-ea"/>
                <a:cs typeface="+mj-cs"/>
              </a:rPr>
              <a:t>Maltz</a:t>
            </a:r>
            <a:endParaRPr lang="en-US" sz="2400" dirty="0" smtClean="0">
              <a:solidFill>
                <a:schemeClr val="tx2">
                  <a:satMod val="13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362200" y="4267200"/>
            <a:ext cx="4554452" cy="187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sz="1600" dirty="0" smtClean="0">
                <a:solidFill>
                  <a:schemeClr val="tx2">
                    <a:satMod val="130000"/>
                  </a:schemeClr>
                </a:solidFill>
                <a:latin typeface="+mj-lt"/>
                <a:ea typeface="+mj-ea"/>
                <a:cs typeface="+mj-cs"/>
              </a:rPr>
              <a:t>Presented by:  Saad NSAIF</a:t>
            </a:r>
          </a:p>
          <a:p>
            <a:pPr algn="ctr" eaLnBrk="1" hangingPunct="1"/>
            <a:endParaRPr lang="en-US" sz="1600" dirty="0" smtClean="0">
              <a:solidFill>
                <a:schemeClr val="tx2">
                  <a:satMod val="130000"/>
                </a:schemeClr>
              </a:solidFill>
              <a:latin typeface="+mj-lt"/>
              <a:ea typeface="+mj-ea"/>
              <a:cs typeface="+mj-cs"/>
            </a:endParaRPr>
          </a:p>
          <a:p>
            <a:pPr algn="ctr" eaLnBrk="1" hangingPunct="1"/>
            <a:r>
              <a:rPr lang="en-US" sz="1600" dirty="0" smtClean="0">
                <a:solidFill>
                  <a:schemeClr val="tx2">
                    <a:satMod val="130000"/>
                  </a:schemeClr>
                </a:solidFill>
                <a:latin typeface="+mj-lt"/>
                <a:ea typeface="+mj-ea"/>
                <a:cs typeface="+mj-cs"/>
              </a:rPr>
              <a:t>Supervised by Prof. : SHIN, Minho</a:t>
            </a:r>
          </a:p>
          <a:p>
            <a:pPr algn="ctr" eaLnBrk="1" hangingPunct="1"/>
            <a:endParaRPr lang="en-US" sz="1600" dirty="0" smtClean="0">
              <a:solidFill>
                <a:schemeClr val="tx2">
                  <a:satMod val="130000"/>
                </a:schemeClr>
              </a:solidFill>
              <a:latin typeface="+mj-lt"/>
              <a:ea typeface="+mj-ea"/>
              <a:cs typeface="+mj-cs"/>
            </a:endParaRPr>
          </a:p>
          <a:p>
            <a:pPr algn="ctr" eaLnBrk="1" hangingPunct="1"/>
            <a:r>
              <a:rPr lang="en-US" sz="1600" dirty="0" smtClean="0">
                <a:solidFill>
                  <a:schemeClr val="tx2">
                    <a:satMod val="130000"/>
                  </a:schemeClr>
                </a:solidFill>
                <a:latin typeface="+mj-lt"/>
                <a:ea typeface="+mj-ea"/>
                <a:cs typeface="+mj-cs"/>
              </a:rPr>
              <a:t>Class: Special Topics on Mobile Computing Oct 2012</a:t>
            </a:r>
          </a:p>
          <a:p>
            <a:pPr algn="ctr" eaLnBrk="1" hangingPunct="1"/>
            <a:endParaRPr lang="en-US" sz="1600" dirty="0" smtClean="0">
              <a:solidFill>
                <a:schemeClr val="tx2">
                  <a:satMod val="130000"/>
                </a:schemeClr>
              </a:solidFill>
              <a:latin typeface="+mj-lt"/>
              <a:ea typeface="+mj-ea"/>
              <a:cs typeface="+mj-cs"/>
            </a:endParaRPr>
          </a:p>
          <a:p>
            <a:pPr algn="ctr" eaLnBrk="1" hangingPunct="1"/>
            <a:r>
              <a:rPr lang="en-US" sz="1600" dirty="0" smtClean="0">
                <a:solidFill>
                  <a:schemeClr val="tx2">
                    <a:satMod val="130000"/>
                  </a:schemeClr>
                </a:solidFill>
                <a:latin typeface="+mj-lt"/>
                <a:ea typeface="+mj-ea"/>
                <a:cs typeface="+mj-cs"/>
              </a:rPr>
              <a:t>Email:   saad.allawi1@gmail.com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/>
              <a:t>Introduction and Motivation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2800" dirty="0" smtClean="0"/>
              <a:t>Conventional routing protocols are not designed for the type of dynamic topology changes that may be present in ad hoc networks</a:t>
            </a:r>
          </a:p>
          <a:p>
            <a:pPr marL="569913" indent="-282575" eaLnBrk="1" hangingPunct="1">
              <a:buFont typeface="Wingdings" pitchFamily="2" charset="2"/>
              <a:buChar char="Ø"/>
            </a:pPr>
            <a:r>
              <a:rPr lang="en-US" sz="2400" dirty="0" smtClean="0"/>
              <a:t>Convergence to new stable routes may be slow</a:t>
            </a:r>
          </a:p>
        </p:txBody>
      </p:sp>
      <p:pic>
        <p:nvPicPr>
          <p:cNvPr id="10244" name="Picture 5" descr="MCj0137079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6200" y="3962400"/>
            <a:ext cx="1981200" cy="2273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Dynamic Source Routing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447800"/>
            <a:ext cx="7498080" cy="3810000"/>
          </a:xfrm>
        </p:spPr>
        <p:txBody>
          <a:bodyPr/>
          <a:lstStyle/>
          <a:p>
            <a:pPr algn="just" eaLnBrk="1" hangingPunct="1"/>
            <a:r>
              <a:rPr lang="en-US" sz="2800" dirty="0" smtClean="0"/>
              <a:t>Assumptions</a:t>
            </a:r>
          </a:p>
          <a:p>
            <a:pPr algn="just" eaLnBrk="1" hangingPunct="1">
              <a:buNone/>
            </a:pPr>
            <a:endParaRPr lang="en-US" sz="1600" dirty="0" smtClean="0"/>
          </a:p>
          <a:p>
            <a:pPr marL="746125" lvl="1" indent="-342900" algn="just" eaLnBrk="1" hangingPunct="1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All hosts willing to forward packets for others</a:t>
            </a:r>
          </a:p>
          <a:p>
            <a:pPr marL="746125" lvl="1" indent="-342900" algn="just" eaLnBrk="1" hangingPunct="1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Network diameter (# hops) small</a:t>
            </a:r>
          </a:p>
          <a:p>
            <a:pPr marL="746125" lvl="1" indent="-342900" algn="just" eaLnBrk="1" hangingPunct="1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Hosts may move at any time</a:t>
            </a:r>
          </a:p>
          <a:p>
            <a:pPr marL="746125" lvl="1" indent="-342900" algn="just" eaLnBrk="1" hangingPunct="1">
              <a:spcBef>
                <a:spcPts val="12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-US" sz="2400" dirty="0" smtClean="0"/>
              <a:t>Promiscuous receive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5562600" y="5410200"/>
            <a:ext cx="381000" cy="3048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029200" y="4800600"/>
            <a:ext cx="381000" cy="3048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4191000" y="4648200"/>
            <a:ext cx="381000" cy="3048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C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429000" y="4953000"/>
            <a:ext cx="381000" cy="3048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B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971800" y="5562600"/>
            <a:ext cx="381000" cy="3048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A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Dynamic Source Routing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en-US" sz="2800" dirty="0" smtClean="0"/>
              <a:t>Sending </a:t>
            </a:r>
            <a:r>
              <a:rPr lang="en-US" sz="2800" dirty="0" smtClean="0"/>
              <a:t>to other </a:t>
            </a:r>
            <a:r>
              <a:rPr lang="en-US" sz="2800" dirty="0" smtClean="0"/>
              <a:t>hosts</a:t>
            </a:r>
            <a:endParaRPr lang="en-US" sz="2800" dirty="0" smtClean="0"/>
          </a:p>
          <a:p>
            <a:pPr marL="746125" lvl="1" indent="-342900" algn="just" eaLnBrk="1" hangingPunct="1">
              <a:buFont typeface="Wingdings" pitchFamily="2" charset="2"/>
              <a:buChar char="Ø"/>
            </a:pPr>
            <a:r>
              <a:rPr lang="en-US" sz="2400" dirty="0" smtClean="0"/>
              <a:t>Sender puts </a:t>
            </a:r>
            <a:r>
              <a:rPr lang="en-US" sz="2400" i="1" dirty="0" smtClean="0"/>
              <a:t>source route </a:t>
            </a:r>
            <a:r>
              <a:rPr lang="en-US" sz="2400" dirty="0" smtClean="0"/>
              <a:t>in the packet header</a:t>
            </a:r>
          </a:p>
          <a:p>
            <a:pPr marL="746125" lvl="1" indent="-342900" algn="just" eaLnBrk="1" hangingPunct="1">
              <a:buFont typeface="Wingdings" pitchFamily="2" charset="2"/>
              <a:buChar char="Ø"/>
            </a:pPr>
            <a:r>
              <a:rPr lang="en-US" sz="2400" dirty="0" smtClean="0"/>
              <a:t>If a recipient is not the destination, keep forwarding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2590800" y="4191000"/>
          <a:ext cx="4760119" cy="2286000"/>
        </p:xfrm>
        <a:graphic>
          <a:graphicData uri="http://schemas.openxmlformats.org/presentationml/2006/ole">
            <p:oleObj spid="_x0000_s2050" name="Visio" r:id="rId3" imgW="5933200" imgH="3133080" progId="Visio.Drawing.11">
              <p:embed/>
            </p:oleObj>
          </a:graphicData>
        </a:graphic>
      </p:graphicFrame>
      <p:grpSp>
        <p:nvGrpSpPr>
          <p:cNvPr id="30" name="Group 29"/>
          <p:cNvGrpSpPr/>
          <p:nvPr/>
        </p:nvGrpSpPr>
        <p:grpSpPr>
          <a:xfrm>
            <a:off x="2514600" y="3048000"/>
            <a:ext cx="4267200" cy="914400"/>
            <a:chOff x="2514600" y="3048000"/>
            <a:chExt cx="4267200" cy="914400"/>
          </a:xfrm>
        </p:grpSpPr>
        <p:grpSp>
          <p:nvGrpSpPr>
            <p:cNvPr id="17" name="Group 16"/>
            <p:cNvGrpSpPr/>
            <p:nvPr/>
          </p:nvGrpSpPr>
          <p:grpSpPr>
            <a:xfrm>
              <a:off x="2514600" y="3048000"/>
              <a:ext cx="4267200" cy="914400"/>
              <a:chOff x="1676400" y="3429000"/>
              <a:chExt cx="6096000" cy="1579418"/>
            </a:xfrm>
          </p:grpSpPr>
          <p:grpSp>
            <p:nvGrpSpPr>
              <p:cNvPr id="10" name="Group 9"/>
              <p:cNvGrpSpPr/>
              <p:nvPr/>
            </p:nvGrpSpPr>
            <p:grpSpPr>
              <a:xfrm>
                <a:off x="3418114" y="3429000"/>
                <a:ext cx="3287486" cy="526473"/>
                <a:chOff x="3646714" y="4876800"/>
                <a:chExt cx="3287486" cy="526473"/>
              </a:xfrm>
              <a:solidFill>
                <a:srgbClr val="00B0F0"/>
              </a:solidFill>
            </p:grpSpPr>
            <p:sp>
              <p:nvSpPr>
                <p:cNvPr id="5" name="Rectangle 4"/>
                <p:cNvSpPr/>
                <p:nvPr/>
              </p:nvSpPr>
              <p:spPr bwMode="auto">
                <a:xfrm>
                  <a:off x="6400800" y="4876800"/>
                  <a:ext cx="533400" cy="526473"/>
                </a:xfrm>
                <a:prstGeom prst="rect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defTabSz="914400" latinLnBrk="0">
                    <a:lnSpc>
                      <a:spcPct val="100000"/>
                    </a:lnSpc>
                    <a:buClrTx/>
                    <a:buSzTx/>
                    <a:buFontTx/>
                    <a:buNone/>
                    <a:tabLst/>
                  </a:pPr>
                  <a:r>
                    <a:rPr lang="en-US" sz="1200" dirty="0" smtClean="0"/>
                    <a:t>A</a:t>
                  </a:r>
                </a:p>
              </p:txBody>
            </p:sp>
            <p:sp>
              <p:nvSpPr>
                <p:cNvPr id="6" name="Rectangle 5"/>
                <p:cNvSpPr/>
                <p:nvPr/>
              </p:nvSpPr>
              <p:spPr bwMode="auto">
                <a:xfrm>
                  <a:off x="5867400" y="4876800"/>
                  <a:ext cx="533400" cy="526473"/>
                </a:xfrm>
                <a:prstGeom prst="rect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r>
                    <a:rPr lang="en-US" sz="1200" dirty="0" smtClean="0"/>
                    <a:t>B</a:t>
                  </a:r>
                </a:p>
              </p:txBody>
            </p:sp>
            <p:sp>
              <p:nvSpPr>
                <p:cNvPr id="7" name="Rectangle 6"/>
                <p:cNvSpPr/>
                <p:nvPr/>
              </p:nvSpPr>
              <p:spPr bwMode="auto">
                <a:xfrm>
                  <a:off x="5334000" y="4876800"/>
                  <a:ext cx="533400" cy="526473"/>
                </a:xfrm>
                <a:prstGeom prst="rect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r>
                    <a:rPr lang="en-US" sz="1200" dirty="0" smtClean="0"/>
                    <a:t>C</a:t>
                  </a:r>
                </a:p>
              </p:txBody>
            </p:sp>
            <p:sp>
              <p:nvSpPr>
                <p:cNvPr id="8" name="Rectangle 7"/>
                <p:cNvSpPr/>
                <p:nvPr/>
              </p:nvSpPr>
              <p:spPr bwMode="auto">
                <a:xfrm>
                  <a:off x="4800600" y="4876800"/>
                  <a:ext cx="533400" cy="526473"/>
                </a:xfrm>
                <a:prstGeom prst="rect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r>
                    <a:rPr lang="en-US" sz="1200" dirty="0" smtClean="0"/>
                    <a:t>D</a:t>
                  </a:r>
                </a:p>
              </p:txBody>
            </p:sp>
            <p:sp>
              <p:nvSpPr>
                <p:cNvPr id="9" name="Rectangle 8"/>
                <p:cNvSpPr/>
                <p:nvPr/>
              </p:nvSpPr>
              <p:spPr bwMode="auto">
                <a:xfrm>
                  <a:off x="3646714" y="4876800"/>
                  <a:ext cx="1153886" cy="526473"/>
                </a:xfrm>
                <a:prstGeom prst="rect">
                  <a:avLst/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>
                  <a:outerShdw blurRad="44450" dist="27940" dir="5400000" algn="ctr">
                    <a:srgbClr val="000000">
                      <a:alpha val="32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alanced" dir="t">
                    <a:rot lat="0" lon="0" rev="8700000"/>
                  </a:lightRig>
                </a:scene3d>
                <a:sp3d>
                  <a:bevelT w="190500" h="38100"/>
                </a:sp3d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r>
                    <a:rPr lang="en-US" sz="1200" dirty="0" err="1" smtClean="0"/>
                    <a:t>Dest</a:t>
                  </a:r>
                  <a:r>
                    <a:rPr lang="en-US" sz="1200" dirty="0" smtClean="0"/>
                    <a:t>  E</a:t>
                  </a:r>
                </a:p>
              </p:txBody>
            </p:sp>
          </p:grpSp>
          <p:sp>
            <p:nvSpPr>
              <p:cNvPr id="12" name="Rectangle 11"/>
              <p:cNvSpPr/>
              <p:nvPr/>
            </p:nvSpPr>
            <p:spPr bwMode="auto">
              <a:xfrm>
                <a:off x="5867400" y="4495800"/>
                <a:ext cx="1905000" cy="512618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latinLnBrk="0">
                  <a:lnSpc>
                    <a:spcPct val="100000"/>
                  </a:lnSpc>
                  <a:buClrTx/>
                  <a:buSzTx/>
                  <a:buFontTx/>
                  <a:buNone/>
                  <a:tabLst/>
                </a:pPr>
                <a:r>
                  <a:rPr lang="en-US" sz="1200" dirty="0" smtClean="0"/>
                  <a:t>Data</a:t>
                </a:r>
                <a:endParaRPr lang="en-US" dirty="0" smtClean="0"/>
              </a:p>
            </p:txBody>
          </p:sp>
          <p:sp>
            <p:nvSpPr>
              <p:cNvPr id="13" name="Rectangle 12"/>
              <p:cNvSpPr/>
              <p:nvPr/>
            </p:nvSpPr>
            <p:spPr bwMode="auto">
              <a:xfrm>
                <a:off x="4419600" y="4495800"/>
                <a:ext cx="1447800" cy="512618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en-US" sz="1200" dirty="0" smtClean="0"/>
                  <a:t>DSR header</a:t>
                </a:r>
              </a:p>
            </p:txBody>
          </p:sp>
          <p:sp>
            <p:nvSpPr>
              <p:cNvPr id="15" name="Rectangle 14"/>
              <p:cNvSpPr/>
              <p:nvPr/>
            </p:nvSpPr>
            <p:spPr bwMode="auto">
              <a:xfrm>
                <a:off x="3124200" y="4495800"/>
                <a:ext cx="1295400" cy="512618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en-US" sz="1200" dirty="0" smtClean="0"/>
                  <a:t>IP header</a:t>
                </a:r>
              </a:p>
            </p:txBody>
          </p:sp>
          <p:sp>
            <p:nvSpPr>
              <p:cNvPr id="16" name="Rectangle 15"/>
              <p:cNvSpPr/>
              <p:nvPr/>
            </p:nvSpPr>
            <p:spPr bwMode="auto">
              <a:xfrm>
                <a:off x="1676400" y="4495800"/>
                <a:ext cx="1447800" cy="512618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r>
                  <a:rPr lang="en-US" sz="1200" dirty="0" smtClean="0"/>
                  <a:t>MAC header</a:t>
                </a:r>
              </a:p>
            </p:txBody>
          </p:sp>
          <p:sp>
            <p:nvSpPr>
              <p:cNvPr id="18" name="Right Arrow 17"/>
              <p:cNvSpPr/>
              <p:nvPr/>
            </p:nvSpPr>
            <p:spPr bwMode="auto">
              <a:xfrm rot="5400000">
                <a:off x="4876801" y="4145943"/>
                <a:ext cx="381000" cy="228600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chemeClr val="tx2">
                  <a:lumMod val="60000"/>
                  <a:lumOff val="4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</p:grpSp>
        <p:cxnSp>
          <p:nvCxnSpPr>
            <p:cNvPr id="21" name="Straight Connector 20"/>
            <p:cNvCxnSpPr/>
            <p:nvPr/>
          </p:nvCxnSpPr>
          <p:spPr>
            <a:xfrm flipH="1" flipV="1">
              <a:off x="3733800" y="3352800"/>
              <a:ext cx="685800" cy="3048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V="1">
              <a:off x="5410200" y="3352800"/>
              <a:ext cx="609600" cy="3048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ectangle 27"/>
          <p:cNvSpPr/>
          <p:nvPr/>
        </p:nvSpPr>
        <p:spPr>
          <a:xfrm>
            <a:off x="6096000" y="2971800"/>
            <a:ext cx="119308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i="1" dirty="0" smtClean="0"/>
              <a:t>Source route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Dynamic Source Routing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Route Cache</a:t>
            </a:r>
          </a:p>
          <a:p>
            <a:pPr marL="746125" lvl="1" indent="-342900" eaLnBrk="1" hangingPunct="1">
              <a:buFont typeface="Wingdings" pitchFamily="2" charset="2"/>
              <a:buChar char="Ø"/>
            </a:pPr>
            <a:r>
              <a:rPr lang="en-US" sz="2400" dirty="0" smtClean="0"/>
              <a:t>Store of source routes</a:t>
            </a:r>
          </a:p>
          <a:p>
            <a:pPr marL="746125" lvl="1" indent="-342900" eaLnBrk="1" hangingPunct="1">
              <a:buFont typeface="Wingdings" pitchFamily="2" charset="2"/>
              <a:buChar char="Ø"/>
            </a:pPr>
            <a:r>
              <a:rPr lang="en-US" sz="2400" dirty="0" smtClean="0"/>
              <a:t>Expiration period for each entry</a:t>
            </a:r>
          </a:p>
          <a:p>
            <a:pPr marL="746125" lvl="1" indent="-342900" eaLnBrk="1" hangingPunct="1">
              <a:buFont typeface="Wingdings" pitchFamily="2" charset="2"/>
              <a:buChar char="Ø"/>
            </a:pPr>
            <a:endParaRPr lang="en-US" sz="2400" dirty="0" smtClean="0"/>
          </a:p>
          <a:p>
            <a:pPr algn="just">
              <a:lnSpc>
                <a:spcPct val="90000"/>
              </a:lnSpc>
            </a:pPr>
            <a:r>
              <a:rPr lang="en-US" sz="2800" dirty="0" smtClean="0"/>
              <a:t>Route Discovery</a:t>
            </a:r>
          </a:p>
          <a:p>
            <a:pPr marL="746125" lvl="1" indent="-342900"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 smtClean="0"/>
              <a:t>Broadcast </a:t>
            </a:r>
            <a:r>
              <a:rPr lang="en-US" sz="2400" i="1" dirty="0" smtClean="0"/>
              <a:t>route request</a:t>
            </a:r>
            <a:r>
              <a:rPr lang="en-US" sz="2400" dirty="0" smtClean="0"/>
              <a:t>  (RREQ) packet with </a:t>
            </a:r>
            <a:r>
              <a:rPr lang="en-US" sz="2400" i="1" dirty="0" smtClean="0"/>
              <a:t>target</a:t>
            </a:r>
          </a:p>
          <a:p>
            <a:pPr marL="746125" lvl="1" indent="-342900" algn="just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 smtClean="0"/>
              <a:t>Receive </a:t>
            </a:r>
            <a:r>
              <a:rPr lang="en-US" sz="2400" i="1" dirty="0" smtClean="0"/>
              <a:t>route reply</a:t>
            </a:r>
            <a:r>
              <a:rPr lang="en-US" sz="2400" dirty="0" smtClean="0"/>
              <a:t> (RREP) with sequence of hops to target</a:t>
            </a:r>
          </a:p>
          <a:p>
            <a:pPr marL="746125" lvl="1" indent="-342900" eaLnBrk="1" hangingPunct="1"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Dynamic Source Routing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371600" y="1371600"/>
            <a:ext cx="6934200" cy="37734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Each </a:t>
            </a:r>
            <a:r>
              <a:rPr lang="en-US" sz="2800" i="1" dirty="0" smtClean="0"/>
              <a:t>route request</a:t>
            </a:r>
            <a:r>
              <a:rPr lang="en-US" sz="2800" dirty="0" smtClean="0"/>
              <a:t>  (RREQ) packet contains: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 smtClean="0"/>
              <a:t> Route record </a:t>
            </a:r>
          </a:p>
          <a:p>
            <a:pPr lvl="2" eaLnBrk="1" hangingPunct="1">
              <a:lnSpc>
                <a:spcPct val="90000"/>
              </a:lnSpc>
              <a:buClr>
                <a:srgbClr val="0070C0"/>
              </a:buClr>
              <a:buFont typeface="Wingdings" pitchFamily="2" charset="2"/>
              <a:buChar char="§"/>
            </a:pPr>
            <a:r>
              <a:rPr lang="en-US" dirty="0" smtClean="0"/>
              <a:t>Sequence of hops taken by </a:t>
            </a:r>
            <a:r>
              <a:rPr lang="en-US" i="1" dirty="0" smtClean="0"/>
              <a:t>route request </a:t>
            </a:r>
            <a:r>
              <a:rPr lang="en-US" dirty="0" smtClean="0"/>
              <a:t>packet</a:t>
            </a:r>
          </a:p>
          <a:p>
            <a:pPr lvl="2" eaLnBrk="1" hangingPunct="1">
              <a:lnSpc>
                <a:spcPct val="90000"/>
              </a:lnSpc>
              <a:buNone/>
            </a:pPr>
            <a:endParaRPr lang="en-US" dirty="0" smtClean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 smtClean="0"/>
              <a:t>Request ID</a:t>
            </a:r>
          </a:p>
          <a:p>
            <a:pPr lvl="2">
              <a:lnSpc>
                <a:spcPct val="90000"/>
              </a:lnSpc>
              <a:buClr>
                <a:srgbClr val="0070C0"/>
              </a:buClr>
              <a:buFont typeface="Wingdings" pitchFamily="2" charset="2"/>
              <a:buChar char="§"/>
            </a:pPr>
            <a:r>
              <a:rPr lang="en-US" dirty="0" smtClean="0"/>
              <a:t>Used for duplicate detection</a:t>
            </a:r>
          </a:p>
          <a:p>
            <a:pPr lvl="1" eaLnBrk="1" hangingPunct="1">
              <a:lnSpc>
                <a:spcPct val="90000"/>
              </a:lnSpc>
            </a:pPr>
            <a:endParaRPr 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Dynamic Source Routing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Receiving a </a:t>
            </a:r>
            <a:r>
              <a:rPr lang="en-US" sz="2800" i="1" dirty="0" smtClean="0"/>
              <a:t>route request</a:t>
            </a:r>
            <a:r>
              <a:rPr lang="en-US" sz="2800" dirty="0" smtClean="0"/>
              <a:t> packet	</a:t>
            </a:r>
          </a:p>
          <a:p>
            <a:pPr marL="746125" lvl="1" indent="-342900" eaLnBrk="1" hangingPunct="1">
              <a:buFont typeface="Wingdings" pitchFamily="2" charset="2"/>
              <a:buChar char="Ø"/>
            </a:pPr>
            <a:r>
              <a:rPr lang="en-US" sz="2400" dirty="0" smtClean="0"/>
              <a:t>If (</a:t>
            </a:r>
            <a:r>
              <a:rPr lang="en-US" sz="2400" dirty="0" err="1" smtClean="0"/>
              <a:t>init_addr</a:t>
            </a:r>
            <a:r>
              <a:rPr lang="en-US" sz="2400" dirty="0" smtClean="0"/>
              <a:t>, </a:t>
            </a:r>
            <a:r>
              <a:rPr lang="en-US" sz="2400" dirty="0" err="1" smtClean="0"/>
              <a:t>req_id</a:t>
            </a:r>
            <a:r>
              <a:rPr lang="en-US" sz="2400" dirty="0" smtClean="0"/>
              <a:t>) in list of recent requests, discard</a:t>
            </a:r>
          </a:p>
          <a:p>
            <a:pPr lvl="1" eaLnBrk="1" hangingPunct="1">
              <a:buNone/>
            </a:pPr>
            <a:endParaRPr lang="en-US" dirty="0" smtClean="0"/>
          </a:p>
          <a:p>
            <a:pPr lvl="1" eaLnBrk="1" hangingPunct="1">
              <a:buNone/>
            </a:pPr>
            <a:endParaRPr lang="en-US" dirty="0" smtClean="0"/>
          </a:p>
        </p:txBody>
      </p:sp>
      <p:sp>
        <p:nvSpPr>
          <p:cNvPr id="4" name="Oval 3"/>
          <p:cNvSpPr/>
          <p:nvPr/>
        </p:nvSpPr>
        <p:spPr bwMode="auto">
          <a:xfrm>
            <a:off x="3962400" y="3429000"/>
            <a:ext cx="838200" cy="8382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5" name="Right Arrow 4"/>
          <p:cNvSpPr/>
          <p:nvPr/>
        </p:nvSpPr>
        <p:spPr bwMode="auto">
          <a:xfrm>
            <a:off x="2933700" y="3733800"/>
            <a:ext cx="990600" cy="304800"/>
          </a:xfrm>
          <a:prstGeom prst="right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09900" y="4114800"/>
            <a:ext cx="7633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RREQ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038600" y="4343400"/>
            <a:ext cx="1877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Mobile host (N5)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219200" y="3048000"/>
            <a:ext cx="30582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/>
              <a:t>(</a:t>
            </a:r>
            <a:r>
              <a:rPr lang="en-US" sz="1600" dirty="0" err="1" smtClean="0"/>
              <a:t>init_addr</a:t>
            </a:r>
            <a:r>
              <a:rPr lang="en-US" sz="1600" dirty="0" smtClean="0"/>
              <a:t> =</a:t>
            </a:r>
            <a:r>
              <a:rPr lang="en-US" sz="1600" dirty="0" smtClean="0">
                <a:solidFill>
                  <a:srgbClr val="FF0000"/>
                </a:solidFill>
              </a:rPr>
              <a:t>host 3</a:t>
            </a:r>
            <a:r>
              <a:rPr lang="en-US" sz="1600" dirty="0" smtClean="0"/>
              <a:t>,  </a:t>
            </a:r>
            <a:r>
              <a:rPr lang="en-US" sz="1600" dirty="0" err="1" smtClean="0"/>
              <a:t>req_id</a:t>
            </a:r>
            <a:r>
              <a:rPr lang="en-US" sz="1600" dirty="0" smtClean="0"/>
              <a:t> =</a:t>
            </a:r>
            <a:r>
              <a:rPr lang="en-US" sz="1600" dirty="0" smtClean="0">
                <a:solidFill>
                  <a:srgbClr val="FF0000"/>
                </a:solidFill>
              </a:rPr>
              <a:t>2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6705600" y="3276600"/>
          <a:ext cx="1485900" cy="1333500"/>
        </p:xfrm>
        <a:graphic>
          <a:graphicData uri="http://schemas.openxmlformats.org/drawingml/2006/table">
            <a:tbl>
              <a:tblPr/>
              <a:tblGrid>
                <a:gridCol w="407832"/>
                <a:gridCol w="632298"/>
                <a:gridCol w="44577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3F3F76"/>
                          </a:solidFill>
                          <a:latin typeface="Calibri"/>
                        </a:rPr>
                        <a:t>#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>
                          <a:solidFill>
                            <a:srgbClr val="3F3F76"/>
                          </a:solidFill>
                          <a:latin typeface="Calibri"/>
                        </a:rPr>
                        <a:t>init_addr</a:t>
                      </a:r>
                      <a:r>
                        <a:rPr lang="en-US" sz="1100" b="0" i="0" u="none" strike="noStrike" dirty="0">
                          <a:solidFill>
                            <a:srgbClr val="3F3F76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3F3F76"/>
                          </a:solidFill>
                          <a:latin typeface="Calibri"/>
                        </a:rPr>
                        <a:t>req_id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Multiply 10"/>
          <p:cNvSpPr/>
          <p:nvPr/>
        </p:nvSpPr>
        <p:spPr bwMode="auto">
          <a:xfrm>
            <a:off x="3200400" y="3581400"/>
            <a:ext cx="381000" cy="609600"/>
          </a:xfrm>
          <a:prstGeom prst="mathMultiply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10" grpId="0"/>
      <p:bldP spid="11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Dynamic Source Routing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447800"/>
            <a:ext cx="7251192" cy="48006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Receiving a </a:t>
            </a:r>
            <a:r>
              <a:rPr lang="en-US" sz="2800" i="1" dirty="0" smtClean="0"/>
              <a:t>route request</a:t>
            </a:r>
            <a:r>
              <a:rPr lang="en-US" sz="2800" dirty="0" smtClean="0"/>
              <a:t> packet	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dirty="0" smtClean="0"/>
              <a:t>If this host is in </a:t>
            </a:r>
            <a:r>
              <a:rPr lang="en-US" sz="2400" i="1" dirty="0" smtClean="0"/>
              <a:t>route record</a:t>
            </a:r>
            <a:r>
              <a:rPr lang="en-US" sz="2400" dirty="0" smtClean="0"/>
              <a:t>, then discard to avoid looping</a:t>
            </a:r>
          </a:p>
          <a:p>
            <a:pPr lvl="1" eaLnBrk="1" hangingPunct="1">
              <a:buNone/>
            </a:pPr>
            <a:endParaRPr lang="en-US" dirty="0" smtClean="0"/>
          </a:p>
        </p:txBody>
      </p:sp>
      <p:sp>
        <p:nvSpPr>
          <p:cNvPr id="5" name="Right Arrow 4"/>
          <p:cNvSpPr/>
          <p:nvPr/>
        </p:nvSpPr>
        <p:spPr bwMode="auto">
          <a:xfrm>
            <a:off x="2929781" y="3671654"/>
            <a:ext cx="990600" cy="304800"/>
          </a:xfrm>
          <a:prstGeom prst="right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91000" y="4267200"/>
            <a:ext cx="1877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Mobile host (N5)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219200" y="3214454"/>
            <a:ext cx="30582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/>
              <a:t>(</a:t>
            </a:r>
            <a:r>
              <a:rPr lang="en-US" sz="1600" dirty="0" err="1" smtClean="0"/>
              <a:t>init_addr</a:t>
            </a:r>
            <a:r>
              <a:rPr lang="en-US" sz="1600" dirty="0" smtClean="0"/>
              <a:t> =</a:t>
            </a:r>
            <a:r>
              <a:rPr lang="en-US" sz="1600" dirty="0" smtClean="0">
                <a:solidFill>
                  <a:srgbClr val="FF0000"/>
                </a:solidFill>
              </a:rPr>
              <a:t>host 3</a:t>
            </a:r>
            <a:r>
              <a:rPr lang="en-US" sz="1600" dirty="0" smtClean="0"/>
              <a:t>,  </a:t>
            </a:r>
            <a:r>
              <a:rPr lang="en-US" sz="1600" dirty="0" err="1" smtClean="0"/>
              <a:t>req_id</a:t>
            </a:r>
            <a:r>
              <a:rPr lang="en-US" sz="1600" dirty="0" smtClean="0"/>
              <a:t> =</a:t>
            </a:r>
            <a:r>
              <a:rPr lang="en-US" sz="1600" dirty="0" smtClean="0">
                <a:solidFill>
                  <a:srgbClr val="FF0000"/>
                </a:solidFill>
              </a:rPr>
              <a:t>2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grpSp>
        <p:nvGrpSpPr>
          <p:cNvPr id="24" name="Group 23"/>
          <p:cNvGrpSpPr/>
          <p:nvPr/>
        </p:nvGrpSpPr>
        <p:grpSpPr>
          <a:xfrm>
            <a:off x="1447800" y="3900254"/>
            <a:ext cx="3124200" cy="2043346"/>
            <a:chOff x="1447800" y="3900254"/>
            <a:chExt cx="3124200" cy="2043346"/>
          </a:xfrm>
        </p:grpSpPr>
        <p:grpSp>
          <p:nvGrpSpPr>
            <p:cNvPr id="10" name="Group 9"/>
            <p:cNvGrpSpPr/>
            <p:nvPr/>
          </p:nvGrpSpPr>
          <p:grpSpPr>
            <a:xfrm>
              <a:off x="1447800" y="5562600"/>
              <a:ext cx="3124200" cy="381000"/>
              <a:chOff x="3810000" y="4876800"/>
              <a:chExt cx="3124200" cy="381000"/>
            </a:xfrm>
            <a:solidFill>
              <a:srgbClr val="00B0F0"/>
            </a:solidFill>
          </p:grpSpPr>
          <p:sp>
            <p:nvSpPr>
              <p:cNvPr id="11" name="Rectangle 10"/>
              <p:cNvSpPr/>
              <p:nvPr/>
            </p:nvSpPr>
            <p:spPr bwMode="auto">
              <a:xfrm>
                <a:off x="6400800" y="4876800"/>
                <a:ext cx="533400" cy="38100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dirty="0" smtClean="0"/>
                  <a:t>N3</a:t>
                </a:r>
                <a:endParaRPr lang="en-US" sz="1200" dirty="0" smtClean="0"/>
              </a:p>
            </p:txBody>
          </p:sp>
          <p:sp>
            <p:nvSpPr>
              <p:cNvPr id="12" name="Rectangle 11"/>
              <p:cNvSpPr/>
              <p:nvPr/>
            </p:nvSpPr>
            <p:spPr bwMode="auto">
              <a:xfrm>
                <a:off x="5867400" y="4876800"/>
                <a:ext cx="533400" cy="38100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dirty="0" smtClean="0"/>
                  <a:t>N1</a:t>
                </a:r>
                <a:endParaRPr lang="en-US" sz="1200" dirty="0" smtClean="0"/>
              </a:p>
            </p:txBody>
          </p:sp>
          <p:sp>
            <p:nvSpPr>
              <p:cNvPr id="13" name="Rectangle 12"/>
              <p:cNvSpPr/>
              <p:nvPr/>
            </p:nvSpPr>
            <p:spPr bwMode="auto">
              <a:xfrm>
                <a:off x="5334000" y="4876800"/>
                <a:ext cx="533400" cy="38100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dirty="0" smtClean="0">
                    <a:solidFill>
                      <a:schemeClr val="bg1"/>
                    </a:solidFill>
                  </a:rPr>
                  <a:t>N5</a:t>
                </a:r>
                <a:endParaRPr lang="en-US" sz="1200" dirty="0" smtClean="0">
                  <a:solidFill>
                    <a:schemeClr val="bg1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 bwMode="auto">
              <a:xfrm>
                <a:off x="4800600" y="4876800"/>
                <a:ext cx="533400" cy="38100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dirty="0" smtClean="0"/>
                  <a:t>N8</a:t>
                </a:r>
                <a:endParaRPr lang="en-US" sz="1200" dirty="0" smtClean="0"/>
              </a:p>
            </p:txBody>
          </p:sp>
          <p:sp>
            <p:nvSpPr>
              <p:cNvPr id="15" name="Rectangle 14"/>
              <p:cNvSpPr/>
              <p:nvPr/>
            </p:nvSpPr>
            <p:spPr bwMode="auto">
              <a:xfrm>
                <a:off x="3810000" y="4876800"/>
                <a:ext cx="990600" cy="38100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dirty="0" err="1" smtClean="0"/>
                  <a:t>Dest</a:t>
                </a:r>
                <a:r>
                  <a:rPr lang="en-US" sz="1400" dirty="0" smtClean="0"/>
                  <a:t> N9</a:t>
                </a:r>
              </a:p>
            </p:txBody>
          </p:sp>
        </p:grpSp>
        <p:cxnSp>
          <p:nvCxnSpPr>
            <p:cNvPr id="17" name="Straight Connector 16"/>
            <p:cNvCxnSpPr/>
            <p:nvPr/>
          </p:nvCxnSpPr>
          <p:spPr bwMode="auto">
            <a:xfrm flipH="1">
              <a:off x="1447800" y="3900254"/>
              <a:ext cx="1710581" cy="166234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>
              <a:off x="3691781" y="3900254"/>
              <a:ext cx="880219" cy="166234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9" name="Rectangle 18"/>
          <p:cNvSpPr/>
          <p:nvPr/>
        </p:nvSpPr>
        <p:spPr>
          <a:xfrm>
            <a:off x="3005981" y="4052654"/>
            <a:ext cx="7633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RREQ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3962400" y="3429000"/>
            <a:ext cx="838200" cy="8382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23" name="Multiply 22"/>
          <p:cNvSpPr/>
          <p:nvPr/>
        </p:nvSpPr>
        <p:spPr bwMode="auto">
          <a:xfrm>
            <a:off x="3200400" y="3505200"/>
            <a:ext cx="381000" cy="609600"/>
          </a:xfrm>
          <a:prstGeom prst="mathMultiply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6705600" y="3276600"/>
          <a:ext cx="1485900" cy="1333500"/>
        </p:xfrm>
        <a:graphic>
          <a:graphicData uri="http://schemas.openxmlformats.org/drawingml/2006/table">
            <a:tbl>
              <a:tblPr/>
              <a:tblGrid>
                <a:gridCol w="407832"/>
                <a:gridCol w="632298"/>
                <a:gridCol w="44577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3F3F76"/>
                          </a:solidFill>
                          <a:latin typeface="Calibri"/>
                        </a:rPr>
                        <a:t>#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>
                          <a:solidFill>
                            <a:srgbClr val="3F3F76"/>
                          </a:solidFill>
                          <a:latin typeface="Calibri"/>
                        </a:rPr>
                        <a:t>init_addr</a:t>
                      </a:r>
                      <a:r>
                        <a:rPr lang="en-US" sz="1100" b="0" i="0" u="none" strike="noStrike" dirty="0">
                          <a:solidFill>
                            <a:srgbClr val="3F3F76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3F3F76"/>
                          </a:solidFill>
                          <a:latin typeface="Calibri"/>
                        </a:rPr>
                        <a:t>req_id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/>
      <p:bldP spid="19" grpId="0"/>
      <p:bldP spid="2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3962400" y="3810000"/>
            <a:ext cx="7264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RREP</a:t>
            </a:r>
            <a:endParaRPr lang="en-US" dirty="0"/>
          </a:p>
        </p:txBody>
      </p:sp>
      <p:sp>
        <p:nvSpPr>
          <p:cNvPr id="31" name="Right Arrow 30"/>
          <p:cNvSpPr/>
          <p:nvPr/>
        </p:nvSpPr>
        <p:spPr bwMode="auto">
          <a:xfrm rot="10800000">
            <a:off x="4114800" y="3657600"/>
            <a:ext cx="533400" cy="304800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Dynamic Source Routing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Receiving a </a:t>
            </a:r>
            <a:r>
              <a:rPr lang="en-US" sz="2800" i="1" dirty="0" smtClean="0"/>
              <a:t>route request</a:t>
            </a:r>
            <a:r>
              <a:rPr lang="en-US" sz="2800" dirty="0" smtClean="0"/>
              <a:t> packet	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dirty="0" smtClean="0"/>
              <a:t>If host is the target, return copy of </a:t>
            </a:r>
            <a:r>
              <a:rPr lang="en-US" sz="2400" i="1" dirty="0" smtClean="0"/>
              <a:t>route record</a:t>
            </a:r>
            <a:r>
              <a:rPr lang="en-US" sz="2400" dirty="0" smtClean="0"/>
              <a:t> in the </a:t>
            </a:r>
            <a:r>
              <a:rPr lang="en-US" sz="2400" i="1" dirty="0" smtClean="0"/>
              <a:t>route reply packet </a:t>
            </a:r>
            <a:r>
              <a:rPr lang="en-US" sz="2400" dirty="0" smtClean="0"/>
              <a:t>to the initiator</a:t>
            </a:r>
          </a:p>
          <a:p>
            <a:pPr lvl="1" eaLnBrk="1" hangingPunct="1">
              <a:buNone/>
            </a:pPr>
            <a:endParaRPr lang="en-US" dirty="0" smtClean="0"/>
          </a:p>
        </p:txBody>
      </p:sp>
      <p:sp>
        <p:nvSpPr>
          <p:cNvPr id="16" name="Right Arrow 15"/>
          <p:cNvSpPr/>
          <p:nvPr/>
        </p:nvSpPr>
        <p:spPr bwMode="auto">
          <a:xfrm>
            <a:off x="2929781" y="3671654"/>
            <a:ext cx="990600" cy="304800"/>
          </a:xfrm>
          <a:prstGeom prst="right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114800" y="4267200"/>
            <a:ext cx="1877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Mobile host (</a:t>
            </a:r>
            <a:r>
              <a:rPr lang="en-US" i="1" dirty="0" smtClean="0">
                <a:solidFill>
                  <a:srgbClr val="FF0000"/>
                </a:solidFill>
              </a:rPr>
              <a:t>N9</a:t>
            </a:r>
            <a:r>
              <a:rPr lang="en-US" i="1" dirty="0" smtClean="0"/>
              <a:t>)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219200" y="3214454"/>
            <a:ext cx="30582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/>
              <a:t>(</a:t>
            </a:r>
            <a:r>
              <a:rPr lang="en-US" sz="1600" dirty="0" err="1" smtClean="0"/>
              <a:t>init_addr</a:t>
            </a:r>
            <a:r>
              <a:rPr lang="en-US" sz="1600" dirty="0" smtClean="0"/>
              <a:t> =</a:t>
            </a:r>
            <a:r>
              <a:rPr lang="en-US" sz="1600" dirty="0" smtClean="0">
                <a:solidFill>
                  <a:srgbClr val="FF0000"/>
                </a:solidFill>
              </a:rPr>
              <a:t>host 3</a:t>
            </a:r>
            <a:r>
              <a:rPr lang="en-US" sz="1600" dirty="0" smtClean="0"/>
              <a:t>,  </a:t>
            </a:r>
            <a:r>
              <a:rPr lang="en-US" sz="1600" dirty="0" err="1" smtClean="0"/>
              <a:t>req_id</a:t>
            </a:r>
            <a:r>
              <a:rPr lang="en-US" sz="1600" dirty="0" smtClean="0"/>
              <a:t> =</a:t>
            </a:r>
            <a:r>
              <a:rPr lang="en-US" sz="1600" dirty="0" smtClean="0">
                <a:solidFill>
                  <a:srgbClr val="FF0000"/>
                </a:solidFill>
              </a:rPr>
              <a:t>2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grpSp>
        <p:nvGrpSpPr>
          <p:cNvPr id="19" name="Group 18"/>
          <p:cNvGrpSpPr/>
          <p:nvPr/>
        </p:nvGrpSpPr>
        <p:grpSpPr>
          <a:xfrm>
            <a:off x="1447800" y="3900254"/>
            <a:ext cx="3124200" cy="2043346"/>
            <a:chOff x="1447800" y="3900254"/>
            <a:chExt cx="3124200" cy="2043346"/>
          </a:xfrm>
        </p:grpSpPr>
        <p:grpSp>
          <p:nvGrpSpPr>
            <p:cNvPr id="20" name="Group 9"/>
            <p:cNvGrpSpPr/>
            <p:nvPr/>
          </p:nvGrpSpPr>
          <p:grpSpPr>
            <a:xfrm>
              <a:off x="1447800" y="5562600"/>
              <a:ext cx="3124200" cy="381000"/>
              <a:chOff x="3810000" y="4876800"/>
              <a:chExt cx="3124200" cy="381000"/>
            </a:xfrm>
            <a:solidFill>
              <a:srgbClr val="00B0F0"/>
            </a:solidFill>
          </p:grpSpPr>
          <p:sp>
            <p:nvSpPr>
              <p:cNvPr id="23" name="Rectangle 22"/>
              <p:cNvSpPr/>
              <p:nvPr/>
            </p:nvSpPr>
            <p:spPr bwMode="auto">
              <a:xfrm>
                <a:off x="6400800" y="4876800"/>
                <a:ext cx="533400" cy="38100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dirty="0" smtClean="0"/>
                  <a:t>N2</a:t>
                </a:r>
                <a:endParaRPr lang="en-US" sz="1200" dirty="0" smtClean="0"/>
              </a:p>
            </p:txBody>
          </p:sp>
          <p:sp>
            <p:nvSpPr>
              <p:cNvPr id="24" name="Rectangle 23"/>
              <p:cNvSpPr/>
              <p:nvPr/>
            </p:nvSpPr>
            <p:spPr bwMode="auto">
              <a:xfrm>
                <a:off x="5867400" y="4876800"/>
                <a:ext cx="533400" cy="38100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dirty="0" smtClean="0"/>
                  <a:t>N1</a:t>
                </a:r>
                <a:endParaRPr lang="en-US" sz="1200" dirty="0" smtClean="0"/>
              </a:p>
            </p:txBody>
          </p:sp>
          <p:sp>
            <p:nvSpPr>
              <p:cNvPr id="25" name="Rectangle 24"/>
              <p:cNvSpPr/>
              <p:nvPr/>
            </p:nvSpPr>
            <p:spPr bwMode="auto">
              <a:xfrm>
                <a:off x="5334000" y="4876800"/>
                <a:ext cx="533400" cy="38100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dirty="0" smtClean="0"/>
                  <a:t>N5</a:t>
                </a:r>
                <a:endParaRPr lang="en-US" sz="1200" dirty="0" smtClean="0"/>
              </a:p>
            </p:txBody>
          </p:sp>
          <p:sp>
            <p:nvSpPr>
              <p:cNvPr id="26" name="Rectangle 25"/>
              <p:cNvSpPr/>
              <p:nvPr/>
            </p:nvSpPr>
            <p:spPr bwMode="auto">
              <a:xfrm>
                <a:off x="4800600" y="4876800"/>
                <a:ext cx="533400" cy="38100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dirty="0" smtClean="0"/>
                  <a:t>N8</a:t>
                </a:r>
                <a:endParaRPr lang="en-US" sz="1200" dirty="0" smtClean="0"/>
              </a:p>
            </p:txBody>
          </p:sp>
          <p:sp>
            <p:nvSpPr>
              <p:cNvPr id="27" name="Rectangle 26"/>
              <p:cNvSpPr/>
              <p:nvPr/>
            </p:nvSpPr>
            <p:spPr bwMode="auto">
              <a:xfrm>
                <a:off x="3810000" y="4876800"/>
                <a:ext cx="990600" cy="38100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dirty="0" err="1" smtClean="0">
                    <a:solidFill>
                      <a:schemeClr val="bg1"/>
                    </a:solidFill>
                  </a:rPr>
                  <a:t>Dest</a:t>
                </a:r>
                <a:r>
                  <a:rPr lang="en-US" sz="1400" dirty="0" smtClean="0">
                    <a:solidFill>
                      <a:schemeClr val="bg1"/>
                    </a:solidFill>
                  </a:rPr>
                  <a:t> N9</a:t>
                </a:r>
              </a:p>
            </p:txBody>
          </p:sp>
        </p:grpSp>
        <p:cxnSp>
          <p:nvCxnSpPr>
            <p:cNvPr id="21" name="Straight Connector 20"/>
            <p:cNvCxnSpPr/>
            <p:nvPr/>
          </p:nvCxnSpPr>
          <p:spPr bwMode="auto">
            <a:xfrm flipH="1">
              <a:off x="1447800" y="3900254"/>
              <a:ext cx="1710581" cy="166234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/>
            <p:nvPr/>
          </p:nvCxnSpPr>
          <p:spPr bwMode="auto">
            <a:xfrm>
              <a:off x="3691781" y="3900254"/>
              <a:ext cx="880219" cy="166234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8" name="Rectangle 27"/>
          <p:cNvSpPr/>
          <p:nvPr/>
        </p:nvSpPr>
        <p:spPr>
          <a:xfrm>
            <a:off x="3005981" y="4052654"/>
            <a:ext cx="7633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RREQ</a:t>
            </a:r>
            <a:endParaRPr lang="en-US" dirty="0"/>
          </a:p>
        </p:txBody>
      </p:sp>
      <p:sp>
        <p:nvSpPr>
          <p:cNvPr id="29" name="Oval 28"/>
          <p:cNvSpPr/>
          <p:nvPr/>
        </p:nvSpPr>
        <p:spPr bwMode="auto">
          <a:xfrm>
            <a:off x="3962400" y="3429000"/>
            <a:ext cx="838200" cy="8382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graphicFrame>
        <p:nvGraphicFramePr>
          <p:cNvPr id="33" name="Table 32"/>
          <p:cNvGraphicFramePr>
            <a:graphicFrameLocks noGrp="1"/>
          </p:cNvGraphicFramePr>
          <p:nvPr/>
        </p:nvGraphicFramePr>
        <p:xfrm>
          <a:off x="6705600" y="3276600"/>
          <a:ext cx="1485900" cy="1333500"/>
        </p:xfrm>
        <a:graphic>
          <a:graphicData uri="http://schemas.openxmlformats.org/drawingml/2006/table">
            <a:tbl>
              <a:tblPr/>
              <a:tblGrid>
                <a:gridCol w="407832"/>
                <a:gridCol w="632298"/>
                <a:gridCol w="44577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3F3F76"/>
                          </a:solidFill>
                          <a:latin typeface="Calibri"/>
                        </a:rPr>
                        <a:t>#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>
                          <a:solidFill>
                            <a:srgbClr val="3F3F76"/>
                          </a:solidFill>
                          <a:latin typeface="Calibri"/>
                        </a:rPr>
                        <a:t>init_addr</a:t>
                      </a:r>
                      <a:r>
                        <a:rPr lang="en-US" sz="1100" b="0" i="0" u="none" strike="noStrike" dirty="0">
                          <a:solidFill>
                            <a:srgbClr val="3F3F76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3F3F76"/>
                          </a:solidFill>
                          <a:latin typeface="Calibri"/>
                        </a:rPr>
                        <a:t>req_id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0.01758 L -0.43976 0.01296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0" y="-2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08189E-8 L -0.44584 -2.08189E-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1" grpId="0" animBg="1"/>
      <p:bldP spid="16" grpId="0" animBg="1"/>
      <p:bldP spid="18" grpId="0"/>
      <p:bldP spid="2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/>
          <p:cNvGrpSpPr/>
          <p:nvPr/>
        </p:nvGrpSpPr>
        <p:grpSpPr>
          <a:xfrm rot="16200000">
            <a:off x="4114800" y="3505200"/>
            <a:ext cx="457200" cy="304800"/>
            <a:chOff x="6858000" y="4419600"/>
            <a:chExt cx="990600" cy="304800"/>
          </a:xfrm>
        </p:grpSpPr>
        <p:sp>
          <p:nvSpPr>
            <p:cNvPr id="31" name="Right Arrow 30"/>
            <p:cNvSpPr/>
            <p:nvPr/>
          </p:nvSpPr>
          <p:spPr bwMode="auto">
            <a:xfrm>
              <a:off x="6858000" y="4419600"/>
              <a:ext cx="990600" cy="304800"/>
            </a:xfrm>
            <a:prstGeom prst="rightArrow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charset="0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7162800" y="4495800"/>
              <a:ext cx="381000" cy="152400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rPr>
                <a:t>5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 rot="5400000">
            <a:off x="4114800" y="3886200"/>
            <a:ext cx="457200" cy="304800"/>
            <a:chOff x="6858000" y="4419600"/>
            <a:chExt cx="990600" cy="304800"/>
          </a:xfrm>
        </p:grpSpPr>
        <p:sp>
          <p:nvSpPr>
            <p:cNvPr id="37" name="Right Arrow 36"/>
            <p:cNvSpPr/>
            <p:nvPr/>
          </p:nvSpPr>
          <p:spPr bwMode="auto">
            <a:xfrm>
              <a:off x="6858000" y="4419600"/>
              <a:ext cx="990600" cy="304800"/>
            </a:xfrm>
            <a:prstGeom prst="rightArrow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charset="0"/>
              </a:endParaRPr>
            </a:p>
          </p:txBody>
        </p:sp>
        <p:sp>
          <p:nvSpPr>
            <p:cNvPr id="38" name="Rectangle 37"/>
            <p:cNvSpPr/>
            <p:nvPr/>
          </p:nvSpPr>
          <p:spPr bwMode="auto">
            <a:xfrm>
              <a:off x="7162800" y="4495800"/>
              <a:ext cx="381000" cy="152400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rPr>
                <a:t>5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4267200" y="3657600"/>
            <a:ext cx="457200" cy="304800"/>
            <a:chOff x="6858000" y="4419600"/>
            <a:chExt cx="990600" cy="304800"/>
          </a:xfrm>
        </p:grpSpPr>
        <p:sp>
          <p:nvSpPr>
            <p:cNvPr id="40" name="Right Arrow 39"/>
            <p:cNvSpPr/>
            <p:nvPr/>
          </p:nvSpPr>
          <p:spPr bwMode="auto">
            <a:xfrm>
              <a:off x="6858000" y="4419600"/>
              <a:ext cx="990600" cy="304800"/>
            </a:xfrm>
            <a:prstGeom prst="rightArrow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charset="0"/>
              </a:endParaRPr>
            </a:p>
          </p:txBody>
        </p:sp>
        <p:sp>
          <p:nvSpPr>
            <p:cNvPr id="41" name="Rectangle 40"/>
            <p:cNvSpPr/>
            <p:nvPr/>
          </p:nvSpPr>
          <p:spPr bwMode="auto">
            <a:xfrm>
              <a:off x="7162800" y="4495800"/>
              <a:ext cx="381000" cy="152400"/>
            </a:xfrm>
            <a:prstGeom prst="rect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rPr>
                <a:t>5</a:t>
              </a:r>
            </a:p>
          </p:txBody>
        </p:sp>
      </p:grpSp>
      <p:sp>
        <p:nvSpPr>
          <p:cNvPr id="25" name="Oval 24"/>
          <p:cNvSpPr/>
          <p:nvPr/>
        </p:nvSpPr>
        <p:spPr bwMode="auto">
          <a:xfrm>
            <a:off x="3962400" y="3429000"/>
            <a:ext cx="838200" cy="83820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Dynamic Source Routing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Receiving a </a:t>
            </a:r>
            <a:r>
              <a:rPr lang="en-US" sz="2800" i="1" dirty="0" smtClean="0"/>
              <a:t>route request</a:t>
            </a:r>
            <a:r>
              <a:rPr lang="en-US" sz="2800" dirty="0" smtClean="0"/>
              <a:t> packet	</a:t>
            </a:r>
          </a:p>
          <a:p>
            <a:pPr marL="684213" lvl="1" indent="-280988" eaLnBrk="1" hangingPunct="1">
              <a:buFont typeface="Wingdings" pitchFamily="2" charset="2"/>
              <a:buChar char="Ø"/>
            </a:pPr>
            <a:r>
              <a:rPr lang="en-US" sz="2400" dirty="0" smtClean="0"/>
              <a:t>Else, append host address to the </a:t>
            </a:r>
            <a:r>
              <a:rPr lang="en-US" sz="2400" i="1" dirty="0" smtClean="0"/>
              <a:t>route record </a:t>
            </a:r>
            <a:r>
              <a:rPr lang="en-US" sz="2400" dirty="0" smtClean="0"/>
              <a:t>and re-broadcast</a:t>
            </a:r>
          </a:p>
          <a:p>
            <a:pPr lvl="1" eaLnBrk="1" hangingPunct="1">
              <a:buNone/>
            </a:pPr>
            <a:endParaRPr lang="en-US" dirty="0" smtClean="0"/>
          </a:p>
        </p:txBody>
      </p:sp>
      <p:sp>
        <p:nvSpPr>
          <p:cNvPr id="12" name="Right Arrow 11"/>
          <p:cNvSpPr/>
          <p:nvPr/>
        </p:nvSpPr>
        <p:spPr bwMode="auto">
          <a:xfrm>
            <a:off x="2929781" y="3671654"/>
            <a:ext cx="990600" cy="304800"/>
          </a:xfrm>
          <a:prstGeom prst="rightArrow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114800" y="4267200"/>
            <a:ext cx="18776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Mobile host (N5)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219200" y="3214454"/>
            <a:ext cx="30582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smtClean="0"/>
              <a:t>(</a:t>
            </a:r>
            <a:r>
              <a:rPr lang="en-US" sz="1600" dirty="0" err="1" smtClean="0"/>
              <a:t>init_addr</a:t>
            </a:r>
            <a:r>
              <a:rPr lang="en-US" sz="1600" dirty="0" smtClean="0"/>
              <a:t> =</a:t>
            </a:r>
            <a:r>
              <a:rPr lang="en-US" sz="1600" dirty="0" smtClean="0">
                <a:solidFill>
                  <a:srgbClr val="FF0000"/>
                </a:solidFill>
              </a:rPr>
              <a:t>host 3</a:t>
            </a:r>
            <a:r>
              <a:rPr lang="en-US" sz="1600" dirty="0" smtClean="0"/>
              <a:t>,  </a:t>
            </a:r>
            <a:r>
              <a:rPr lang="en-US" sz="1600" dirty="0" err="1" smtClean="0"/>
              <a:t>req_id</a:t>
            </a:r>
            <a:r>
              <a:rPr lang="en-US" sz="1600" dirty="0" smtClean="0"/>
              <a:t> =</a:t>
            </a:r>
            <a:r>
              <a:rPr lang="en-US" sz="1600" dirty="0" smtClean="0">
                <a:solidFill>
                  <a:srgbClr val="FF0000"/>
                </a:solidFill>
              </a:rPr>
              <a:t>2</a:t>
            </a:r>
            <a:r>
              <a:rPr lang="en-US" sz="1600" dirty="0" smtClean="0"/>
              <a:t>)</a:t>
            </a:r>
            <a:endParaRPr lang="en-US" sz="1600" dirty="0"/>
          </a:p>
        </p:txBody>
      </p:sp>
      <p:grpSp>
        <p:nvGrpSpPr>
          <p:cNvPr id="15" name="Group 14"/>
          <p:cNvGrpSpPr/>
          <p:nvPr/>
        </p:nvGrpSpPr>
        <p:grpSpPr>
          <a:xfrm>
            <a:off x="1447800" y="3900254"/>
            <a:ext cx="3124200" cy="2043346"/>
            <a:chOff x="1447800" y="3900254"/>
            <a:chExt cx="3124200" cy="2043346"/>
          </a:xfrm>
        </p:grpSpPr>
        <p:grpSp>
          <p:nvGrpSpPr>
            <p:cNvPr id="16" name="Group 9"/>
            <p:cNvGrpSpPr/>
            <p:nvPr/>
          </p:nvGrpSpPr>
          <p:grpSpPr>
            <a:xfrm>
              <a:off x="1447800" y="5562600"/>
              <a:ext cx="3124200" cy="381000"/>
              <a:chOff x="3810000" y="4876800"/>
              <a:chExt cx="3124200" cy="381000"/>
            </a:xfrm>
            <a:solidFill>
              <a:srgbClr val="00B0F0"/>
            </a:solidFill>
          </p:grpSpPr>
          <p:sp>
            <p:nvSpPr>
              <p:cNvPr id="19" name="Rectangle 18"/>
              <p:cNvSpPr/>
              <p:nvPr/>
            </p:nvSpPr>
            <p:spPr bwMode="auto">
              <a:xfrm>
                <a:off x="6400800" y="4876800"/>
                <a:ext cx="533400" cy="38100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dirty="0" smtClean="0"/>
                  <a:t>N2</a:t>
                </a:r>
                <a:endParaRPr lang="en-US" sz="1200" dirty="0" smtClean="0"/>
              </a:p>
            </p:txBody>
          </p:sp>
          <p:sp>
            <p:nvSpPr>
              <p:cNvPr id="20" name="Rectangle 19"/>
              <p:cNvSpPr/>
              <p:nvPr/>
            </p:nvSpPr>
            <p:spPr bwMode="auto">
              <a:xfrm>
                <a:off x="5867400" y="4876800"/>
                <a:ext cx="533400" cy="38100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dirty="0" smtClean="0"/>
                  <a:t>N1</a:t>
                </a:r>
                <a:endParaRPr lang="en-US" sz="1200" dirty="0" smtClean="0"/>
              </a:p>
            </p:txBody>
          </p:sp>
          <p:sp>
            <p:nvSpPr>
              <p:cNvPr id="21" name="Rectangle 20"/>
              <p:cNvSpPr/>
              <p:nvPr/>
            </p:nvSpPr>
            <p:spPr bwMode="auto">
              <a:xfrm>
                <a:off x="5334000" y="4876800"/>
                <a:ext cx="533400" cy="38100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dirty="0" smtClean="0"/>
                  <a:t>N4</a:t>
                </a:r>
                <a:endParaRPr lang="en-US" sz="1200" dirty="0" smtClean="0"/>
              </a:p>
            </p:txBody>
          </p:sp>
          <p:sp>
            <p:nvSpPr>
              <p:cNvPr id="22" name="Rectangle 21"/>
              <p:cNvSpPr/>
              <p:nvPr/>
            </p:nvSpPr>
            <p:spPr bwMode="auto">
              <a:xfrm>
                <a:off x="4800600" y="4876800"/>
                <a:ext cx="533400" cy="38100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dirty="0" smtClean="0"/>
                  <a:t>N8</a:t>
                </a:r>
                <a:endParaRPr lang="en-US" sz="1200" dirty="0" smtClean="0"/>
              </a:p>
            </p:txBody>
          </p:sp>
          <p:sp>
            <p:nvSpPr>
              <p:cNvPr id="23" name="Rectangle 22"/>
              <p:cNvSpPr/>
              <p:nvPr/>
            </p:nvSpPr>
            <p:spPr bwMode="auto">
              <a:xfrm>
                <a:off x="3810000" y="4876800"/>
                <a:ext cx="990600" cy="38100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US" sz="1400" dirty="0" err="1" smtClean="0">
                    <a:solidFill>
                      <a:schemeClr val="bg1"/>
                    </a:solidFill>
                  </a:rPr>
                  <a:t>Dest</a:t>
                </a:r>
                <a:r>
                  <a:rPr lang="en-US" sz="1400" dirty="0" smtClean="0">
                    <a:solidFill>
                      <a:schemeClr val="bg1"/>
                    </a:solidFill>
                  </a:rPr>
                  <a:t> N9</a:t>
                </a:r>
              </a:p>
            </p:txBody>
          </p:sp>
        </p:grpSp>
        <p:cxnSp>
          <p:nvCxnSpPr>
            <p:cNvPr id="17" name="Straight Connector 16"/>
            <p:cNvCxnSpPr/>
            <p:nvPr/>
          </p:nvCxnSpPr>
          <p:spPr bwMode="auto">
            <a:xfrm flipH="1">
              <a:off x="1447800" y="3900254"/>
              <a:ext cx="1710581" cy="166234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>
              <a:off x="3691781" y="3900254"/>
              <a:ext cx="880219" cy="166234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4" name="Rectangle 23"/>
          <p:cNvSpPr/>
          <p:nvPr/>
        </p:nvSpPr>
        <p:spPr>
          <a:xfrm>
            <a:off x="3005981" y="4052654"/>
            <a:ext cx="7633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RREQ</a:t>
            </a:r>
            <a:endParaRPr lang="en-US" dirty="0"/>
          </a:p>
        </p:txBody>
      </p:sp>
      <p:graphicFrame>
        <p:nvGraphicFramePr>
          <p:cNvPr id="26" name="Table 25"/>
          <p:cNvGraphicFramePr>
            <a:graphicFrameLocks noGrp="1"/>
          </p:cNvGraphicFramePr>
          <p:nvPr/>
        </p:nvGraphicFramePr>
        <p:xfrm>
          <a:off x="6705600" y="3276600"/>
          <a:ext cx="1485900" cy="1333500"/>
        </p:xfrm>
        <a:graphic>
          <a:graphicData uri="http://schemas.openxmlformats.org/drawingml/2006/table">
            <a:tbl>
              <a:tblPr/>
              <a:tblGrid>
                <a:gridCol w="407832"/>
                <a:gridCol w="632298"/>
                <a:gridCol w="44577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3F3F76"/>
                          </a:solidFill>
                          <a:latin typeface="Calibri"/>
                        </a:rPr>
                        <a:t>#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err="1">
                          <a:solidFill>
                            <a:srgbClr val="3F3F76"/>
                          </a:solidFill>
                          <a:latin typeface="Calibri"/>
                        </a:rPr>
                        <a:t>init_addr</a:t>
                      </a:r>
                      <a:r>
                        <a:rPr lang="en-US" sz="1100" b="0" i="0" u="none" strike="noStrike" dirty="0">
                          <a:solidFill>
                            <a:srgbClr val="3F3F76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3F3F76"/>
                          </a:solidFill>
                          <a:latin typeface="Calibri"/>
                        </a:rPr>
                        <a:t>req_id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7F7F7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21999E-6 L 0 -0.35531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78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08189E-8 L 0.20833 -2.08189E-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 0.3331  E" pathEditMode="relative" ptsTypes="">
                                      <p:cBhvr>
                                        <p:cTn id="32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4" grpId="0"/>
      <p:bldP spid="2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03EDF8-9371-498E-8D20-9D2D6CB84EAD}" type="slidenum">
              <a:rPr lang="en-US"/>
              <a:pPr/>
              <a:t>19</a:t>
            </a:fld>
            <a:endParaRPr lang="en-US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Source Routing</a:t>
            </a:r>
          </a:p>
        </p:txBody>
      </p:sp>
      <p:sp>
        <p:nvSpPr>
          <p:cNvPr id="33796" name="Oval 3"/>
          <p:cNvSpPr>
            <a:spLocks noChangeArrowheads="1"/>
          </p:cNvSpPr>
          <p:nvPr/>
        </p:nvSpPr>
        <p:spPr bwMode="auto">
          <a:xfrm>
            <a:off x="2209800" y="2895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B</a:t>
            </a:r>
          </a:p>
        </p:txBody>
      </p:sp>
      <p:sp>
        <p:nvSpPr>
          <p:cNvPr id="33797" name="Oval 4"/>
          <p:cNvSpPr>
            <a:spLocks noChangeArrowheads="1"/>
          </p:cNvSpPr>
          <p:nvPr/>
        </p:nvSpPr>
        <p:spPr bwMode="auto">
          <a:xfrm>
            <a:off x="1447800" y="35814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A</a:t>
            </a:r>
          </a:p>
        </p:txBody>
      </p:sp>
      <p:sp>
        <p:nvSpPr>
          <p:cNvPr id="33798" name="Oval 6"/>
          <p:cNvSpPr>
            <a:spLocks noChangeArrowheads="1"/>
          </p:cNvSpPr>
          <p:nvPr/>
        </p:nvSpPr>
        <p:spPr bwMode="auto">
          <a:xfrm>
            <a:off x="4114800" y="23622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E</a:t>
            </a:r>
          </a:p>
        </p:txBody>
      </p:sp>
      <p:sp>
        <p:nvSpPr>
          <p:cNvPr id="33799" name="Oval 7"/>
          <p:cNvSpPr>
            <a:spLocks noChangeArrowheads="1"/>
          </p:cNvSpPr>
          <p:nvPr/>
        </p:nvSpPr>
        <p:spPr bwMode="auto">
          <a:xfrm>
            <a:off x="5105400" y="27432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F</a:t>
            </a:r>
          </a:p>
        </p:txBody>
      </p:sp>
      <p:sp>
        <p:nvSpPr>
          <p:cNvPr id="33800" name="Oval 8"/>
          <p:cNvSpPr>
            <a:spLocks noChangeArrowheads="1"/>
          </p:cNvSpPr>
          <p:nvPr/>
        </p:nvSpPr>
        <p:spPr bwMode="auto">
          <a:xfrm>
            <a:off x="2667000" y="38862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H</a:t>
            </a:r>
          </a:p>
        </p:txBody>
      </p:sp>
      <p:sp>
        <p:nvSpPr>
          <p:cNvPr id="33801" name="Oval 9"/>
          <p:cNvSpPr>
            <a:spLocks noChangeArrowheads="1"/>
          </p:cNvSpPr>
          <p:nvPr/>
        </p:nvSpPr>
        <p:spPr bwMode="auto">
          <a:xfrm>
            <a:off x="5943600" y="3276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J</a:t>
            </a:r>
          </a:p>
        </p:txBody>
      </p:sp>
      <p:sp>
        <p:nvSpPr>
          <p:cNvPr id="33802" name="Oval 10"/>
          <p:cNvSpPr>
            <a:spLocks noChangeArrowheads="1"/>
          </p:cNvSpPr>
          <p:nvPr/>
        </p:nvSpPr>
        <p:spPr bwMode="auto">
          <a:xfrm>
            <a:off x="6705600" y="3886200"/>
            <a:ext cx="609600" cy="609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D</a:t>
            </a:r>
          </a:p>
        </p:txBody>
      </p:sp>
      <p:sp>
        <p:nvSpPr>
          <p:cNvPr id="33803" name="Oval 11"/>
          <p:cNvSpPr>
            <a:spLocks noChangeArrowheads="1"/>
          </p:cNvSpPr>
          <p:nvPr/>
        </p:nvSpPr>
        <p:spPr bwMode="auto">
          <a:xfrm>
            <a:off x="3505200" y="3048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C</a:t>
            </a:r>
          </a:p>
        </p:txBody>
      </p:sp>
      <p:sp>
        <p:nvSpPr>
          <p:cNvPr id="33804" name="Oval 12"/>
          <p:cNvSpPr>
            <a:spLocks noChangeArrowheads="1"/>
          </p:cNvSpPr>
          <p:nvPr/>
        </p:nvSpPr>
        <p:spPr bwMode="auto">
          <a:xfrm>
            <a:off x="4572000" y="35814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G</a:t>
            </a:r>
          </a:p>
        </p:txBody>
      </p:sp>
      <p:sp>
        <p:nvSpPr>
          <p:cNvPr id="33805" name="Oval 13"/>
          <p:cNvSpPr>
            <a:spLocks noChangeArrowheads="1"/>
          </p:cNvSpPr>
          <p:nvPr/>
        </p:nvSpPr>
        <p:spPr bwMode="auto">
          <a:xfrm>
            <a:off x="3733800" y="4419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I</a:t>
            </a:r>
          </a:p>
        </p:txBody>
      </p:sp>
      <p:sp>
        <p:nvSpPr>
          <p:cNvPr id="33806" name="Oval 14"/>
          <p:cNvSpPr>
            <a:spLocks noChangeArrowheads="1"/>
          </p:cNvSpPr>
          <p:nvPr/>
        </p:nvSpPr>
        <p:spPr bwMode="auto">
          <a:xfrm>
            <a:off x="5486400" y="41148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K</a:t>
            </a:r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V="1">
            <a:off x="1981200" y="33528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 flipV="1">
            <a:off x="2743200" y="2743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>
            <a:off x="2057400" y="3962400"/>
            <a:ext cx="685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>
            <a:off x="26670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1" name="Line 19"/>
          <p:cNvSpPr>
            <a:spLocks noChangeShapeType="1"/>
          </p:cNvSpPr>
          <p:nvPr/>
        </p:nvSpPr>
        <p:spPr bwMode="auto">
          <a:xfrm flipH="1">
            <a:off x="3124200" y="35814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2" name="Line 20"/>
          <p:cNvSpPr>
            <a:spLocks noChangeShapeType="1"/>
          </p:cNvSpPr>
          <p:nvPr/>
        </p:nvSpPr>
        <p:spPr bwMode="auto">
          <a:xfrm flipH="1">
            <a:off x="3962400" y="2895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3" name="Line 21"/>
          <p:cNvSpPr>
            <a:spLocks noChangeShapeType="1"/>
          </p:cNvSpPr>
          <p:nvPr/>
        </p:nvSpPr>
        <p:spPr bwMode="auto">
          <a:xfrm>
            <a:off x="4724400" y="2743200"/>
            <a:ext cx="457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 flipH="1">
            <a:off x="5029200" y="32766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5" name="Line 23"/>
          <p:cNvSpPr>
            <a:spLocks noChangeShapeType="1"/>
          </p:cNvSpPr>
          <p:nvPr/>
        </p:nvSpPr>
        <p:spPr bwMode="auto">
          <a:xfrm flipH="1">
            <a:off x="4191000" y="41148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6" name="Line 24"/>
          <p:cNvSpPr>
            <a:spLocks noChangeShapeType="1"/>
          </p:cNvSpPr>
          <p:nvPr/>
        </p:nvSpPr>
        <p:spPr bwMode="auto">
          <a:xfrm>
            <a:off x="4114800" y="3505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7" name="Line 25"/>
          <p:cNvSpPr>
            <a:spLocks noChangeShapeType="1"/>
          </p:cNvSpPr>
          <p:nvPr/>
        </p:nvSpPr>
        <p:spPr bwMode="auto">
          <a:xfrm>
            <a:off x="3200400" y="43434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8" name="Line 26"/>
          <p:cNvSpPr>
            <a:spLocks noChangeShapeType="1"/>
          </p:cNvSpPr>
          <p:nvPr/>
        </p:nvSpPr>
        <p:spPr bwMode="auto">
          <a:xfrm>
            <a:off x="5638800" y="320040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19" name="Line 27"/>
          <p:cNvSpPr>
            <a:spLocks noChangeShapeType="1"/>
          </p:cNvSpPr>
          <p:nvPr/>
        </p:nvSpPr>
        <p:spPr bwMode="auto">
          <a:xfrm>
            <a:off x="5105400" y="411480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20" name="Line 28"/>
          <p:cNvSpPr>
            <a:spLocks noChangeShapeType="1"/>
          </p:cNvSpPr>
          <p:nvPr/>
        </p:nvSpPr>
        <p:spPr bwMode="auto">
          <a:xfrm>
            <a:off x="6477000" y="37338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21" name="Line 29"/>
          <p:cNvSpPr>
            <a:spLocks noChangeShapeType="1"/>
          </p:cNvSpPr>
          <p:nvPr/>
        </p:nvSpPr>
        <p:spPr bwMode="auto">
          <a:xfrm flipH="1">
            <a:off x="6096000" y="4267200"/>
            <a:ext cx="609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22" name="Line 30"/>
          <p:cNvSpPr>
            <a:spLocks noChangeShapeType="1"/>
          </p:cNvSpPr>
          <p:nvPr/>
        </p:nvSpPr>
        <p:spPr bwMode="auto">
          <a:xfrm flipH="1">
            <a:off x="3733800" y="2590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23" name="Line 31"/>
          <p:cNvSpPr>
            <a:spLocks noChangeShapeType="1"/>
          </p:cNvSpPr>
          <p:nvPr/>
        </p:nvSpPr>
        <p:spPr bwMode="auto">
          <a:xfrm>
            <a:off x="3505200" y="2895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24" name="Oval 32"/>
          <p:cNvSpPr>
            <a:spLocks noChangeArrowheads="1"/>
          </p:cNvSpPr>
          <p:nvPr/>
        </p:nvSpPr>
        <p:spPr bwMode="auto">
          <a:xfrm>
            <a:off x="7162800" y="1905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Z</a:t>
            </a:r>
          </a:p>
        </p:txBody>
      </p:sp>
      <p:sp>
        <p:nvSpPr>
          <p:cNvPr id="33825" name="Oval 33"/>
          <p:cNvSpPr>
            <a:spLocks noChangeArrowheads="1"/>
          </p:cNvSpPr>
          <p:nvPr/>
        </p:nvSpPr>
        <p:spPr bwMode="auto">
          <a:xfrm>
            <a:off x="7467600" y="1143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Y</a:t>
            </a:r>
          </a:p>
        </p:txBody>
      </p:sp>
      <p:sp>
        <p:nvSpPr>
          <p:cNvPr id="33826" name="Line 34"/>
          <p:cNvSpPr>
            <a:spLocks noChangeShapeType="1"/>
          </p:cNvSpPr>
          <p:nvPr/>
        </p:nvSpPr>
        <p:spPr bwMode="auto">
          <a:xfrm flipH="1">
            <a:off x="7543800" y="17526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28" name="Text Box 36"/>
          <p:cNvSpPr txBox="1">
            <a:spLocks noChangeArrowheads="1"/>
          </p:cNvSpPr>
          <p:nvPr/>
        </p:nvSpPr>
        <p:spPr bwMode="auto">
          <a:xfrm>
            <a:off x="1524000" y="5257800"/>
            <a:ext cx="346761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000" dirty="0" smtClean="0">
                <a:latin typeface="+mn-lt"/>
              </a:rPr>
              <a:t>Host S needs a route to host D</a:t>
            </a:r>
          </a:p>
        </p:txBody>
      </p:sp>
      <p:sp>
        <p:nvSpPr>
          <p:cNvPr id="33829" name="Oval 37"/>
          <p:cNvSpPr>
            <a:spLocks noChangeArrowheads="1"/>
          </p:cNvSpPr>
          <p:nvPr/>
        </p:nvSpPr>
        <p:spPr bwMode="auto">
          <a:xfrm>
            <a:off x="6934200" y="3048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M</a:t>
            </a:r>
          </a:p>
        </p:txBody>
      </p:sp>
      <p:sp>
        <p:nvSpPr>
          <p:cNvPr id="33830" name="Line 38"/>
          <p:cNvSpPr>
            <a:spLocks noChangeShapeType="1"/>
          </p:cNvSpPr>
          <p:nvPr/>
        </p:nvSpPr>
        <p:spPr bwMode="auto">
          <a:xfrm flipV="1">
            <a:off x="6553200" y="3352800"/>
            <a:ext cx="381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31" name="Oval 39"/>
          <p:cNvSpPr>
            <a:spLocks noChangeArrowheads="1"/>
          </p:cNvSpPr>
          <p:nvPr/>
        </p:nvSpPr>
        <p:spPr bwMode="auto">
          <a:xfrm>
            <a:off x="7391400" y="4419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N</a:t>
            </a:r>
          </a:p>
        </p:txBody>
      </p:sp>
      <p:sp>
        <p:nvSpPr>
          <p:cNvPr id="33832" name="Line 40"/>
          <p:cNvSpPr>
            <a:spLocks noChangeShapeType="1"/>
          </p:cNvSpPr>
          <p:nvPr/>
        </p:nvSpPr>
        <p:spPr bwMode="auto">
          <a:xfrm>
            <a:off x="7239000" y="44196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33" name="Oval 41"/>
          <p:cNvSpPr>
            <a:spLocks noChangeArrowheads="1"/>
          </p:cNvSpPr>
          <p:nvPr/>
        </p:nvSpPr>
        <p:spPr bwMode="auto">
          <a:xfrm>
            <a:off x="7848600" y="3048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L</a:t>
            </a:r>
          </a:p>
        </p:txBody>
      </p:sp>
      <p:sp>
        <p:nvSpPr>
          <p:cNvPr id="33834" name="Line 42"/>
          <p:cNvSpPr>
            <a:spLocks noChangeShapeType="1"/>
          </p:cNvSpPr>
          <p:nvPr/>
        </p:nvSpPr>
        <p:spPr bwMode="auto">
          <a:xfrm>
            <a:off x="7543800" y="3352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835" name="Oval 43" descr="Water droplets"/>
          <p:cNvSpPr>
            <a:spLocks noChangeArrowheads="1"/>
          </p:cNvSpPr>
          <p:nvPr/>
        </p:nvSpPr>
        <p:spPr bwMode="auto">
          <a:xfrm>
            <a:off x="3124200" y="23622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S</a:t>
            </a:r>
          </a:p>
        </p:txBody>
      </p:sp>
      <p:sp>
        <p:nvSpPr>
          <p:cNvPr id="44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447800"/>
            <a:ext cx="2907792" cy="7620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Example	</a:t>
            </a:r>
          </a:p>
          <a:p>
            <a:pPr lvl="1" eaLnBrk="1" hangingPunct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Presentation Overview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447800"/>
            <a:ext cx="6793992" cy="3505200"/>
          </a:xfrm>
        </p:spPr>
        <p:txBody>
          <a:bodyPr/>
          <a:lstStyle/>
          <a:p>
            <a:pPr eaLnBrk="1" hangingPunct="1"/>
            <a:r>
              <a:rPr lang="en-US" dirty="0" smtClean="0"/>
              <a:t>Introduction and Motivation</a:t>
            </a:r>
          </a:p>
          <a:p>
            <a:pPr eaLnBrk="1" hangingPunct="1"/>
            <a:r>
              <a:rPr lang="en-US" dirty="0" smtClean="0"/>
              <a:t>Dynamic Source Routing</a:t>
            </a:r>
          </a:p>
          <a:p>
            <a:pPr eaLnBrk="1" hangingPunct="1"/>
            <a:r>
              <a:rPr lang="en-US" dirty="0" smtClean="0"/>
              <a:t>Simulation and Results</a:t>
            </a:r>
          </a:p>
          <a:p>
            <a:pPr eaLnBrk="1" hangingPunct="1"/>
            <a:r>
              <a:rPr lang="en-US" dirty="0" smtClean="0"/>
              <a:t>Related Work</a:t>
            </a:r>
          </a:p>
          <a:p>
            <a:pPr eaLnBrk="1" hangingPunct="1"/>
            <a:r>
              <a:rPr lang="en-US" dirty="0" smtClean="0"/>
              <a:t>Discussion </a:t>
            </a:r>
          </a:p>
          <a:p>
            <a:pPr eaLnBrk="1" hangingPunct="1"/>
            <a:endParaRPr lang="en-US" dirty="0" smtClean="0"/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606F1F-964A-4935-8596-4B9ED2A1F806}" type="slidenum">
              <a:rPr lang="en-US"/>
              <a:pPr/>
              <a:t>20</a:t>
            </a:fld>
            <a:endParaRPr lang="en-US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Source Routing</a:t>
            </a:r>
          </a:p>
        </p:txBody>
      </p:sp>
      <p:sp>
        <p:nvSpPr>
          <p:cNvPr id="34820" name="Oval 3" descr="Water droplets"/>
          <p:cNvSpPr>
            <a:spLocks noChangeArrowheads="1"/>
          </p:cNvSpPr>
          <p:nvPr/>
        </p:nvSpPr>
        <p:spPr bwMode="auto">
          <a:xfrm>
            <a:off x="2209800" y="28956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B</a:t>
            </a:r>
          </a:p>
        </p:txBody>
      </p:sp>
      <p:sp>
        <p:nvSpPr>
          <p:cNvPr id="34821" name="Oval 4"/>
          <p:cNvSpPr>
            <a:spLocks noChangeArrowheads="1"/>
          </p:cNvSpPr>
          <p:nvPr/>
        </p:nvSpPr>
        <p:spPr bwMode="auto">
          <a:xfrm>
            <a:off x="1447800" y="35814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A</a:t>
            </a:r>
          </a:p>
        </p:txBody>
      </p:sp>
      <p:sp>
        <p:nvSpPr>
          <p:cNvPr id="34822" name="Oval 6" descr="Water droplets"/>
          <p:cNvSpPr>
            <a:spLocks noChangeArrowheads="1"/>
          </p:cNvSpPr>
          <p:nvPr/>
        </p:nvSpPr>
        <p:spPr bwMode="auto">
          <a:xfrm>
            <a:off x="4114800" y="23622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E</a:t>
            </a:r>
          </a:p>
        </p:txBody>
      </p:sp>
      <p:sp>
        <p:nvSpPr>
          <p:cNvPr id="34823" name="Oval 7"/>
          <p:cNvSpPr>
            <a:spLocks noChangeArrowheads="1"/>
          </p:cNvSpPr>
          <p:nvPr/>
        </p:nvSpPr>
        <p:spPr bwMode="auto">
          <a:xfrm>
            <a:off x="5105400" y="27432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F</a:t>
            </a:r>
          </a:p>
        </p:txBody>
      </p:sp>
      <p:sp>
        <p:nvSpPr>
          <p:cNvPr id="34824" name="Oval 8"/>
          <p:cNvSpPr>
            <a:spLocks noChangeArrowheads="1"/>
          </p:cNvSpPr>
          <p:nvPr/>
        </p:nvSpPr>
        <p:spPr bwMode="auto">
          <a:xfrm>
            <a:off x="2667000" y="38862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H</a:t>
            </a:r>
          </a:p>
        </p:txBody>
      </p:sp>
      <p:sp>
        <p:nvSpPr>
          <p:cNvPr id="34825" name="Oval 9"/>
          <p:cNvSpPr>
            <a:spLocks noChangeArrowheads="1"/>
          </p:cNvSpPr>
          <p:nvPr/>
        </p:nvSpPr>
        <p:spPr bwMode="auto">
          <a:xfrm>
            <a:off x="5943600" y="3276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J</a:t>
            </a:r>
          </a:p>
        </p:txBody>
      </p:sp>
      <p:sp>
        <p:nvSpPr>
          <p:cNvPr id="34826" name="Oval 11" descr="Water droplets"/>
          <p:cNvSpPr>
            <a:spLocks noChangeArrowheads="1"/>
          </p:cNvSpPr>
          <p:nvPr/>
        </p:nvSpPr>
        <p:spPr bwMode="auto">
          <a:xfrm>
            <a:off x="3505200" y="30480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C</a:t>
            </a:r>
          </a:p>
        </p:txBody>
      </p:sp>
      <p:sp>
        <p:nvSpPr>
          <p:cNvPr id="34827" name="Oval 12"/>
          <p:cNvSpPr>
            <a:spLocks noChangeArrowheads="1"/>
          </p:cNvSpPr>
          <p:nvPr/>
        </p:nvSpPr>
        <p:spPr bwMode="auto">
          <a:xfrm>
            <a:off x="4572000" y="35814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G</a:t>
            </a:r>
          </a:p>
        </p:txBody>
      </p:sp>
      <p:sp>
        <p:nvSpPr>
          <p:cNvPr id="34828" name="Oval 13"/>
          <p:cNvSpPr>
            <a:spLocks noChangeArrowheads="1"/>
          </p:cNvSpPr>
          <p:nvPr/>
        </p:nvSpPr>
        <p:spPr bwMode="auto">
          <a:xfrm>
            <a:off x="3733800" y="4419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I</a:t>
            </a:r>
          </a:p>
        </p:txBody>
      </p:sp>
      <p:sp>
        <p:nvSpPr>
          <p:cNvPr id="34829" name="Oval 14"/>
          <p:cNvSpPr>
            <a:spLocks noChangeArrowheads="1"/>
          </p:cNvSpPr>
          <p:nvPr/>
        </p:nvSpPr>
        <p:spPr bwMode="auto">
          <a:xfrm>
            <a:off x="5486400" y="41148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K</a:t>
            </a:r>
          </a:p>
        </p:txBody>
      </p:sp>
      <p:sp>
        <p:nvSpPr>
          <p:cNvPr id="34830" name="Line 15"/>
          <p:cNvSpPr>
            <a:spLocks noChangeShapeType="1"/>
          </p:cNvSpPr>
          <p:nvPr/>
        </p:nvSpPr>
        <p:spPr bwMode="auto">
          <a:xfrm flipV="1">
            <a:off x="1981200" y="33528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1" name="Line 16"/>
          <p:cNvSpPr>
            <a:spLocks noChangeShapeType="1"/>
          </p:cNvSpPr>
          <p:nvPr/>
        </p:nvSpPr>
        <p:spPr bwMode="auto">
          <a:xfrm flipV="1">
            <a:off x="2743200" y="2743200"/>
            <a:ext cx="457200" cy="228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2" name="Line 17"/>
          <p:cNvSpPr>
            <a:spLocks noChangeShapeType="1"/>
          </p:cNvSpPr>
          <p:nvPr/>
        </p:nvSpPr>
        <p:spPr bwMode="auto">
          <a:xfrm>
            <a:off x="2057400" y="3962400"/>
            <a:ext cx="685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3" name="Line 18"/>
          <p:cNvSpPr>
            <a:spLocks noChangeShapeType="1"/>
          </p:cNvSpPr>
          <p:nvPr/>
        </p:nvSpPr>
        <p:spPr bwMode="auto">
          <a:xfrm>
            <a:off x="26670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4" name="Line 19"/>
          <p:cNvSpPr>
            <a:spLocks noChangeShapeType="1"/>
          </p:cNvSpPr>
          <p:nvPr/>
        </p:nvSpPr>
        <p:spPr bwMode="auto">
          <a:xfrm flipH="1">
            <a:off x="3124200" y="35814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5" name="Line 20"/>
          <p:cNvSpPr>
            <a:spLocks noChangeShapeType="1"/>
          </p:cNvSpPr>
          <p:nvPr/>
        </p:nvSpPr>
        <p:spPr bwMode="auto">
          <a:xfrm flipH="1">
            <a:off x="3962400" y="2895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6" name="Line 21"/>
          <p:cNvSpPr>
            <a:spLocks noChangeShapeType="1"/>
          </p:cNvSpPr>
          <p:nvPr/>
        </p:nvSpPr>
        <p:spPr bwMode="auto">
          <a:xfrm>
            <a:off x="4724400" y="2743200"/>
            <a:ext cx="457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7" name="Line 22"/>
          <p:cNvSpPr>
            <a:spLocks noChangeShapeType="1"/>
          </p:cNvSpPr>
          <p:nvPr/>
        </p:nvSpPr>
        <p:spPr bwMode="auto">
          <a:xfrm flipH="1">
            <a:off x="5029200" y="32766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8" name="Line 23"/>
          <p:cNvSpPr>
            <a:spLocks noChangeShapeType="1"/>
          </p:cNvSpPr>
          <p:nvPr/>
        </p:nvSpPr>
        <p:spPr bwMode="auto">
          <a:xfrm flipH="1">
            <a:off x="4191000" y="41148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9" name="Line 24"/>
          <p:cNvSpPr>
            <a:spLocks noChangeShapeType="1"/>
          </p:cNvSpPr>
          <p:nvPr/>
        </p:nvSpPr>
        <p:spPr bwMode="auto">
          <a:xfrm>
            <a:off x="4114800" y="3505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0" name="Line 25"/>
          <p:cNvSpPr>
            <a:spLocks noChangeShapeType="1"/>
          </p:cNvSpPr>
          <p:nvPr/>
        </p:nvSpPr>
        <p:spPr bwMode="auto">
          <a:xfrm>
            <a:off x="3200400" y="43434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1" name="Line 26"/>
          <p:cNvSpPr>
            <a:spLocks noChangeShapeType="1"/>
          </p:cNvSpPr>
          <p:nvPr/>
        </p:nvSpPr>
        <p:spPr bwMode="auto">
          <a:xfrm>
            <a:off x="5638800" y="320040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2" name="Line 27"/>
          <p:cNvSpPr>
            <a:spLocks noChangeShapeType="1"/>
          </p:cNvSpPr>
          <p:nvPr/>
        </p:nvSpPr>
        <p:spPr bwMode="auto">
          <a:xfrm>
            <a:off x="5105400" y="411480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3" name="Line 28"/>
          <p:cNvSpPr>
            <a:spLocks noChangeShapeType="1"/>
          </p:cNvSpPr>
          <p:nvPr/>
        </p:nvSpPr>
        <p:spPr bwMode="auto">
          <a:xfrm>
            <a:off x="6477000" y="37338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4" name="Line 29"/>
          <p:cNvSpPr>
            <a:spLocks noChangeShapeType="1"/>
          </p:cNvSpPr>
          <p:nvPr/>
        </p:nvSpPr>
        <p:spPr bwMode="auto">
          <a:xfrm flipH="1">
            <a:off x="6096000" y="4267200"/>
            <a:ext cx="609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5" name="Line 30"/>
          <p:cNvSpPr>
            <a:spLocks noChangeShapeType="1"/>
          </p:cNvSpPr>
          <p:nvPr/>
        </p:nvSpPr>
        <p:spPr bwMode="auto">
          <a:xfrm flipH="1">
            <a:off x="3733800" y="259080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6" name="Line 31"/>
          <p:cNvSpPr>
            <a:spLocks noChangeShapeType="1"/>
          </p:cNvSpPr>
          <p:nvPr/>
        </p:nvSpPr>
        <p:spPr bwMode="auto">
          <a:xfrm>
            <a:off x="3505200" y="2895600"/>
            <a:ext cx="152400" cy="228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7" name="Line 32"/>
          <p:cNvSpPr>
            <a:spLocks noChangeShapeType="1"/>
          </p:cNvSpPr>
          <p:nvPr/>
        </p:nvSpPr>
        <p:spPr bwMode="auto">
          <a:xfrm>
            <a:off x="990600" y="5715000"/>
            <a:ext cx="6858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48" name="Text Box 33"/>
          <p:cNvSpPr txBox="1">
            <a:spLocks noChangeArrowheads="1"/>
          </p:cNvSpPr>
          <p:nvPr/>
        </p:nvSpPr>
        <p:spPr bwMode="auto">
          <a:xfrm>
            <a:off x="1752600" y="5500172"/>
            <a:ext cx="37112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dirty="0">
                <a:latin typeface="Arial" charset="0"/>
              </a:rPr>
              <a:t>Represents transmission of RREQ</a:t>
            </a:r>
          </a:p>
        </p:txBody>
      </p:sp>
      <p:sp>
        <p:nvSpPr>
          <p:cNvPr id="34849" name="Oval 34"/>
          <p:cNvSpPr>
            <a:spLocks noChangeArrowheads="1"/>
          </p:cNvSpPr>
          <p:nvPr/>
        </p:nvSpPr>
        <p:spPr bwMode="auto">
          <a:xfrm>
            <a:off x="7162800" y="1905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Z</a:t>
            </a:r>
          </a:p>
        </p:txBody>
      </p:sp>
      <p:sp>
        <p:nvSpPr>
          <p:cNvPr id="34850" name="Oval 35"/>
          <p:cNvSpPr>
            <a:spLocks noChangeArrowheads="1"/>
          </p:cNvSpPr>
          <p:nvPr/>
        </p:nvSpPr>
        <p:spPr bwMode="auto">
          <a:xfrm>
            <a:off x="7467600" y="1143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Y</a:t>
            </a:r>
          </a:p>
        </p:txBody>
      </p:sp>
      <p:sp>
        <p:nvSpPr>
          <p:cNvPr id="34851" name="Line 36"/>
          <p:cNvSpPr>
            <a:spLocks noChangeShapeType="1"/>
          </p:cNvSpPr>
          <p:nvPr/>
        </p:nvSpPr>
        <p:spPr bwMode="auto">
          <a:xfrm flipH="1">
            <a:off x="7543800" y="17526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2" name="Text Box 37"/>
          <p:cNvSpPr txBox="1">
            <a:spLocks noChangeArrowheads="1"/>
          </p:cNvSpPr>
          <p:nvPr/>
        </p:nvSpPr>
        <p:spPr bwMode="auto">
          <a:xfrm>
            <a:off x="140617" y="2375971"/>
            <a:ext cx="233814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dirty="0" smtClean="0">
                <a:latin typeface="+mn-lt"/>
              </a:rPr>
              <a:t>Broadcast transmission</a:t>
            </a:r>
          </a:p>
        </p:txBody>
      </p:sp>
      <p:sp>
        <p:nvSpPr>
          <p:cNvPr id="34853" name="Freeform 38"/>
          <p:cNvSpPr>
            <a:spLocks/>
          </p:cNvSpPr>
          <p:nvPr/>
        </p:nvSpPr>
        <p:spPr bwMode="auto">
          <a:xfrm flipV="1">
            <a:off x="2286000" y="2514600"/>
            <a:ext cx="838200" cy="228600"/>
          </a:xfrm>
          <a:custGeom>
            <a:avLst/>
            <a:gdLst>
              <a:gd name="T0" fmla="*/ 0 w 1056"/>
              <a:gd name="T1" fmla="*/ 0 h 480"/>
              <a:gd name="T2" fmla="*/ 672 w 1056"/>
              <a:gd name="T3" fmla="*/ 192 h 480"/>
              <a:gd name="T4" fmla="*/ 1056 w 1056"/>
              <a:gd name="T5" fmla="*/ 480 h 480"/>
              <a:gd name="T6" fmla="*/ 0 60000 65536"/>
              <a:gd name="T7" fmla="*/ 0 60000 65536"/>
              <a:gd name="T8" fmla="*/ 0 60000 65536"/>
              <a:gd name="T9" fmla="*/ 0 w 1056"/>
              <a:gd name="T10" fmla="*/ 0 h 480"/>
              <a:gd name="T11" fmla="*/ 1056 w 1056"/>
              <a:gd name="T12" fmla="*/ 480 h 4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056" h="480">
                <a:moveTo>
                  <a:pt x="0" y="0"/>
                </a:moveTo>
                <a:cubicBezTo>
                  <a:pt x="248" y="56"/>
                  <a:pt x="496" y="112"/>
                  <a:pt x="672" y="192"/>
                </a:cubicBezTo>
                <a:cubicBezTo>
                  <a:pt x="848" y="272"/>
                  <a:pt x="984" y="424"/>
                  <a:pt x="1056" y="48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4" name="Oval 39"/>
          <p:cNvSpPr>
            <a:spLocks noChangeArrowheads="1"/>
          </p:cNvSpPr>
          <p:nvPr/>
        </p:nvSpPr>
        <p:spPr bwMode="auto">
          <a:xfrm>
            <a:off x="6934200" y="3048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M</a:t>
            </a:r>
          </a:p>
        </p:txBody>
      </p:sp>
      <p:sp>
        <p:nvSpPr>
          <p:cNvPr id="34855" name="Line 40"/>
          <p:cNvSpPr>
            <a:spLocks noChangeShapeType="1"/>
          </p:cNvSpPr>
          <p:nvPr/>
        </p:nvSpPr>
        <p:spPr bwMode="auto">
          <a:xfrm flipV="1">
            <a:off x="6553200" y="3352800"/>
            <a:ext cx="381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6" name="Oval 41"/>
          <p:cNvSpPr>
            <a:spLocks noChangeArrowheads="1"/>
          </p:cNvSpPr>
          <p:nvPr/>
        </p:nvSpPr>
        <p:spPr bwMode="auto">
          <a:xfrm>
            <a:off x="7391400" y="4419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N</a:t>
            </a:r>
          </a:p>
        </p:txBody>
      </p:sp>
      <p:sp>
        <p:nvSpPr>
          <p:cNvPr id="34857" name="Line 42"/>
          <p:cNvSpPr>
            <a:spLocks noChangeShapeType="1"/>
          </p:cNvSpPr>
          <p:nvPr/>
        </p:nvSpPr>
        <p:spPr bwMode="auto">
          <a:xfrm>
            <a:off x="7239000" y="44196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58" name="Oval 43"/>
          <p:cNvSpPr>
            <a:spLocks noChangeArrowheads="1"/>
          </p:cNvSpPr>
          <p:nvPr/>
        </p:nvSpPr>
        <p:spPr bwMode="auto">
          <a:xfrm>
            <a:off x="7848600" y="3048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L</a:t>
            </a:r>
          </a:p>
        </p:txBody>
      </p:sp>
      <p:sp>
        <p:nvSpPr>
          <p:cNvPr id="34859" name="Line 44"/>
          <p:cNvSpPr>
            <a:spLocks noChangeShapeType="1"/>
          </p:cNvSpPr>
          <p:nvPr/>
        </p:nvSpPr>
        <p:spPr bwMode="auto">
          <a:xfrm>
            <a:off x="7543800" y="3352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60" name="Text Box 45"/>
          <p:cNvSpPr txBox="1">
            <a:spLocks noChangeArrowheads="1"/>
          </p:cNvSpPr>
          <p:nvPr/>
        </p:nvSpPr>
        <p:spPr bwMode="auto">
          <a:xfrm>
            <a:off x="4251325" y="1935163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lang="en-US" sz="2000" b="1">
              <a:latin typeface="Arial" charset="0"/>
            </a:endParaRPr>
          </a:p>
        </p:txBody>
      </p:sp>
      <p:sp>
        <p:nvSpPr>
          <p:cNvPr id="34861" name="Text Box 46"/>
          <p:cNvSpPr txBox="1">
            <a:spLocks noChangeArrowheads="1"/>
          </p:cNvSpPr>
          <p:nvPr/>
        </p:nvSpPr>
        <p:spPr bwMode="auto">
          <a:xfrm>
            <a:off x="3716605" y="2025748"/>
            <a:ext cx="40427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400" dirty="0">
                <a:latin typeface="Arial" charset="0"/>
              </a:rPr>
              <a:t>[S]</a:t>
            </a:r>
          </a:p>
        </p:txBody>
      </p:sp>
      <p:sp>
        <p:nvSpPr>
          <p:cNvPr id="34862" name="Text Box 47"/>
          <p:cNvSpPr txBox="1">
            <a:spLocks noChangeArrowheads="1"/>
          </p:cNvSpPr>
          <p:nvPr/>
        </p:nvSpPr>
        <p:spPr bwMode="auto">
          <a:xfrm>
            <a:off x="838200" y="6170583"/>
            <a:ext cx="65485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2000" dirty="0">
                <a:solidFill>
                  <a:srgbClr val="0000FF"/>
                </a:solidFill>
                <a:latin typeface="Arial" charset="0"/>
              </a:rPr>
              <a:t>[X,Y]     Represents list of identifiers appended to RREQ</a:t>
            </a:r>
          </a:p>
        </p:txBody>
      </p:sp>
      <p:sp>
        <p:nvSpPr>
          <p:cNvPr id="34863" name="Oval 48" descr="Water droplets"/>
          <p:cNvSpPr>
            <a:spLocks noChangeArrowheads="1"/>
          </p:cNvSpPr>
          <p:nvPr/>
        </p:nvSpPr>
        <p:spPr bwMode="auto">
          <a:xfrm>
            <a:off x="3124200" y="23622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S</a:t>
            </a:r>
          </a:p>
        </p:txBody>
      </p:sp>
      <p:sp>
        <p:nvSpPr>
          <p:cNvPr id="34864" name="Oval 49"/>
          <p:cNvSpPr>
            <a:spLocks noChangeArrowheads="1"/>
          </p:cNvSpPr>
          <p:nvPr/>
        </p:nvSpPr>
        <p:spPr bwMode="auto">
          <a:xfrm>
            <a:off x="6705600" y="3867150"/>
            <a:ext cx="609600" cy="609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D</a:t>
            </a:r>
          </a:p>
        </p:txBody>
      </p:sp>
      <p:sp>
        <p:nvSpPr>
          <p:cNvPr id="49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447800"/>
            <a:ext cx="2907792" cy="7620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Example	</a:t>
            </a:r>
          </a:p>
          <a:p>
            <a:pPr lvl="1" eaLnBrk="1" hangingPunct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2BA9B10-F505-477C-BC1C-34BBA8A98D0E}" type="slidenum">
              <a:rPr lang="en-US"/>
              <a:pPr/>
              <a:t>21</a:t>
            </a:fld>
            <a:endParaRPr lang="en-US"/>
          </a:p>
        </p:txBody>
      </p:sp>
      <p:sp>
        <p:nvSpPr>
          <p:cNvPr id="35844" name="Oval 3" descr="Water droplets"/>
          <p:cNvSpPr>
            <a:spLocks noChangeArrowheads="1"/>
          </p:cNvSpPr>
          <p:nvPr/>
        </p:nvSpPr>
        <p:spPr bwMode="auto">
          <a:xfrm>
            <a:off x="2209800" y="28956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B</a:t>
            </a:r>
          </a:p>
        </p:txBody>
      </p:sp>
      <p:sp>
        <p:nvSpPr>
          <p:cNvPr id="35845" name="Oval 4" descr="Water droplets"/>
          <p:cNvSpPr>
            <a:spLocks noChangeArrowheads="1"/>
          </p:cNvSpPr>
          <p:nvPr/>
        </p:nvSpPr>
        <p:spPr bwMode="auto">
          <a:xfrm>
            <a:off x="1447800" y="35814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A</a:t>
            </a:r>
          </a:p>
        </p:txBody>
      </p:sp>
      <p:sp>
        <p:nvSpPr>
          <p:cNvPr id="35846" name="Oval 6" descr="Water droplets"/>
          <p:cNvSpPr>
            <a:spLocks noChangeArrowheads="1"/>
          </p:cNvSpPr>
          <p:nvPr/>
        </p:nvSpPr>
        <p:spPr bwMode="auto">
          <a:xfrm>
            <a:off x="4114800" y="23622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E</a:t>
            </a:r>
          </a:p>
        </p:txBody>
      </p:sp>
      <p:sp>
        <p:nvSpPr>
          <p:cNvPr id="35847" name="Oval 7" descr="Water droplets"/>
          <p:cNvSpPr>
            <a:spLocks noChangeArrowheads="1"/>
          </p:cNvSpPr>
          <p:nvPr/>
        </p:nvSpPr>
        <p:spPr bwMode="auto">
          <a:xfrm>
            <a:off x="5105400" y="27432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F</a:t>
            </a:r>
          </a:p>
        </p:txBody>
      </p:sp>
      <p:sp>
        <p:nvSpPr>
          <p:cNvPr id="35848" name="Oval 8" descr="Water droplets"/>
          <p:cNvSpPr>
            <a:spLocks noChangeArrowheads="1"/>
          </p:cNvSpPr>
          <p:nvPr/>
        </p:nvSpPr>
        <p:spPr bwMode="auto">
          <a:xfrm>
            <a:off x="2667000" y="38862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H</a:t>
            </a:r>
          </a:p>
        </p:txBody>
      </p:sp>
      <p:sp>
        <p:nvSpPr>
          <p:cNvPr id="35849" name="Oval 9"/>
          <p:cNvSpPr>
            <a:spLocks noChangeArrowheads="1"/>
          </p:cNvSpPr>
          <p:nvPr/>
        </p:nvSpPr>
        <p:spPr bwMode="auto">
          <a:xfrm>
            <a:off x="5943600" y="3276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J</a:t>
            </a:r>
          </a:p>
        </p:txBody>
      </p:sp>
      <p:sp>
        <p:nvSpPr>
          <p:cNvPr id="35850" name="Oval 11" descr="Water droplets"/>
          <p:cNvSpPr>
            <a:spLocks noChangeArrowheads="1"/>
          </p:cNvSpPr>
          <p:nvPr/>
        </p:nvSpPr>
        <p:spPr bwMode="auto">
          <a:xfrm>
            <a:off x="3505200" y="30480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C</a:t>
            </a:r>
          </a:p>
        </p:txBody>
      </p:sp>
      <p:sp>
        <p:nvSpPr>
          <p:cNvPr id="35851" name="Oval 12" descr="Water droplets"/>
          <p:cNvSpPr>
            <a:spLocks noChangeArrowheads="1"/>
          </p:cNvSpPr>
          <p:nvPr/>
        </p:nvSpPr>
        <p:spPr bwMode="auto">
          <a:xfrm>
            <a:off x="4572000" y="35814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G</a:t>
            </a:r>
          </a:p>
        </p:txBody>
      </p:sp>
      <p:sp>
        <p:nvSpPr>
          <p:cNvPr id="35852" name="Oval 13"/>
          <p:cNvSpPr>
            <a:spLocks noChangeArrowheads="1"/>
          </p:cNvSpPr>
          <p:nvPr/>
        </p:nvSpPr>
        <p:spPr bwMode="auto">
          <a:xfrm>
            <a:off x="3733800" y="4419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I</a:t>
            </a:r>
          </a:p>
        </p:txBody>
      </p:sp>
      <p:sp>
        <p:nvSpPr>
          <p:cNvPr id="35853" name="Oval 14"/>
          <p:cNvSpPr>
            <a:spLocks noChangeArrowheads="1"/>
          </p:cNvSpPr>
          <p:nvPr/>
        </p:nvSpPr>
        <p:spPr bwMode="auto">
          <a:xfrm>
            <a:off x="5486400" y="41148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K</a:t>
            </a:r>
          </a:p>
        </p:txBody>
      </p:sp>
      <p:sp>
        <p:nvSpPr>
          <p:cNvPr id="35854" name="Line 15"/>
          <p:cNvSpPr>
            <a:spLocks noChangeShapeType="1"/>
          </p:cNvSpPr>
          <p:nvPr/>
        </p:nvSpPr>
        <p:spPr bwMode="auto">
          <a:xfrm flipV="1">
            <a:off x="1981200" y="3352800"/>
            <a:ext cx="304800" cy="3048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5" name="Line 16"/>
          <p:cNvSpPr>
            <a:spLocks noChangeShapeType="1"/>
          </p:cNvSpPr>
          <p:nvPr/>
        </p:nvSpPr>
        <p:spPr bwMode="auto">
          <a:xfrm flipV="1">
            <a:off x="2743200" y="2743200"/>
            <a:ext cx="457200" cy="228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6" name="Line 17"/>
          <p:cNvSpPr>
            <a:spLocks noChangeShapeType="1"/>
          </p:cNvSpPr>
          <p:nvPr/>
        </p:nvSpPr>
        <p:spPr bwMode="auto">
          <a:xfrm>
            <a:off x="2057400" y="3962400"/>
            <a:ext cx="6858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7" name="Line 18"/>
          <p:cNvSpPr>
            <a:spLocks noChangeShapeType="1"/>
          </p:cNvSpPr>
          <p:nvPr/>
        </p:nvSpPr>
        <p:spPr bwMode="auto">
          <a:xfrm>
            <a:off x="2667000" y="3429000"/>
            <a:ext cx="228600" cy="4572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8" name="Line 19"/>
          <p:cNvSpPr>
            <a:spLocks noChangeShapeType="1"/>
          </p:cNvSpPr>
          <p:nvPr/>
        </p:nvSpPr>
        <p:spPr bwMode="auto">
          <a:xfrm flipH="1">
            <a:off x="3124200" y="3581400"/>
            <a:ext cx="533400" cy="3810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59" name="Line 20"/>
          <p:cNvSpPr>
            <a:spLocks noChangeShapeType="1"/>
          </p:cNvSpPr>
          <p:nvPr/>
        </p:nvSpPr>
        <p:spPr bwMode="auto">
          <a:xfrm flipH="1">
            <a:off x="3962400" y="2895600"/>
            <a:ext cx="228600" cy="228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0" name="Line 21"/>
          <p:cNvSpPr>
            <a:spLocks noChangeShapeType="1"/>
          </p:cNvSpPr>
          <p:nvPr/>
        </p:nvSpPr>
        <p:spPr bwMode="auto">
          <a:xfrm>
            <a:off x="4724400" y="2743200"/>
            <a:ext cx="457200" cy="1524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1" name="Line 22"/>
          <p:cNvSpPr>
            <a:spLocks noChangeShapeType="1"/>
          </p:cNvSpPr>
          <p:nvPr/>
        </p:nvSpPr>
        <p:spPr bwMode="auto">
          <a:xfrm flipH="1">
            <a:off x="5029200" y="32766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2" name="Line 23"/>
          <p:cNvSpPr>
            <a:spLocks noChangeShapeType="1"/>
          </p:cNvSpPr>
          <p:nvPr/>
        </p:nvSpPr>
        <p:spPr bwMode="auto">
          <a:xfrm flipH="1">
            <a:off x="4191000" y="41148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3" name="Line 24"/>
          <p:cNvSpPr>
            <a:spLocks noChangeShapeType="1"/>
          </p:cNvSpPr>
          <p:nvPr/>
        </p:nvSpPr>
        <p:spPr bwMode="auto">
          <a:xfrm>
            <a:off x="4114800" y="3505200"/>
            <a:ext cx="457200" cy="228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4" name="Line 25"/>
          <p:cNvSpPr>
            <a:spLocks noChangeShapeType="1"/>
          </p:cNvSpPr>
          <p:nvPr/>
        </p:nvSpPr>
        <p:spPr bwMode="auto">
          <a:xfrm>
            <a:off x="3200400" y="4343400"/>
            <a:ext cx="533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5" name="Line 26"/>
          <p:cNvSpPr>
            <a:spLocks noChangeShapeType="1"/>
          </p:cNvSpPr>
          <p:nvPr/>
        </p:nvSpPr>
        <p:spPr bwMode="auto">
          <a:xfrm>
            <a:off x="5638800" y="320040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6" name="Line 27"/>
          <p:cNvSpPr>
            <a:spLocks noChangeShapeType="1"/>
          </p:cNvSpPr>
          <p:nvPr/>
        </p:nvSpPr>
        <p:spPr bwMode="auto">
          <a:xfrm>
            <a:off x="5105400" y="4114800"/>
            <a:ext cx="381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7" name="Line 28"/>
          <p:cNvSpPr>
            <a:spLocks noChangeShapeType="1"/>
          </p:cNvSpPr>
          <p:nvPr/>
        </p:nvSpPr>
        <p:spPr bwMode="auto">
          <a:xfrm>
            <a:off x="6477000" y="37338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8" name="Line 29"/>
          <p:cNvSpPr>
            <a:spLocks noChangeShapeType="1"/>
          </p:cNvSpPr>
          <p:nvPr/>
        </p:nvSpPr>
        <p:spPr bwMode="auto">
          <a:xfrm flipH="1">
            <a:off x="6096000" y="4267200"/>
            <a:ext cx="609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69" name="Line 30"/>
          <p:cNvSpPr>
            <a:spLocks noChangeShapeType="1"/>
          </p:cNvSpPr>
          <p:nvPr/>
        </p:nvSpPr>
        <p:spPr bwMode="auto">
          <a:xfrm flipH="1">
            <a:off x="3733800" y="2590800"/>
            <a:ext cx="3810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70" name="Line 31"/>
          <p:cNvSpPr>
            <a:spLocks noChangeShapeType="1"/>
          </p:cNvSpPr>
          <p:nvPr/>
        </p:nvSpPr>
        <p:spPr bwMode="auto">
          <a:xfrm>
            <a:off x="3505200" y="2895600"/>
            <a:ext cx="152400" cy="228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71" name="Line 32"/>
          <p:cNvSpPr>
            <a:spLocks noChangeShapeType="1"/>
          </p:cNvSpPr>
          <p:nvPr/>
        </p:nvSpPr>
        <p:spPr bwMode="auto">
          <a:xfrm flipH="1">
            <a:off x="4114800" y="2971800"/>
            <a:ext cx="228600" cy="228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72" name="Text Box 33"/>
          <p:cNvSpPr txBox="1">
            <a:spLocks noChangeArrowheads="1"/>
          </p:cNvSpPr>
          <p:nvPr/>
        </p:nvSpPr>
        <p:spPr bwMode="auto">
          <a:xfrm>
            <a:off x="1203324" y="5698123"/>
            <a:ext cx="755967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1600" dirty="0" smtClean="0">
                <a:latin typeface="Arial" charset="0"/>
              </a:rPr>
              <a:t>Host H </a:t>
            </a:r>
            <a:r>
              <a:rPr lang="en-US" sz="1600" dirty="0">
                <a:latin typeface="Arial" charset="0"/>
              </a:rPr>
              <a:t>receives packet RREQ from two neighbors</a:t>
            </a:r>
            <a:r>
              <a:rPr lang="en-US" sz="1600" dirty="0" smtClean="0">
                <a:latin typeface="Arial" charset="0"/>
              </a:rPr>
              <a:t>:   </a:t>
            </a:r>
            <a:r>
              <a:rPr lang="en-US" sz="1600" dirty="0">
                <a:solidFill>
                  <a:srgbClr val="A50021"/>
                </a:solidFill>
                <a:latin typeface="Arial" charset="0"/>
              </a:rPr>
              <a:t>potential for collision</a:t>
            </a:r>
            <a:endParaRPr lang="en-US" sz="1600" dirty="0">
              <a:latin typeface="Arial" charset="0"/>
            </a:endParaRPr>
          </a:p>
        </p:txBody>
      </p:sp>
      <p:sp>
        <p:nvSpPr>
          <p:cNvPr id="35873" name="Oval 34"/>
          <p:cNvSpPr>
            <a:spLocks noChangeArrowheads="1"/>
          </p:cNvSpPr>
          <p:nvPr/>
        </p:nvSpPr>
        <p:spPr bwMode="auto">
          <a:xfrm>
            <a:off x="7162800" y="1905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Z</a:t>
            </a:r>
          </a:p>
        </p:txBody>
      </p:sp>
      <p:sp>
        <p:nvSpPr>
          <p:cNvPr id="35874" name="Oval 35"/>
          <p:cNvSpPr>
            <a:spLocks noChangeArrowheads="1"/>
          </p:cNvSpPr>
          <p:nvPr/>
        </p:nvSpPr>
        <p:spPr bwMode="auto">
          <a:xfrm>
            <a:off x="7467600" y="1143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Y</a:t>
            </a:r>
          </a:p>
        </p:txBody>
      </p:sp>
      <p:sp>
        <p:nvSpPr>
          <p:cNvPr id="35875" name="Line 36"/>
          <p:cNvSpPr>
            <a:spLocks noChangeShapeType="1"/>
          </p:cNvSpPr>
          <p:nvPr/>
        </p:nvSpPr>
        <p:spPr bwMode="auto">
          <a:xfrm flipH="1">
            <a:off x="7543800" y="17526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76" name="Oval 37"/>
          <p:cNvSpPr>
            <a:spLocks noChangeArrowheads="1"/>
          </p:cNvSpPr>
          <p:nvPr/>
        </p:nvSpPr>
        <p:spPr bwMode="auto">
          <a:xfrm>
            <a:off x="6934200" y="3048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M</a:t>
            </a:r>
          </a:p>
        </p:txBody>
      </p:sp>
      <p:sp>
        <p:nvSpPr>
          <p:cNvPr id="35877" name="Line 38"/>
          <p:cNvSpPr>
            <a:spLocks noChangeShapeType="1"/>
          </p:cNvSpPr>
          <p:nvPr/>
        </p:nvSpPr>
        <p:spPr bwMode="auto">
          <a:xfrm flipV="1">
            <a:off x="6553200" y="3352800"/>
            <a:ext cx="381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78" name="Oval 39"/>
          <p:cNvSpPr>
            <a:spLocks noChangeArrowheads="1"/>
          </p:cNvSpPr>
          <p:nvPr/>
        </p:nvSpPr>
        <p:spPr bwMode="auto">
          <a:xfrm>
            <a:off x="7391400" y="4419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N</a:t>
            </a:r>
          </a:p>
        </p:txBody>
      </p:sp>
      <p:sp>
        <p:nvSpPr>
          <p:cNvPr id="35879" name="Line 40"/>
          <p:cNvSpPr>
            <a:spLocks noChangeShapeType="1"/>
          </p:cNvSpPr>
          <p:nvPr/>
        </p:nvSpPr>
        <p:spPr bwMode="auto">
          <a:xfrm>
            <a:off x="7239000" y="44196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80" name="Oval 41"/>
          <p:cNvSpPr>
            <a:spLocks noChangeArrowheads="1"/>
          </p:cNvSpPr>
          <p:nvPr/>
        </p:nvSpPr>
        <p:spPr bwMode="auto">
          <a:xfrm>
            <a:off x="7848600" y="3048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L</a:t>
            </a:r>
          </a:p>
        </p:txBody>
      </p:sp>
      <p:sp>
        <p:nvSpPr>
          <p:cNvPr id="35881" name="Line 42"/>
          <p:cNvSpPr>
            <a:spLocks noChangeShapeType="1"/>
          </p:cNvSpPr>
          <p:nvPr/>
        </p:nvSpPr>
        <p:spPr bwMode="auto">
          <a:xfrm>
            <a:off x="7543800" y="3352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82" name="Text Box 43"/>
          <p:cNvSpPr txBox="1">
            <a:spLocks noChangeArrowheads="1"/>
          </p:cNvSpPr>
          <p:nvPr/>
        </p:nvSpPr>
        <p:spPr bwMode="auto">
          <a:xfrm>
            <a:off x="4750174" y="2299771"/>
            <a:ext cx="71045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dirty="0">
                <a:latin typeface="Arial" charset="0"/>
              </a:rPr>
              <a:t>[S,E]</a:t>
            </a:r>
          </a:p>
        </p:txBody>
      </p:sp>
      <p:sp>
        <p:nvSpPr>
          <p:cNvPr id="35883" name="Text Box 44"/>
          <p:cNvSpPr txBox="1">
            <a:spLocks noChangeArrowheads="1"/>
          </p:cNvSpPr>
          <p:nvPr/>
        </p:nvSpPr>
        <p:spPr bwMode="auto">
          <a:xfrm>
            <a:off x="3692168" y="3701534"/>
            <a:ext cx="6976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dirty="0">
                <a:latin typeface="Arial" charset="0"/>
              </a:rPr>
              <a:t>[S,C]</a:t>
            </a:r>
          </a:p>
        </p:txBody>
      </p:sp>
      <p:sp>
        <p:nvSpPr>
          <p:cNvPr id="35884" name="Oval 45" descr="Water droplets"/>
          <p:cNvSpPr>
            <a:spLocks noChangeArrowheads="1"/>
          </p:cNvSpPr>
          <p:nvPr/>
        </p:nvSpPr>
        <p:spPr bwMode="auto">
          <a:xfrm>
            <a:off x="3124200" y="23622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S</a:t>
            </a:r>
          </a:p>
        </p:txBody>
      </p:sp>
      <p:sp>
        <p:nvSpPr>
          <p:cNvPr id="35885" name="Oval 46"/>
          <p:cNvSpPr>
            <a:spLocks noChangeArrowheads="1"/>
          </p:cNvSpPr>
          <p:nvPr/>
        </p:nvSpPr>
        <p:spPr bwMode="auto">
          <a:xfrm>
            <a:off x="6705600" y="3867150"/>
            <a:ext cx="609600" cy="609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D</a:t>
            </a: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/>
          <a:lstStyle/>
          <a:p>
            <a:r>
              <a:rPr lang="en-US" dirty="0" smtClean="0"/>
              <a:t>Dynamic Source Routing</a:t>
            </a:r>
          </a:p>
        </p:txBody>
      </p:sp>
      <p:sp>
        <p:nvSpPr>
          <p:cNvPr id="50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447800"/>
            <a:ext cx="2907792" cy="7620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Example	</a:t>
            </a:r>
          </a:p>
          <a:p>
            <a:pPr lvl="1" eaLnBrk="1" hangingPunct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5EBAADB-2836-45D5-BBC7-49AEE76F50A9}" type="slidenum">
              <a:rPr lang="en-US"/>
              <a:pPr/>
              <a:t>22</a:t>
            </a:fld>
            <a:endParaRPr lang="en-US"/>
          </a:p>
        </p:txBody>
      </p:sp>
      <p:sp>
        <p:nvSpPr>
          <p:cNvPr id="36868" name="Oval 3" descr="Water droplets"/>
          <p:cNvSpPr>
            <a:spLocks noChangeArrowheads="1"/>
          </p:cNvSpPr>
          <p:nvPr/>
        </p:nvSpPr>
        <p:spPr bwMode="auto">
          <a:xfrm>
            <a:off x="2209800" y="28956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B</a:t>
            </a:r>
          </a:p>
        </p:txBody>
      </p:sp>
      <p:sp>
        <p:nvSpPr>
          <p:cNvPr id="36869" name="Oval 4" descr="Water droplets"/>
          <p:cNvSpPr>
            <a:spLocks noChangeArrowheads="1"/>
          </p:cNvSpPr>
          <p:nvPr/>
        </p:nvSpPr>
        <p:spPr bwMode="auto">
          <a:xfrm>
            <a:off x="1447800" y="35814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A</a:t>
            </a:r>
          </a:p>
        </p:txBody>
      </p:sp>
      <p:sp>
        <p:nvSpPr>
          <p:cNvPr id="36870" name="Oval 6" descr="Water droplets"/>
          <p:cNvSpPr>
            <a:spLocks noChangeArrowheads="1"/>
          </p:cNvSpPr>
          <p:nvPr/>
        </p:nvSpPr>
        <p:spPr bwMode="auto">
          <a:xfrm>
            <a:off x="4114800" y="23622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E</a:t>
            </a:r>
          </a:p>
        </p:txBody>
      </p:sp>
      <p:sp>
        <p:nvSpPr>
          <p:cNvPr id="36871" name="Oval 7" descr="Water droplets"/>
          <p:cNvSpPr>
            <a:spLocks noChangeArrowheads="1"/>
          </p:cNvSpPr>
          <p:nvPr/>
        </p:nvSpPr>
        <p:spPr bwMode="auto">
          <a:xfrm>
            <a:off x="5105400" y="27432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F</a:t>
            </a:r>
          </a:p>
        </p:txBody>
      </p:sp>
      <p:sp>
        <p:nvSpPr>
          <p:cNvPr id="36872" name="Oval 8" descr="Water droplets"/>
          <p:cNvSpPr>
            <a:spLocks noChangeArrowheads="1"/>
          </p:cNvSpPr>
          <p:nvPr/>
        </p:nvSpPr>
        <p:spPr bwMode="auto">
          <a:xfrm>
            <a:off x="2667000" y="38862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H</a:t>
            </a:r>
          </a:p>
        </p:txBody>
      </p:sp>
      <p:sp>
        <p:nvSpPr>
          <p:cNvPr id="36873" name="Oval 9" descr="Water droplets"/>
          <p:cNvSpPr>
            <a:spLocks noChangeArrowheads="1"/>
          </p:cNvSpPr>
          <p:nvPr/>
        </p:nvSpPr>
        <p:spPr bwMode="auto">
          <a:xfrm>
            <a:off x="5943600" y="32766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J</a:t>
            </a:r>
          </a:p>
        </p:txBody>
      </p:sp>
      <p:sp>
        <p:nvSpPr>
          <p:cNvPr id="36874" name="Oval 11" descr="Water droplets"/>
          <p:cNvSpPr>
            <a:spLocks noChangeArrowheads="1"/>
          </p:cNvSpPr>
          <p:nvPr/>
        </p:nvSpPr>
        <p:spPr bwMode="auto">
          <a:xfrm>
            <a:off x="3505200" y="30480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C</a:t>
            </a:r>
          </a:p>
        </p:txBody>
      </p:sp>
      <p:sp>
        <p:nvSpPr>
          <p:cNvPr id="36875" name="Oval 12" descr="Water droplets"/>
          <p:cNvSpPr>
            <a:spLocks noChangeArrowheads="1"/>
          </p:cNvSpPr>
          <p:nvPr/>
        </p:nvSpPr>
        <p:spPr bwMode="auto">
          <a:xfrm>
            <a:off x="4572000" y="35814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G</a:t>
            </a:r>
          </a:p>
        </p:txBody>
      </p:sp>
      <p:sp>
        <p:nvSpPr>
          <p:cNvPr id="36876" name="Oval 13" descr="Water droplets"/>
          <p:cNvSpPr>
            <a:spLocks noChangeArrowheads="1"/>
          </p:cNvSpPr>
          <p:nvPr/>
        </p:nvSpPr>
        <p:spPr bwMode="auto">
          <a:xfrm>
            <a:off x="3733800" y="44196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I</a:t>
            </a:r>
          </a:p>
        </p:txBody>
      </p:sp>
      <p:sp>
        <p:nvSpPr>
          <p:cNvPr id="36877" name="Oval 14" descr="Water droplets"/>
          <p:cNvSpPr>
            <a:spLocks noChangeArrowheads="1"/>
          </p:cNvSpPr>
          <p:nvPr/>
        </p:nvSpPr>
        <p:spPr bwMode="auto">
          <a:xfrm>
            <a:off x="5486400" y="41148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K</a:t>
            </a:r>
          </a:p>
        </p:txBody>
      </p:sp>
      <p:sp>
        <p:nvSpPr>
          <p:cNvPr id="36878" name="Line 15"/>
          <p:cNvSpPr>
            <a:spLocks noChangeShapeType="1"/>
          </p:cNvSpPr>
          <p:nvPr/>
        </p:nvSpPr>
        <p:spPr bwMode="auto">
          <a:xfrm flipV="1">
            <a:off x="1981200" y="3352800"/>
            <a:ext cx="304800" cy="3048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6"/>
          <p:cNvSpPr>
            <a:spLocks noChangeShapeType="1"/>
          </p:cNvSpPr>
          <p:nvPr/>
        </p:nvSpPr>
        <p:spPr bwMode="auto">
          <a:xfrm flipV="1">
            <a:off x="2743200" y="2743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Line 17"/>
          <p:cNvSpPr>
            <a:spLocks noChangeShapeType="1"/>
          </p:cNvSpPr>
          <p:nvPr/>
        </p:nvSpPr>
        <p:spPr bwMode="auto">
          <a:xfrm>
            <a:off x="2057400" y="3962400"/>
            <a:ext cx="685800" cy="762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Line 18"/>
          <p:cNvSpPr>
            <a:spLocks noChangeShapeType="1"/>
          </p:cNvSpPr>
          <p:nvPr/>
        </p:nvSpPr>
        <p:spPr bwMode="auto">
          <a:xfrm>
            <a:off x="2667000" y="3429000"/>
            <a:ext cx="228600" cy="4572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Line 19"/>
          <p:cNvSpPr>
            <a:spLocks noChangeShapeType="1"/>
          </p:cNvSpPr>
          <p:nvPr/>
        </p:nvSpPr>
        <p:spPr bwMode="auto">
          <a:xfrm flipH="1">
            <a:off x="3124200" y="3581400"/>
            <a:ext cx="533400" cy="3810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Line 20"/>
          <p:cNvSpPr>
            <a:spLocks noChangeShapeType="1"/>
          </p:cNvSpPr>
          <p:nvPr/>
        </p:nvSpPr>
        <p:spPr bwMode="auto">
          <a:xfrm flipH="1">
            <a:off x="3962400" y="2895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84" name="Line 21"/>
          <p:cNvSpPr>
            <a:spLocks noChangeShapeType="1"/>
          </p:cNvSpPr>
          <p:nvPr/>
        </p:nvSpPr>
        <p:spPr bwMode="auto">
          <a:xfrm>
            <a:off x="4724400" y="2743200"/>
            <a:ext cx="457200" cy="1524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85" name="Line 22"/>
          <p:cNvSpPr>
            <a:spLocks noChangeShapeType="1"/>
          </p:cNvSpPr>
          <p:nvPr/>
        </p:nvSpPr>
        <p:spPr bwMode="auto">
          <a:xfrm flipH="1">
            <a:off x="5029200" y="3276600"/>
            <a:ext cx="228600" cy="3810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86" name="Line 23"/>
          <p:cNvSpPr>
            <a:spLocks noChangeShapeType="1"/>
          </p:cNvSpPr>
          <p:nvPr/>
        </p:nvSpPr>
        <p:spPr bwMode="auto">
          <a:xfrm flipH="1">
            <a:off x="4191000" y="4114800"/>
            <a:ext cx="457200" cy="3810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87" name="Line 24"/>
          <p:cNvSpPr>
            <a:spLocks noChangeShapeType="1"/>
          </p:cNvSpPr>
          <p:nvPr/>
        </p:nvSpPr>
        <p:spPr bwMode="auto">
          <a:xfrm>
            <a:off x="4114800" y="3505200"/>
            <a:ext cx="457200" cy="228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88" name="Line 25"/>
          <p:cNvSpPr>
            <a:spLocks noChangeShapeType="1"/>
          </p:cNvSpPr>
          <p:nvPr/>
        </p:nvSpPr>
        <p:spPr bwMode="auto">
          <a:xfrm>
            <a:off x="3200400" y="4343400"/>
            <a:ext cx="533400" cy="228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89" name="Line 26"/>
          <p:cNvSpPr>
            <a:spLocks noChangeShapeType="1"/>
          </p:cNvSpPr>
          <p:nvPr/>
        </p:nvSpPr>
        <p:spPr bwMode="auto">
          <a:xfrm>
            <a:off x="5638800" y="3200400"/>
            <a:ext cx="381000" cy="1524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90" name="Line 27"/>
          <p:cNvSpPr>
            <a:spLocks noChangeShapeType="1"/>
          </p:cNvSpPr>
          <p:nvPr/>
        </p:nvSpPr>
        <p:spPr bwMode="auto">
          <a:xfrm>
            <a:off x="5105400" y="4114800"/>
            <a:ext cx="381000" cy="1524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91" name="Line 28"/>
          <p:cNvSpPr>
            <a:spLocks noChangeShapeType="1"/>
          </p:cNvSpPr>
          <p:nvPr/>
        </p:nvSpPr>
        <p:spPr bwMode="auto">
          <a:xfrm>
            <a:off x="6477000" y="37338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92" name="Line 29"/>
          <p:cNvSpPr>
            <a:spLocks noChangeShapeType="1"/>
          </p:cNvSpPr>
          <p:nvPr/>
        </p:nvSpPr>
        <p:spPr bwMode="auto">
          <a:xfrm flipH="1">
            <a:off x="6096000" y="4267200"/>
            <a:ext cx="609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93" name="Line 30"/>
          <p:cNvSpPr>
            <a:spLocks noChangeShapeType="1"/>
          </p:cNvSpPr>
          <p:nvPr/>
        </p:nvSpPr>
        <p:spPr bwMode="auto">
          <a:xfrm flipH="1">
            <a:off x="3733800" y="2590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94" name="Line 31"/>
          <p:cNvSpPr>
            <a:spLocks noChangeShapeType="1"/>
          </p:cNvSpPr>
          <p:nvPr/>
        </p:nvSpPr>
        <p:spPr bwMode="auto">
          <a:xfrm>
            <a:off x="3505200" y="2895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95" name="Line 32"/>
          <p:cNvSpPr>
            <a:spLocks noChangeShapeType="1"/>
          </p:cNvSpPr>
          <p:nvPr/>
        </p:nvSpPr>
        <p:spPr bwMode="auto">
          <a:xfrm>
            <a:off x="1981200" y="4114800"/>
            <a:ext cx="685800" cy="762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96" name="Line 33"/>
          <p:cNvSpPr>
            <a:spLocks noChangeShapeType="1"/>
          </p:cNvSpPr>
          <p:nvPr/>
        </p:nvSpPr>
        <p:spPr bwMode="auto">
          <a:xfrm flipH="1">
            <a:off x="5105400" y="3352800"/>
            <a:ext cx="228600" cy="3810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97" name="Text Box 34"/>
          <p:cNvSpPr txBox="1">
            <a:spLocks noChangeArrowheads="1"/>
          </p:cNvSpPr>
          <p:nvPr/>
        </p:nvSpPr>
        <p:spPr bwMode="auto">
          <a:xfrm>
            <a:off x="762000" y="5468649"/>
            <a:ext cx="7848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/>
            <a:r>
              <a:rPr lang="en-US" sz="1600" dirty="0" smtClean="0">
                <a:latin typeface="Arial" charset="0"/>
              </a:rPr>
              <a:t>Host C </a:t>
            </a:r>
            <a:r>
              <a:rPr lang="en-US" sz="1600" dirty="0">
                <a:latin typeface="Arial" charset="0"/>
              </a:rPr>
              <a:t>receives RREQ from G and H, but does not </a:t>
            </a:r>
            <a:r>
              <a:rPr lang="en-US" sz="1600" dirty="0" smtClean="0">
                <a:latin typeface="Arial" charset="0"/>
              </a:rPr>
              <a:t>forward it </a:t>
            </a:r>
            <a:r>
              <a:rPr lang="en-US" sz="1600" dirty="0">
                <a:latin typeface="Arial" charset="0"/>
              </a:rPr>
              <a:t>again, because </a:t>
            </a:r>
            <a:r>
              <a:rPr lang="en-US" sz="1600" dirty="0" smtClean="0">
                <a:latin typeface="Arial" charset="0"/>
              </a:rPr>
              <a:t>host C </a:t>
            </a:r>
            <a:r>
              <a:rPr lang="en-US" sz="1600" dirty="0">
                <a:latin typeface="Arial" charset="0"/>
              </a:rPr>
              <a:t>has </a:t>
            </a:r>
            <a:r>
              <a:rPr lang="en-US" sz="1600" dirty="0">
                <a:solidFill>
                  <a:srgbClr val="990000"/>
                </a:solidFill>
                <a:latin typeface="Arial" charset="0"/>
              </a:rPr>
              <a:t>already forwarded RREQ</a:t>
            </a:r>
            <a:r>
              <a:rPr lang="en-US" sz="1600" dirty="0">
                <a:latin typeface="Arial" charset="0"/>
              </a:rPr>
              <a:t> once</a:t>
            </a:r>
          </a:p>
        </p:txBody>
      </p:sp>
      <p:sp>
        <p:nvSpPr>
          <p:cNvPr id="36898" name="Oval 35"/>
          <p:cNvSpPr>
            <a:spLocks noChangeArrowheads="1"/>
          </p:cNvSpPr>
          <p:nvPr/>
        </p:nvSpPr>
        <p:spPr bwMode="auto">
          <a:xfrm>
            <a:off x="7162800" y="1905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Z</a:t>
            </a:r>
          </a:p>
        </p:txBody>
      </p:sp>
      <p:sp>
        <p:nvSpPr>
          <p:cNvPr id="36899" name="Oval 36"/>
          <p:cNvSpPr>
            <a:spLocks noChangeArrowheads="1"/>
          </p:cNvSpPr>
          <p:nvPr/>
        </p:nvSpPr>
        <p:spPr bwMode="auto">
          <a:xfrm>
            <a:off x="7467600" y="1143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Y</a:t>
            </a:r>
          </a:p>
        </p:txBody>
      </p:sp>
      <p:sp>
        <p:nvSpPr>
          <p:cNvPr id="36900" name="Line 37"/>
          <p:cNvSpPr>
            <a:spLocks noChangeShapeType="1"/>
          </p:cNvSpPr>
          <p:nvPr/>
        </p:nvSpPr>
        <p:spPr bwMode="auto">
          <a:xfrm flipH="1">
            <a:off x="7543800" y="17526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01" name="Oval 38"/>
          <p:cNvSpPr>
            <a:spLocks noChangeArrowheads="1"/>
          </p:cNvSpPr>
          <p:nvPr/>
        </p:nvSpPr>
        <p:spPr bwMode="auto">
          <a:xfrm>
            <a:off x="6934200" y="3048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M</a:t>
            </a:r>
          </a:p>
        </p:txBody>
      </p:sp>
      <p:sp>
        <p:nvSpPr>
          <p:cNvPr id="36902" name="Line 39"/>
          <p:cNvSpPr>
            <a:spLocks noChangeShapeType="1"/>
          </p:cNvSpPr>
          <p:nvPr/>
        </p:nvSpPr>
        <p:spPr bwMode="auto">
          <a:xfrm flipV="1">
            <a:off x="6553200" y="3352800"/>
            <a:ext cx="381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03" name="Oval 40"/>
          <p:cNvSpPr>
            <a:spLocks noChangeArrowheads="1"/>
          </p:cNvSpPr>
          <p:nvPr/>
        </p:nvSpPr>
        <p:spPr bwMode="auto">
          <a:xfrm>
            <a:off x="7391400" y="4419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N</a:t>
            </a:r>
          </a:p>
        </p:txBody>
      </p:sp>
      <p:sp>
        <p:nvSpPr>
          <p:cNvPr id="36904" name="Line 41"/>
          <p:cNvSpPr>
            <a:spLocks noChangeShapeType="1"/>
          </p:cNvSpPr>
          <p:nvPr/>
        </p:nvSpPr>
        <p:spPr bwMode="auto">
          <a:xfrm>
            <a:off x="7239000" y="44196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05" name="Oval 42"/>
          <p:cNvSpPr>
            <a:spLocks noChangeArrowheads="1"/>
          </p:cNvSpPr>
          <p:nvPr/>
        </p:nvSpPr>
        <p:spPr bwMode="auto">
          <a:xfrm>
            <a:off x="7848600" y="3048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L</a:t>
            </a:r>
          </a:p>
        </p:txBody>
      </p:sp>
      <p:sp>
        <p:nvSpPr>
          <p:cNvPr id="36906" name="Line 43"/>
          <p:cNvSpPr>
            <a:spLocks noChangeShapeType="1"/>
          </p:cNvSpPr>
          <p:nvPr/>
        </p:nvSpPr>
        <p:spPr bwMode="auto">
          <a:xfrm>
            <a:off x="7543800" y="3352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907" name="Text Box 44"/>
          <p:cNvSpPr txBox="1">
            <a:spLocks noChangeArrowheads="1"/>
          </p:cNvSpPr>
          <p:nvPr/>
        </p:nvSpPr>
        <p:spPr bwMode="auto">
          <a:xfrm>
            <a:off x="4495800" y="4357171"/>
            <a:ext cx="9669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dirty="0">
                <a:latin typeface="Arial" charset="0"/>
              </a:rPr>
              <a:t>[S,C,G]</a:t>
            </a:r>
          </a:p>
        </p:txBody>
      </p:sp>
      <p:sp>
        <p:nvSpPr>
          <p:cNvPr id="36908" name="Text Box 45"/>
          <p:cNvSpPr txBox="1">
            <a:spLocks noChangeArrowheads="1"/>
          </p:cNvSpPr>
          <p:nvPr/>
        </p:nvSpPr>
        <p:spPr bwMode="auto">
          <a:xfrm>
            <a:off x="5699125" y="2863334"/>
            <a:ext cx="8899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dirty="0">
                <a:latin typeface="Arial" charset="0"/>
              </a:rPr>
              <a:t>[S,E,F]</a:t>
            </a:r>
          </a:p>
        </p:txBody>
      </p:sp>
      <p:sp>
        <p:nvSpPr>
          <p:cNvPr id="36909" name="Oval 46" descr="Water droplets"/>
          <p:cNvSpPr>
            <a:spLocks noChangeArrowheads="1"/>
          </p:cNvSpPr>
          <p:nvPr/>
        </p:nvSpPr>
        <p:spPr bwMode="auto">
          <a:xfrm>
            <a:off x="3124200" y="23622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S</a:t>
            </a:r>
          </a:p>
        </p:txBody>
      </p:sp>
      <p:sp>
        <p:nvSpPr>
          <p:cNvPr id="36910" name="Oval 47"/>
          <p:cNvSpPr>
            <a:spLocks noChangeArrowheads="1"/>
          </p:cNvSpPr>
          <p:nvPr/>
        </p:nvSpPr>
        <p:spPr bwMode="auto">
          <a:xfrm>
            <a:off x="6705600" y="3867150"/>
            <a:ext cx="609600" cy="609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D</a:t>
            </a:r>
          </a:p>
        </p:txBody>
      </p:sp>
      <p:sp>
        <p:nvSpPr>
          <p:cNvPr id="48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/>
          <a:lstStyle/>
          <a:p>
            <a:r>
              <a:rPr lang="en-US" dirty="0" smtClean="0"/>
              <a:t>Dynamic Source Routing</a:t>
            </a:r>
          </a:p>
        </p:txBody>
      </p:sp>
      <p:sp>
        <p:nvSpPr>
          <p:cNvPr id="49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447800"/>
            <a:ext cx="2907792" cy="7620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Example	</a:t>
            </a:r>
          </a:p>
          <a:p>
            <a:pPr lvl="1" eaLnBrk="1" hangingPunct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FC5837B-4D12-40C5-923E-FB068880BBBE}" type="slidenum">
              <a:rPr lang="en-US"/>
              <a:pPr/>
              <a:t>23</a:t>
            </a:fld>
            <a:endParaRPr lang="en-US"/>
          </a:p>
        </p:txBody>
      </p:sp>
      <p:sp>
        <p:nvSpPr>
          <p:cNvPr id="37892" name="Oval 3" descr="Water droplets"/>
          <p:cNvSpPr>
            <a:spLocks noChangeArrowheads="1"/>
          </p:cNvSpPr>
          <p:nvPr/>
        </p:nvSpPr>
        <p:spPr bwMode="auto">
          <a:xfrm>
            <a:off x="2209800" y="28956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B</a:t>
            </a:r>
          </a:p>
        </p:txBody>
      </p:sp>
      <p:sp>
        <p:nvSpPr>
          <p:cNvPr id="37893" name="Oval 4" descr="Water droplets"/>
          <p:cNvSpPr>
            <a:spLocks noChangeArrowheads="1"/>
          </p:cNvSpPr>
          <p:nvPr/>
        </p:nvSpPr>
        <p:spPr bwMode="auto">
          <a:xfrm>
            <a:off x="1447800" y="35814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A</a:t>
            </a:r>
          </a:p>
        </p:txBody>
      </p:sp>
      <p:sp>
        <p:nvSpPr>
          <p:cNvPr id="37894" name="Oval 6" descr="Water droplets"/>
          <p:cNvSpPr>
            <a:spLocks noChangeArrowheads="1"/>
          </p:cNvSpPr>
          <p:nvPr/>
        </p:nvSpPr>
        <p:spPr bwMode="auto">
          <a:xfrm>
            <a:off x="4114800" y="23622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E</a:t>
            </a:r>
          </a:p>
        </p:txBody>
      </p:sp>
      <p:sp>
        <p:nvSpPr>
          <p:cNvPr id="37895" name="Oval 7" descr="Water droplets"/>
          <p:cNvSpPr>
            <a:spLocks noChangeArrowheads="1"/>
          </p:cNvSpPr>
          <p:nvPr/>
        </p:nvSpPr>
        <p:spPr bwMode="auto">
          <a:xfrm>
            <a:off x="5105400" y="27432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F</a:t>
            </a:r>
          </a:p>
        </p:txBody>
      </p:sp>
      <p:sp>
        <p:nvSpPr>
          <p:cNvPr id="37896" name="Oval 8" descr="Water droplets"/>
          <p:cNvSpPr>
            <a:spLocks noChangeArrowheads="1"/>
          </p:cNvSpPr>
          <p:nvPr/>
        </p:nvSpPr>
        <p:spPr bwMode="auto">
          <a:xfrm>
            <a:off x="2667000" y="38862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H</a:t>
            </a:r>
          </a:p>
        </p:txBody>
      </p:sp>
      <p:sp>
        <p:nvSpPr>
          <p:cNvPr id="37897" name="Oval 9" descr="Water droplets"/>
          <p:cNvSpPr>
            <a:spLocks noChangeArrowheads="1"/>
          </p:cNvSpPr>
          <p:nvPr/>
        </p:nvSpPr>
        <p:spPr bwMode="auto">
          <a:xfrm>
            <a:off x="5943600" y="32766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J</a:t>
            </a:r>
          </a:p>
        </p:txBody>
      </p:sp>
      <p:sp>
        <p:nvSpPr>
          <p:cNvPr id="37898" name="Oval 11" descr="Water droplets"/>
          <p:cNvSpPr>
            <a:spLocks noChangeArrowheads="1"/>
          </p:cNvSpPr>
          <p:nvPr/>
        </p:nvSpPr>
        <p:spPr bwMode="auto">
          <a:xfrm>
            <a:off x="3505200" y="30480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C</a:t>
            </a:r>
          </a:p>
        </p:txBody>
      </p:sp>
      <p:sp>
        <p:nvSpPr>
          <p:cNvPr id="37899" name="Oval 12" descr="Water droplets"/>
          <p:cNvSpPr>
            <a:spLocks noChangeArrowheads="1"/>
          </p:cNvSpPr>
          <p:nvPr/>
        </p:nvSpPr>
        <p:spPr bwMode="auto">
          <a:xfrm>
            <a:off x="4572000" y="35814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G</a:t>
            </a:r>
          </a:p>
        </p:txBody>
      </p:sp>
      <p:sp>
        <p:nvSpPr>
          <p:cNvPr id="37900" name="Oval 13" descr="Water droplets"/>
          <p:cNvSpPr>
            <a:spLocks noChangeArrowheads="1"/>
          </p:cNvSpPr>
          <p:nvPr/>
        </p:nvSpPr>
        <p:spPr bwMode="auto">
          <a:xfrm>
            <a:off x="3733800" y="44196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I</a:t>
            </a:r>
          </a:p>
        </p:txBody>
      </p:sp>
      <p:sp>
        <p:nvSpPr>
          <p:cNvPr id="37901" name="Oval 14" descr="Water droplets"/>
          <p:cNvSpPr>
            <a:spLocks noChangeArrowheads="1"/>
          </p:cNvSpPr>
          <p:nvPr/>
        </p:nvSpPr>
        <p:spPr bwMode="auto">
          <a:xfrm>
            <a:off x="5486400" y="41148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K</a:t>
            </a:r>
          </a:p>
        </p:txBody>
      </p:sp>
      <p:sp>
        <p:nvSpPr>
          <p:cNvPr id="37902" name="Line 15"/>
          <p:cNvSpPr>
            <a:spLocks noChangeShapeType="1"/>
          </p:cNvSpPr>
          <p:nvPr/>
        </p:nvSpPr>
        <p:spPr bwMode="auto">
          <a:xfrm flipV="1">
            <a:off x="1981200" y="33528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3" name="Line 16"/>
          <p:cNvSpPr>
            <a:spLocks noChangeShapeType="1"/>
          </p:cNvSpPr>
          <p:nvPr/>
        </p:nvSpPr>
        <p:spPr bwMode="auto">
          <a:xfrm flipV="1">
            <a:off x="2743200" y="2743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Line 17"/>
          <p:cNvSpPr>
            <a:spLocks noChangeShapeType="1"/>
          </p:cNvSpPr>
          <p:nvPr/>
        </p:nvSpPr>
        <p:spPr bwMode="auto">
          <a:xfrm>
            <a:off x="2057400" y="3962400"/>
            <a:ext cx="685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5" name="Line 18"/>
          <p:cNvSpPr>
            <a:spLocks noChangeShapeType="1"/>
          </p:cNvSpPr>
          <p:nvPr/>
        </p:nvSpPr>
        <p:spPr bwMode="auto">
          <a:xfrm>
            <a:off x="26670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6" name="Line 19"/>
          <p:cNvSpPr>
            <a:spLocks noChangeShapeType="1"/>
          </p:cNvSpPr>
          <p:nvPr/>
        </p:nvSpPr>
        <p:spPr bwMode="auto">
          <a:xfrm flipH="1">
            <a:off x="3124200" y="35814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7" name="Line 20"/>
          <p:cNvSpPr>
            <a:spLocks noChangeShapeType="1"/>
          </p:cNvSpPr>
          <p:nvPr/>
        </p:nvSpPr>
        <p:spPr bwMode="auto">
          <a:xfrm flipH="1">
            <a:off x="3962400" y="2895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8" name="Line 21"/>
          <p:cNvSpPr>
            <a:spLocks noChangeShapeType="1"/>
          </p:cNvSpPr>
          <p:nvPr/>
        </p:nvSpPr>
        <p:spPr bwMode="auto">
          <a:xfrm>
            <a:off x="4724400" y="2743200"/>
            <a:ext cx="457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09" name="Line 22"/>
          <p:cNvSpPr>
            <a:spLocks noChangeShapeType="1"/>
          </p:cNvSpPr>
          <p:nvPr/>
        </p:nvSpPr>
        <p:spPr bwMode="auto">
          <a:xfrm flipH="1">
            <a:off x="5029200" y="32766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Line 23"/>
          <p:cNvSpPr>
            <a:spLocks noChangeShapeType="1"/>
          </p:cNvSpPr>
          <p:nvPr/>
        </p:nvSpPr>
        <p:spPr bwMode="auto">
          <a:xfrm flipH="1">
            <a:off x="4191000" y="4114800"/>
            <a:ext cx="457200" cy="3810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1" name="Line 24"/>
          <p:cNvSpPr>
            <a:spLocks noChangeShapeType="1"/>
          </p:cNvSpPr>
          <p:nvPr/>
        </p:nvSpPr>
        <p:spPr bwMode="auto">
          <a:xfrm>
            <a:off x="4114800" y="3505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2" name="Line 25"/>
          <p:cNvSpPr>
            <a:spLocks noChangeShapeType="1"/>
          </p:cNvSpPr>
          <p:nvPr/>
        </p:nvSpPr>
        <p:spPr bwMode="auto">
          <a:xfrm>
            <a:off x="3200400" y="4343400"/>
            <a:ext cx="533400" cy="228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Line 26"/>
          <p:cNvSpPr>
            <a:spLocks noChangeShapeType="1"/>
          </p:cNvSpPr>
          <p:nvPr/>
        </p:nvSpPr>
        <p:spPr bwMode="auto">
          <a:xfrm>
            <a:off x="5638800" y="3200400"/>
            <a:ext cx="381000" cy="1524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4" name="Line 27"/>
          <p:cNvSpPr>
            <a:spLocks noChangeShapeType="1"/>
          </p:cNvSpPr>
          <p:nvPr/>
        </p:nvSpPr>
        <p:spPr bwMode="auto">
          <a:xfrm>
            <a:off x="5105400" y="4114800"/>
            <a:ext cx="381000" cy="1524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5" name="Line 28"/>
          <p:cNvSpPr>
            <a:spLocks noChangeShapeType="1"/>
          </p:cNvSpPr>
          <p:nvPr/>
        </p:nvSpPr>
        <p:spPr bwMode="auto">
          <a:xfrm>
            <a:off x="6477000" y="3733800"/>
            <a:ext cx="304800" cy="2286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6" name="Line 29"/>
          <p:cNvSpPr>
            <a:spLocks noChangeShapeType="1"/>
          </p:cNvSpPr>
          <p:nvPr/>
        </p:nvSpPr>
        <p:spPr bwMode="auto">
          <a:xfrm flipH="1">
            <a:off x="6096000" y="4267200"/>
            <a:ext cx="609600" cy="762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7" name="Line 30"/>
          <p:cNvSpPr>
            <a:spLocks noChangeShapeType="1"/>
          </p:cNvSpPr>
          <p:nvPr/>
        </p:nvSpPr>
        <p:spPr bwMode="auto">
          <a:xfrm flipH="1">
            <a:off x="3733800" y="2590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8" name="Line 31"/>
          <p:cNvSpPr>
            <a:spLocks noChangeShapeType="1"/>
          </p:cNvSpPr>
          <p:nvPr/>
        </p:nvSpPr>
        <p:spPr bwMode="auto">
          <a:xfrm>
            <a:off x="3505200" y="2895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19" name="Oval 32"/>
          <p:cNvSpPr>
            <a:spLocks noChangeArrowheads="1"/>
          </p:cNvSpPr>
          <p:nvPr/>
        </p:nvSpPr>
        <p:spPr bwMode="auto">
          <a:xfrm>
            <a:off x="7162800" y="1905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Z</a:t>
            </a:r>
          </a:p>
        </p:txBody>
      </p:sp>
      <p:sp>
        <p:nvSpPr>
          <p:cNvPr id="37920" name="Oval 33"/>
          <p:cNvSpPr>
            <a:spLocks noChangeArrowheads="1"/>
          </p:cNvSpPr>
          <p:nvPr/>
        </p:nvSpPr>
        <p:spPr bwMode="auto">
          <a:xfrm>
            <a:off x="7467600" y="1143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Y</a:t>
            </a:r>
          </a:p>
        </p:txBody>
      </p:sp>
      <p:sp>
        <p:nvSpPr>
          <p:cNvPr id="37921" name="Line 34"/>
          <p:cNvSpPr>
            <a:spLocks noChangeShapeType="1"/>
          </p:cNvSpPr>
          <p:nvPr/>
        </p:nvSpPr>
        <p:spPr bwMode="auto">
          <a:xfrm flipH="1">
            <a:off x="7543800" y="17526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22" name="Oval 35" descr="Water droplets"/>
          <p:cNvSpPr>
            <a:spLocks noChangeArrowheads="1"/>
          </p:cNvSpPr>
          <p:nvPr/>
        </p:nvSpPr>
        <p:spPr bwMode="auto">
          <a:xfrm>
            <a:off x="6934200" y="30480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M</a:t>
            </a:r>
          </a:p>
        </p:txBody>
      </p:sp>
      <p:sp>
        <p:nvSpPr>
          <p:cNvPr id="37923" name="Line 36"/>
          <p:cNvSpPr>
            <a:spLocks noChangeShapeType="1"/>
          </p:cNvSpPr>
          <p:nvPr/>
        </p:nvSpPr>
        <p:spPr bwMode="auto">
          <a:xfrm flipV="1">
            <a:off x="6553200" y="3352800"/>
            <a:ext cx="381000" cy="762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24" name="Text Box 37"/>
          <p:cNvSpPr txBox="1">
            <a:spLocks noChangeArrowheads="1"/>
          </p:cNvSpPr>
          <p:nvPr/>
        </p:nvSpPr>
        <p:spPr bwMode="auto">
          <a:xfrm>
            <a:off x="685800" y="5604172"/>
            <a:ext cx="76962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>
              <a:buFontTx/>
              <a:buChar char="•"/>
            </a:pPr>
            <a:r>
              <a:rPr lang="en-US" sz="2000" b="1" dirty="0">
                <a:latin typeface="Arial" charset="0"/>
              </a:rPr>
              <a:t> </a:t>
            </a:r>
            <a:r>
              <a:rPr lang="en-US" sz="1600" dirty="0" smtClean="0">
                <a:latin typeface="Arial" charset="0"/>
              </a:rPr>
              <a:t>Hosts J </a:t>
            </a:r>
            <a:r>
              <a:rPr lang="en-US" sz="1600" dirty="0">
                <a:latin typeface="Arial" charset="0"/>
              </a:rPr>
              <a:t>and K both broadcast RREQ to node D</a:t>
            </a:r>
          </a:p>
          <a:p>
            <a:pPr eaLnBrk="0" hangingPunct="0">
              <a:buFontTx/>
              <a:buChar char="•"/>
            </a:pPr>
            <a:r>
              <a:rPr lang="en-US" sz="1600" dirty="0">
                <a:latin typeface="Arial" charset="0"/>
              </a:rPr>
              <a:t> Since </a:t>
            </a:r>
            <a:r>
              <a:rPr lang="en-US" sz="1600" dirty="0" smtClean="0">
                <a:latin typeface="Arial" charset="0"/>
              </a:rPr>
              <a:t>hosts J </a:t>
            </a:r>
            <a:r>
              <a:rPr lang="en-US" sz="1600" dirty="0">
                <a:latin typeface="Arial" charset="0"/>
              </a:rPr>
              <a:t>and K are </a:t>
            </a:r>
            <a:r>
              <a:rPr lang="en-US" sz="1600" dirty="0">
                <a:solidFill>
                  <a:srgbClr val="0000FF"/>
                </a:solidFill>
                <a:latin typeface="Arial" charset="0"/>
              </a:rPr>
              <a:t>hidden </a:t>
            </a:r>
            <a:r>
              <a:rPr lang="en-US" sz="1600" dirty="0">
                <a:latin typeface="Arial" charset="0"/>
              </a:rPr>
              <a:t>from each other, their</a:t>
            </a:r>
          </a:p>
          <a:p>
            <a:pPr eaLnBrk="0" hangingPunct="0"/>
            <a:r>
              <a:rPr lang="en-US" sz="1600" dirty="0">
                <a:latin typeface="Arial" charset="0"/>
              </a:rPr>
              <a:t>   </a:t>
            </a:r>
            <a:r>
              <a:rPr lang="en-US" sz="1600" dirty="0">
                <a:solidFill>
                  <a:srgbClr val="A50021"/>
                </a:solidFill>
                <a:latin typeface="Arial" charset="0"/>
              </a:rPr>
              <a:t>transmissions may collide</a:t>
            </a:r>
            <a:r>
              <a:rPr lang="en-US" sz="1600" dirty="0">
                <a:latin typeface="Arial" charset="0"/>
              </a:rPr>
              <a:t> </a:t>
            </a:r>
            <a:endParaRPr lang="en-US" sz="1600" dirty="0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37925" name="Oval 38"/>
          <p:cNvSpPr>
            <a:spLocks noChangeArrowheads="1"/>
          </p:cNvSpPr>
          <p:nvPr/>
        </p:nvSpPr>
        <p:spPr bwMode="auto">
          <a:xfrm>
            <a:off x="7391400" y="4419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N</a:t>
            </a:r>
          </a:p>
        </p:txBody>
      </p:sp>
      <p:sp>
        <p:nvSpPr>
          <p:cNvPr id="37926" name="Line 39"/>
          <p:cNvSpPr>
            <a:spLocks noChangeShapeType="1"/>
          </p:cNvSpPr>
          <p:nvPr/>
        </p:nvSpPr>
        <p:spPr bwMode="auto">
          <a:xfrm>
            <a:off x="7239000" y="44196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27" name="Oval 40"/>
          <p:cNvSpPr>
            <a:spLocks noChangeArrowheads="1"/>
          </p:cNvSpPr>
          <p:nvPr/>
        </p:nvSpPr>
        <p:spPr bwMode="auto">
          <a:xfrm>
            <a:off x="7848600" y="3048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L</a:t>
            </a:r>
          </a:p>
        </p:txBody>
      </p:sp>
      <p:sp>
        <p:nvSpPr>
          <p:cNvPr id="37928" name="Line 41"/>
          <p:cNvSpPr>
            <a:spLocks noChangeShapeType="1"/>
          </p:cNvSpPr>
          <p:nvPr/>
        </p:nvSpPr>
        <p:spPr bwMode="auto">
          <a:xfrm>
            <a:off x="7543800" y="3352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929" name="Text Box 42"/>
          <p:cNvSpPr txBox="1">
            <a:spLocks noChangeArrowheads="1"/>
          </p:cNvSpPr>
          <p:nvPr/>
        </p:nvSpPr>
        <p:spPr bwMode="auto">
          <a:xfrm>
            <a:off x="6019800" y="4509571"/>
            <a:ext cx="119776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dirty="0">
                <a:latin typeface="Arial" charset="0"/>
              </a:rPr>
              <a:t>[S,C,G,K]</a:t>
            </a:r>
          </a:p>
        </p:txBody>
      </p:sp>
      <p:sp>
        <p:nvSpPr>
          <p:cNvPr id="37930" name="Text Box 43"/>
          <p:cNvSpPr txBox="1">
            <a:spLocks noChangeArrowheads="1"/>
          </p:cNvSpPr>
          <p:nvPr/>
        </p:nvSpPr>
        <p:spPr bwMode="auto">
          <a:xfrm>
            <a:off x="5944711" y="2833172"/>
            <a:ext cx="104394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dirty="0">
                <a:latin typeface="Arial" charset="0"/>
              </a:rPr>
              <a:t>[S,E,F,J]</a:t>
            </a:r>
          </a:p>
        </p:txBody>
      </p:sp>
      <p:sp>
        <p:nvSpPr>
          <p:cNvPr id="37931" name="Oval 44" descr="Water droplets"/>
          <p:cNvSpPr>
            <a:spLocks noChangeArrowheads="1"/>
          </p:cNvSpPr>
          <p:nvPr/>
        </p:nvSpPr>
        <p:spPr bwMode="auto">
          <a:xfrm>
            <a:off x="3124200" y="23622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S</a:t>
            </a:r>
          </a:p>
        </p:txBody>
      </p:sp>
      <p:sp>
        <p:nvSpPr>
          <p:cNvPr id="37932" name="Oval 45" descr="Water droplets"/>
          <p:cNvSpPr>
            <a:spLocks noChangeArrowheads="1"/>
          </p:cNvSpPr>
          <p:nvPr/>
        </p:nvSpPr>
        <p:spPr bwMode="auto">
          <a:xfrm>
            <a:off x="6705600" y="386715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D</a:t>
            </a:r>
          </a:p>
        </p:txBody>
      </p:sp>
      <p:sp>
        <p:nvSpPr>
          <p:cNvPr id="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/>
          <a:lstStyle/>
          <a:p>
            <a:r>
              <a:rPr lang="en-US" dirty="0" smtClean="0"/>
              <a:t>Dynamic Source Routing</a:t>
            </a:r>
          </a:p>
        </p:txBody>
      </p:sp>
      <p:sp>
        <p:nvSpPr>
          <p:cNvPr id="47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447800"/>
            <a:ext cx="2907792" cy="7620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Example	</a:t>
            </a:r>
          </a:p>
          <a:p>
            <a:pPr lvl="1" eaLnBrk="1" hangingPunct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41CA00D-C153-4E72-89AB-293B4234E3B9}" type="slidenum">
              <a:rPr lang="en-US"/>
              <a:pPr/>
              <a:t>24</a:t>
            </a:fld>
            <a:endParaRPr lang="en-US"/>
          </a:p>
        </p:txBody>
      </p:sp>
      <p:sp>
        <p:nvSpPr>
          <p:cNvPr id="38916" name="Oval 3" descr="Water droplets"/>
          <p:cNvSpPr>
            <a:spLocks noChangeArrowheads="1"/>
          </p:cNvSpPr>
          <p:nvPr/>
        </p:nvSpPr>
        <p:spPr bwMode="auto">
          <a:xfrm>
            <a:off x="2209800" y="28956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B</a:t>
            </a:r>
          </a:p>
        </p:txBody>
      </p:sp>
      <p:sp>
        <p:nvSpPr>
          <p:cNvPr id="38917" name="Oval 4" descr="Water droplets"/>
          <p:cNvSpPr>
            <a:spLocks noChangeArrowheads="1"/>
          </p:cNvSpPr>
          <p:nvPr/>
        </p:nvSpPr>
        <p:spPr bwMode="auto">
          <a:xfrm>
            <a:off x="1447800" y="35814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A</a:t>
            </a:r>
          </a:p>
        </p:txBody>
      </p:sp>
      <p:sp>
        <p:nvSpPr>
          <p:cNvPr id="38918" name="Oval 6" descr="Water droplets"/>
          <p:cNvSpPr>
            <a:spLocks noChangeArrowheads="1"/>
          </p:cNvSpPr>
          <p:nvPr/>
        </p:nvSpPr>
        <p:spPr bwMode="auto">
          <a:xfrm>
            <a:off x="4114800" y="23622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E</a:t>
            </a:r>
          </a:p>
        </p:txBody>
      </p:sp>
      <p:sp>
        <p:nvSpPr>
          <p:cNvPr id="38919" name="Oval 7" descr="Water droplets"/>
          <p:cNvSpPr>
            <a:spLocks noChangeArrowheads="1"/>
          </p:cNvSpPr>
          <p:nvPr/>
        </p:nvSpPr>
        <p:spPr bwMode="auto">
          <a:xfrm>
            <a:off x="5105400" y="27432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F</a:t>
            </a:r>
          </a:p>
        </p:txBody>
      </p:sp>
      <p:sp>
        <p:nvSpPr>
          <p:cNvPr id="38920" name="Oval 8" descr="Water droplets"/>
          <p:cNvSpPr>
            <a:spLocks noChangeArrowheads="1"/>
          </p:cNvSpPr>
          <p:nvPr/>
        </p:nvSpPr>
        <p:spPr bwMode="auto">
          <a:xfrm>
            <a:off x="2667000" y="38862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H</a:t>
            </a:r>
          </a:p>
        </p:txBody>
      </p:sp>
      <p:sp>
        <p:nvSpPr>
          <p:cNvPr id="38921" name="Oval 9" descr="Water droplets"/>
          <p:cNvSpPr>
            <a:spLocks noChangeArrowheads="1"/>
          </p:cNvSpPr>
          <p:nvPr/>
        </p:nvSpPr>
        <p:spPr bwMode="auto">
          <a:xfrm>
            <a:off x="5943600" y="32766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J</a:t>
            </a:r>
          </a:p>
        </p:txBody>
      </p:sp>
      <p:sp>
        <p:nvSpPr>
          <p:cNvPr id="38922" name="Oval 11" descr="Water droplets"/>
          <p:cNvSpPr>
            <a:spLocks noChangeArrowheads="1"/>
          </p:cNvSpPr>
          <p:nvPr/>
        </p:nvSpPr>
        <p:spPr bwMode="auto">
          <a:xfrm>
            <a:off x="3505200" y="30480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C</a:t>
            </a:r>
          </a:p>
        </p:txBody>
      </p:sp>
      <p:sp>
        <p:nvSpPr>
          <p:cNvPr id="38923" name="Oval 12" descr="Water droplets"/>
          <p:cNvSpPr>
            <a:spLocks noChangeArrowheads="1"/>
          </p:cNvSpPr>
          <p:nvPr/>
        </p:nvSpPr>
        <p:spPr bwMode="auto">
          <a:xfrm>
            <a:off x="4572000" y="35814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G</a:t>
            </a:r>
          </a:p>
        </p:txBody>
      </p:sp>
      <p:sp>
        <p:nvSpPr>
          <p:cNvPr id="38924" name="Oval 13" descr="Water droplets"/>
          <p:cNvSpPr>
            <a:spLocks noChangeArrowheads="1"/>
          </p:cNvSpPr>
          <p:nvPr/>
        </p:nvSpPr>
        <p:spPr bwMode="auto">
          <a:xfrm>
            <a:off x="3733800" y="44196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I</a:t>
            </a:r>
          </a:p>
        </p:txBody>
      </p:sp>
      <p:sp>
        <p:nvSpPr>
          <p:cNvPr id="38925" name="Oval 14" descr="Water droplets"/>
          <p:cNvSpPr>
            <a:spLocks noChangeArrowheads="1"/>
          </p:cNvSpPr>
          <p:nvPr/>
        </p:nvSpPr>
        <p:spPr bwMode="auto">
          <a:xfrm>
            <a:off x="5486400" y="41148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K</a:t>
            </a:r>
          </a:p>
        </p:txBody>
      </p:sp>
      <p:sp>
        <p:nvSpPr>
          <p:cNvPr id="38926" name="Line 15"/>
          <p:cNvSpPr>
            <a:spLocks noChangeShapeType="1"/>
          </p:cNvSpPr>
          <p:nvPr/>
        </p:nvSpPr>
        <p:spPr bwMode="auto">
          <a:xfrm flipV="1">
            <a:off x="1981200" y="33528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7" name="Line 16"/>
          <p:cNvSpPr>
            <a:spLocks noChangeShapeType="1"/>
          </p:cNvSpPr>
          <p:nvPr/>
        </p:nvSpPr>
        <p:spPr bwMode="auto">
          <a:xfrm flipV="1">
            <a:off x="2743200" y="2743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8" name="Line 17"/>
          <p:cNvSpPr>
            <a:spLocks noChangeShapeType="1"/>
          </p:cNvSpPr>
          <p:nvPr/>
        </p:nvSpPr>
        <p:spPr bwMode="auto">
          <a:xfrm>
            <a:off x="2057400" y="3962400"/>
            <a:ext cx="685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29" name="Line 18"/>
          <p:cNvSpPr>
            <a:spLocks noChangeShapeType="1"/>
          </p:cNvSpPr>
          <p:nvPr/>
        </p:nvSpPr>
        <p:spPr bwMode="auto">
          <a:xfrm>
            <a:off x="26670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30" name="Line 19"/>
          <p:cNvSpPr>
            <a:spLocks noChangeShapeType="1"/>
          </p:cNvSpPr>
          <p:nvPr/>
        </p:nvSpPr>
        <p:spPr bwMode="auto">
          <a:xfrm flipH="1">
            <a:off x="3124200" y="35814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31" name="Line 20"/>
          <p:cNvSpPr>
            <a:spLocks noChangeShapeType="1"/>
          </p:cNvSpPr>
          <p:nvPr/>
        </p:nvSpPr>
        <p:spPr bwMode="auto">
          <a:xfrm flipH="1">
            <a:off x="3962400" y="2895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32" name="Line 21"/>
          <p:cNvSpPr>
            <a:spLocks noChangeShapeType="1"/>
          </p:cNvSpPr>
          <p:nvPr/>
        </p:nvSpPr>
        <p:spPr bwMode="auto">
          <a:xfrm>
            <a:off x="4724400" y="2743200"/>
            <a:ext cx="4572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33" name="Line 22"/>
          <p:cNvSpPr>
            <a:spLocks noChangeShapeType="1"/>
          </p:cNvSpPr>
          <p:nvPr/>
        </p:nvSpPr>
        <p:spPr bwMode="auto">
          <a:xfrm flipH="1">
            <a:off x="5029200" y="32766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34" name="Line 23"/>
          <p:cNvSpPr>
            <a:spLocks noChangeShapeType="1"/>
          </p:cNvSpPr>
          <p:nvPr/>
        </p:nvSpPr>
        <p:spPr bwMode="auto">
          <a:xfrm flipH="1">
            <a:off x="4191000" y="4114800"/>
            <a:ext cx="457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35" name="Line 24"/>
          <p:cNvSpPr>
            <a:spLocks noChangeShapeType="1"/>
          </p:cNvSpPr>
          <p:nvPr/>
        </p:nvSpPr>
        <p:spPr bwMode="auto">
          <a:xfrm>
            <a:off x="4114800" y="3505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36" name="Line 25"/>
          <p:cNvSpPr>
            <a:spLocks noChangeShapeType="1"/>
          </p:cNvSpPr>
          <p:nvPr/>
        </p:nvSpPr>
        <p:spPr bwMode="auto">
          <a:xfrm>
            <a:off x="3200400" y="43434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37" name="Line 26"/>
          <p:cNvSpPr>
            <a:spLocks noChangeShapeType="1"/>
          </p:cNvSpPr>
          <p:nvPr/>
        </p:nvSpPr>
        <p:spPr bwMode="auto">
          <a:xfrm>
            <a:off x="5638800" y="32004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38" name="Line 27"/>
          <p:cNvSpPr>
            <a:spLocks noChangeShapeType="1"/>
          </p:cNvSpPr>
          <p:nvPr/>
        </p:nvSpPr>
        <p:spPr bwMode="auto">
          <a:xfrm>
            <a:off x="5105400" y="41148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39" name="Line 28"/>
          <p:cNvSpPr>
            <a:spLocks noChangeShapeType="1"/>
          </p:cNvSpPr>
          <p:nvPr/>
        </p:nvSpPr>
        <p:spPr bwMode="auto">
          <a:xfrm>
            <a:off x="6477000" y="3733800"/>
            <a:ext cx="3048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40" name="Line 29"/>
          <p:cNvSpPr>
            <a:spLocks noChangeShapeType="1"/>
          </p:cNvSpPr>
          <p:nvPr/>
        </p:nvSpPr>
        <p:spPr bwMode="auto">
          <a:xfrm flipH="1">
            <a:off x="6096000" y="4267200"/>
            <a:ext cx="6096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41" name="Line 30"/>
          <p:cNvSpPr>
            <a:spLocks noChangeShapeType="1"/>
          </p:cNvSpPr>
          <p:nvPr/>
        </p:nvSpPr>
        <p:spPr bwMode="auto">
          <a:xfrm flipH="1">
            <a:off x="3733800" y="25908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42" name="Line 31"/>
          <p:cNvSpPr>
            <a:spLocks noChangeShapeType="1"/>
          </p:cNvSpPr>
          <p:nvPr/>
        </p:nvSpPr>
        <p:spPr bwMode="auto">
          <a:xfrm>
            <a:off x="3505200" y="2895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43" name="Oval 32"/>
          <p:cNvSpPr>
            <a:spLocks noChangeArrowheads="1"/>
          </p:cNvSpPr>
          <p:nvPr/>
        </p:nvSpPr>
        <p:spPr bwMode="auto">
          <a:xfrm>
            <a:off x="7162800" y="1905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Z</a:t>
            </a:r>
          </a:p>
        </p:txBody>
      </p:sp>
      <p:sp>
        <p:nvSpPr>
          <p:cNvPr id="38944" name="Oval 33"/>
          <p:cNvSpPr>
            <a:spLocks noChangeArrowheads="1"/>
          </p:cNvSpPr>
          <p:nvPr/>
        </p:nvSpPr>
        <p:spPr bwMode="auto">
          <a:xfrm>
            <a:off x="7467600" y="1143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Y</a:t>
            </a:r>
          </a:p>
        </p:txBody>
      </p:sp>
      <p:sp>
        <p:nvSpPr>
          <p:cNvPr id="38945" name="Line 34"/>
          <p:cNvSpPr>
            <a:spLocks noChangeShapeType="1"/>
          </p:cNvSpPr>
          <p:nvPr/>
        </p:nvSpPr>
        <p:spPr bwMode="auto">
          <a:xfrm flipH="1">
            <a:off x="7543800" y="17526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46" name="Text Box 35"/>
          <p:cNvSpPr txBox="1">
            <a:spLocks noChangeArrowheads="1"/>
          </p:cNvSpPr>
          <p:nvPr/>
        </p:nvSpPr>
        <p:spPr bwMode="auto">
          <a:xfrm>
            <a:off x="1066800" y="5773450"/>
            <a:ext cx="7162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eaLnBrk="0" hangingPunct="0">
              <a:buFontTx/>
              <a:buChar char="•"/>
            </a:pPr>
            <a:r>
              <a:rPr lang="en-US" sz="1600" dirty="0">
                <a:latin typeface="Arial" charset="0"/>
              </a:rPr>
              <a:t> </a:t>
            </a:r>
            <a:r>
              <a:rPr lang="en-US" sz="1600" dirty="0" smtClean="0">
                <a:latin typeface="Arial" charset="0"/>
              </a:rPr>
              <a:t>Host D </a:t>
            </a:r>
            <a:r>
              <a:rPr lang="en-US" sz="1600" dirty="0">
                <a:solidFill>
                  <a:srgbClr val="A50021"/>
                </a:solidFill>
                <a:latin typeface="Arial" charset="0"/>
              </a:rPr>
              <a:t>does not forward</a:t>
            </a:r>
            <a:r>
              <a:rPr lang="en-US" sz="1600" dirty="0">
                <a:latin typeface="Arial" charset="0"/>
              </a:rPr>
              <a:t> RREQ, because </a:t>
            </a:r>
            <a:r>
              <a:rPr lang="en-US" sz="1600" dirty="0" smtClean="0">
                <a:latin typeface="Arial" charset="0"/>
              </a:rPr>
              <a:t>host D is </a:t>
            </a:r>
            <a:r>
              <a:rPr lang="en-US" sz="1600" dirty="0">
                <a:latin typeface="Arial" charset="0"/>
              </a:rPr>
              <a:t>the </a:t>
            </a:r>
            <a:r>
              <a:rPr lang="en-US" sz="1600" dirty="0">
                <a:solidFill>
                  <a:srgbClr val="990000"/>
                </a:solidFill>
                <a:latin typeface="Arial" charset="0"/>
              </a:rPr>
              <a:t>intended target</a:t>
            </a:r>
            <a:r>
              <a:rPr lang="en-US" sz="1600" dirty="0">
                <a:solidFill>
                  <a:schemeClr val="accent1"/>
                </a:solidFill>
                <a:latin typeface="Arial" charset="0"/>
              </a:rPr>
              <a:t> </a:t>
            </a:r>
            <a:r>
              <a:rPr lang="en-US" sz="1600" dirty="0">
                <a:latin typeface="Arial" charset="0"/>
              </a:rPr>
              <a:t>of the route discovery</a:t>
            </a:r>
          </a:p>
        </p:txBody>
      </p:sp>
      <p:sp>
        <p:nvSpPr>
          <p:cNvPr id="38947" name="Oval 36" descr="Water droplets"/>
          <p:cNvSpPr>
            <a:spLocks noChangeArrowheads="1"/>
          </p:cNvSpPr>
          <p:nvPr/>
        </p:nvSpPr>
        <p:spPr bwMode="auto">
          <a:xfrm>
            <a:off x="6934200" y="30480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M</a:t>
            </a:r>
          </a:p>
        </p:txBody>
      </p:sp>
      <p:sp>
        <p:nvSpPr>
          <p:cNvPr id="38948" name="Line 37"/>
          <p:cNvSpPr>
            <a:spLocks noChangeShapeType="1"/>
          </p:cNvSpPr>
          <p:nvPr/>
        </p:nvSpPr>
        <p:spPr bwMode="auto">
          <a:xfrm flipV="1">
            <a:off x="6553200" y="3352800"/>
            <a:ext cx="381000" cy="762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49" name="Oval 38"/>
          <p:cNvSpPr>
            <a:spLocks noChangeArrowheads="1"/>
          </p:cNvSpPr>
          <p:nvPr/>
        </p:nvSpPr>
        <p:spPr bwMode="auto">
          <a:xfrm>
            <a:off x="7391400" y="4419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N</a:t>
            </a:r>
          </a:p>
        </p:txBody>
      </p:sp>
      <p:sp>
        <p:nvSpPr>
          <p:cNvPr id="38950" name="Line 39"/>
          <p:cNvSpPr>
            <a:spLocks noChangeShapeType="1"/>
          </p:cNvSpPr>
          <p:nvPr/>
        </p:nvSpPr>
        <p:spPr bwMode="auto">
          <a:xfrm>
            <a:off x="7239000" y="44196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51" name="Oval 40" descr="Water droplets"/>
          <p:cNvSpPr>
            <a:spLocks noChangeArrowheads="1"/>
          </p:cNvSpPr>
          <p:nvPr/>
        </p:nvSpPr>
        <p:spPr bwMode="auto">
          <a:xfrm>
            <a:off x="7848600" y="30480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L</a:t>
            </a:r>
          </a:p>
        </p:txBody>
      </p:sp>
      <p:sp>
        <p:nvSpPr>
          <p:cNvPr id="38952" name="Line 41"/>
          <p:cNvSpPr>
            <a:spLocks noChangeShapeType="1"/>
          </p:cNvSpPr>
          <p:nvPr/>
        </p:nvSpPr>
        <p:spPr bwMode="auto">
          <a:xfrm>
            <a:off x="7543800" y="3352800"/>
            <a:ext cx="3048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53" name="Text Box 42"/>
          <p:cNvSpPr txBox="1">
            <a:spLocks noChangeArrowheads="1"/>
          </p:cNvSpPr>
          <p:nvPr/>
        </p:nvSpPr>
        <p:spPr bwMode="auto">
          <a:xfrm>
            <a:off x="6734860" y="2665383"/>
            <a:ext cx="142103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000" dirty="0">
                <a:latin typeface="Arial" charset="0"/>
              </a:rPr>
              <a:t>[S,E,F,J,M]</a:t>
            </a:r>
          </a:p>
        </p:txBody>
      </p:sp>
      <p:sp>
        <p:nvSpPr>
          <p:cNvPr id="38954" name="Oval 43" descr="Water droplets"/>
          <p:cNvSpPr>
            <a:spLocks noChangeArrowheads="1"/>
          </p:cNvSpPr>
          <p:nvPr/>
        </p:nvSpPr>
        <p:spPr bwMode="auto">
          <a:xfrm>
            <a:off x="3124200" y="23622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S</a:t>
            </a:r>
          </a:p>
        </p:txBody>
      </p:sp>
      <p:sp>
        <p:nvSpPr>
          <p:cNvPr id="38955" name="Oval 44" descr="Water droplets"/>
          <p:cNvSpPr>
            <a:spLocks noChangeArrowheads="1"/>
          </p:cNvSpPr>
          <p:nvPr/>
        </p:nvSpPr>
        <p:spPr bwMode="auto">
          <a:xfrm>
            <a:off x="6705600" y="386715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D</a:t>
            </a:r>
          </a:p>
        </p:txBody>
      </p:sp>
      <p:sp>
        <p:nvSpPr>
          <p:cNvPr id="45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/>
          <a:lstStyle/>
          <a:p>
            <a:r>
              <a:rPr lang="en-US" dirty="0" smtClean="0"/>
              <a:t>Dynamic Source Routing</a:t>
            </a:r>
          </a:p>
        </p:txBody>
      </p:sp>
      <p:sp>
        <p:nvSpPr>
          <p:cNvPr id="46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447800"/>
            <a:ext cx="2907792" cy="7620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Example	</a:t>
            </a:r>
          </a:p>
          <a:p>
            <a:pPr lvl="1" eaLnBrk="1" hangingPunct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357D25B-41CC-437C-B391-30833257EF91}" type="slidenum">
              <a:rPr lang="en-US"/>
              <a:pPr/>
              <a:t>25</a:t>
            </a:fld>
            <a:endParaRPr lang="en-US"/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3276600" y="1447800"/>
            <a:ext cx="3276600" cy="533400"/>
          </a:xfrm>
        </p:spPr>
        <p:txBody>
          <a:bodyPr>
            <a:noAutofit/>
          </a:bodyPr>
          <a:lstStyle/>
          <a:p>
            <a:pPr eaLnBrk="1" hangingPunct="1"/>
            <a:r>
              <a:rPr lang="en-US" sz="1800" dirty="0" smtClean="0">
                <a:effectLst/>
              </a:rPr>
              <a:t>Route Reply in DSR</a:t>
            </a:r>
          </a:p>
        </p:txBody>
      </p:sp>
      <p:sp>
        <p:nvSpPr>
          <p:cNvPr id="40964" name="Oval 3" descr="Water droplets"/>
          <p:cNvSpPr>
            <a:spLocks noChangeArrowheads="1"/>
          </p:cNvSpPr>
          <p:nvPr/>
        </p:nvSpPr>
        <p:spPr bwMode="auto">
          <a:xfrm>
            <a:off x="2209800" y="28956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B</a:t>
            </a:r>
          </a:p>
        </p:txBody>
      </p:sp>
      <p:sp>
        <p:nvSpPr>
          <p:cNvPr id="40965" name="Oval 4" descr="Water droplets"/>
          <p:cNvSpPr>
            <a:spLocks noChangeArrowheads="1"/>
          </p:cNvSpPr>
          <p:nvPr/>
        </p:nvSpPr>
        <p:spPr bwMode="auto">
          <a:xfrm>
            <a:off x="1447800" y="35814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A</a:t>
            </a:r>
          </a:p>
        </p:txBody>
      </p:sp>
      <p:sp>
        <p:nvSpPr>
          <p:cNvPr id="40966" name="Oval 6" descr="Water droplets"/>
          <p:cNvSpPr>
            <a:spLocks noChangeArrowheads="1"/>
          </p:cNvSpPr>
          <p:nvPr/>
        </p:nvSpPr>
        <p:spPr bwMode="auto">
          <a:xfrm>
            <a:off x="4114800" y="23622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E</a:t>
            </a:r>
          </a:p>
        </p:txBody>
      </p:sp>
      <p:sp>
        <p:nvSpPr>
          <p:cNvPr id="40967" name="Oval 7" descr="Water droplets"/>
          <p:cNvSpPr>
            <a:spLocks noChangeArrowheads="1"/>
          </p:cNvSpPr>
          <p:nvPr/>
        </p:nvSpPr>
        <p:spPr bwMode="auto">
          <a:xfrm>
            <a:off x="5105400" y="27432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F</a:t>
            </a:r>
          </a:p>
        </p:txBody>
      </p:sp>
      <p:sp>
        <p:nvSpPr>
          <p:cNvPr id="40968" name="Oval 8" descr="Water droplets"/>
          <p:cNvSpPr>
            <a:spLocks noChangeArrowheads="1"/>
          </p:cNvSpPr>
          <p:nvPr/>
        </p:nvSpPr>
        <p:spPr bwMode="auto">
          <a:xfrm>
            <a:off x="2667000" y="38862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H</a:t>
            </a:r>
          </a:p>
        </p:txBody>
      </p:sp>
      <p:sp>
        <p:nvSpPr>
          <p:cNvPr id="40969" name="Oval 9" descr="Water droplets"/>
          <p:cNvSpPr>
            <a:spLocks noChangeArrowheads="1"/>
          </p:cNvSpPr>
          <p:nvPr/>
        </p:nvSpPr>
        <p:spPr bwMode="auto">
          <a:xfrm>
            <a:off x="5943600" y="32766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J</a:t>
            </a:r>
          </a:p>
        </p:txBody>
      </p:sp>
      <p:sp>
        <p:nvSpPr>
          <p:cNvPr id="40970" name="Oval 11" descr="Water droplets"/>
          <p:cNvSpPr>
            <a:spLocks noChangeArrowheads="1"/>
          </p:cNvSpPr>
          <p:nvPr/>
        </p:nvSpPr>
        <p:spPr bwMode="auto">
          <a:xfrm>
            <a:off x="3505200" y="30480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C</a:t>
            </a:r>
          </a:p>
        </p:txBody>
      </p:sp>
      <p:sp>
        <p:nvSpPr>
          <p:cNvPr id="40971" name="Oval 12" descr="Water droplets"/>
          <p:cNvSpPr>
            <a:spLocks noChangeArrowheads="1"/>
          </p:cNvSpPr>
          <p:nvPr/>
        </p:nvSpPr>
        <p:spPr bwMode="auto">
          <a:xfrm>
            <a:off x="4572000" y="35814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G</a:t>
            </a:r>
          </a:p>
        </p:txBody>
      </p:sp>
      <p:sp>
        <p:nvSpPr>
          <p:cNvPr id="40972" name="Oval 13" descr="Water droplets"/>
          <p:cNvSpPr>
            <a:spLocks noChangeArrowheads="1"/>
          </p:cNvSpPr>
          <p:nvPr/>
        </p:nvSpPr>
        <p:spPr bwMode="auto">
          <a:xfrm>
            <a:off x="3733800" y="44196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I</a:t>
            </a:r>
          </a:p>
        </p:txBody>
      </p:sp>
      <p:sp>
        <p:nvSpPr>
          <p:cNvPr id="40973" name="Oval 14" descr="Water droplets"/>
          <p:cNvSpPr>
            <a:spLocks noChangeArrowheads="1"/>
          </p:cNvSpPr>
          <p:nvPr/>
        </p:nvSpPr>
        <p:spPr bwMode="auto">
          <a:xfrm>
            <a:off x="5486400" y="41148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K</a:t>
            </a:r>
          </a:p>
        </p:txBody>
      </p:sp>
      <p:sp>
        <p:nvSpPr>
          <p:cNvPr id="40974" name="Line 15"/>
          <p:cNvSpPr>
            <a:spLocks noChangeShapeType="1"/>
          </p:cNvSpPr>
          <p:nvPr/>
        </p:nvSpPr>
        <p:spPr bwMode="auto">
          <a:xfrm flipV="1">
            <a:off x="1981200" y="33528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6"/>
          <p:cNvSpPr>
            <a:spLocks noChangeShapeType="1"/>
          </p:cNvSpPr>
          <p:nvPr/>
        </p:nvSpPr>
        <p:spPr bwMode="auto">
          <a:xfrm flipV="1">
            <a:off x="2743200" y="2743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7"/>
          <p:cNvSpPr>
            <a:spLocks noChangeShapeType="1"/>
          </p:cNvSpPr>
          <p:nvPr/>
        </p:nvSpPr>
        <p:spPr bwMode="auto">
          <a:xfrm>
            <a:off x="2057400" y="3962400"/>
            <a:ext cx="685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8"/>
          <p:cNvSpPr>
            <a:spLocks noChangeShapeType="1"/>
          </p:cNvSpPr>
          <p:nvPr/>
        </p:nvSpPr>
        <p:spPr bwMode="auto">
          <a:xfrm>
            <a:off x="26670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9"/>
          <p:cNvSpPr>
            <a:spLocks noChangeShapeType="1"/>
          </p:cNvSpPr>
          <p:nvPr/>
        </p:nvSpPr>
        <p:spPr bwMode="auto">
          <a:xfrm flipH="1">
            <a:off x="3124200" y="35814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Line 20"/>
          <p:cNvSpPr>
            <a:spLocks noChangeShapeType="1"/>
          </p:cNvSpPr>
          <p:nvPr/>
        </p:nvSpPr>
        <p:spPr bwMode="auto">
          <a:xfrm flipH="1">
            <a:off x="3962400" y="2895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0" name="Line 21"/>
          <p:cNvSpPr>
            <a:spLocks noChangeShapeType="1"/>
          </p:cNvSpPr>
          <p:nvPr/>
        </p:nvSpPr>
        <p:spPr bwMode="auto">
          <a:xfrm>
            <a:off x="4724400" y="2743200"/>
            <a:ext cx="457200" cy="152400"/>
          </a:xfrm>
          <a:prstGeom prst="line">
            <a:avLst/>
          </a:prstGeom>
          <a:noFill/>
          <a:ln w="38100">
            <a:solidFill>
              <a:srgbClr val="A5002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1" name="Line 22"/>
          <p:cNvSpPr>
            <a:spLocks noChangeShapeType="1"/>
          </p:cNvSpPr>
          <p:nvPr/>
        </p:nvSpPr>
        <p:spPr bwMode="auto">
          <a:xfrm flipH="1">
            <a:off x="5029200" y="32766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2" name="Line 23"/>
          <p:cNvSpPr>
            <a:spLocks noChangeShapeType="1"/>
          </p:cNvSpPr>
          <p:nvPr/>
        </p:nvSpPr>
        <p:spPr bwMode="auto">
          <a:xfrm flipH="1">
            <a:off x="4191000" y="4114800"/>
            <a:ext cx="457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3" name="Line 24"/>
          <p:cNvSpPr>
            <a:spLocks noChangeShapeType="1"/>
          </p:cNvSpPr>
          <p:nvPr/>
        </p:nvSpPr>
        <p:spPr bwMode="auto">
          <a:xfrm>
            <a:off x="4114800" y="3505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4" name="Line 25"/>
          <p:cNvSpPr>
            <a:spLocks noChangeShapeType="1"/>
          </p:cNvSpPr>
          <p:nvPr/>
        </p:nvSpPr>
        <p:spPr bwMode="auto">
          <a:xfrm>
            <a:off x="3200400" y="43434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5" name="Line 26"/>
          <p:cNvSpPr>
            <a:spLocks noChangeShapeType="1"/>
          </p:cNvSpPr>
          <p:nvPr/>
        </p:nvSpPr>
        <p:spPr bwMode="auto">
          <a:xfrm>
            <a:off x="5638800" y="3200400"/>
            <a:ext cx="381000" cy="152400"/>
          </a:xfrm>
          <a:prstGeom prst="line">
            <a:avLst/>
          </a:prstGeom>
          <a:noFill/>
          <a:ln w="38100">
            <a:solidFill>
              <a:srgbClr val="A5002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6" name="Line 27"/>
          <p:cNvSpPr>
            <a:spLocks noChangeShapeType="1"/>
          </p:cNvSpPr>
          <p:nvPr/>
        </p:nvSpPr>
        <p:spPr bwMode="auto">
          <a:xfrm>
            <a:off x="5105400" y="41148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7" name="Line 28"/>
          <p:cNvSpPr>
            <a:spLocks noChangeShapeType="1"/>
          </p:cNvSpPr>
          <p:nvPr/>
        </p:nvSpPr>
        <p:spPr bwMode="auto">
          <a:xfrm>
            <a:off x="6477000" y="3733800"/>
            <a:ext cx="304800" cy="228600"/>
          </a:xfrm>
          <a:prstGeom prst="line">
            <a:avLst/>
          </a:prstGeom>
          <a:noFill/>
          <a:ln w="38100">
            <a:solidFill>
              <a:srgbClr val="A5002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8" name="Line 29"/>
          <p:cNvSpPr>
            <a:spLocks noChangeShapeType="1"/>
          </p:cNvSpPr>
          <p:nvPr/>
        </p:nvSpPr>
        <p:spPr bwMode="auto">
          <a:xfrm flipH="1">
            <a:off x="6096000" y="4267200"/>
            <a:ext cx="6096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89" name="Line 30"/>
          <p:cNvSpPr>
            <a:spLocks noChangeShapeType="1"/>
          </p:cNvSpPr>
          <p:nvPr/>
        </p:nvSpPr>
        <p:spPr bwMode="auto">
          <a:xfrm flipH="1">
            <a:off x="3733800" y="2590800"/>
            <a:ext cx="381000" cy="0"/>
          </a:xfrm>
          <a:prstGeom prst="line">
            <a:avLst/>
          </a:prstGeom>
          <a:noFill/>
          <a:ln w="38100">
            <a:solidFill>
              <a:srgbClr val="A5002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0" name="Line 31"/>
          <p:cNvSpPr>
            <a:spLocks noChangeShapeType="1"/>
          </p:cNvSpPr>
          <p:nvPr/>
        </p:nvSpPr>
        <p:spPr bwMode="auto">
          <a:xfrm>
            <a:off x="3505200" y="2895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1" name="Oval 32"/>
          <p:cNvSpPr>
            <a:spLocks noChangeArrowheads="1"/>
          </p:cNvSpPr>
          <p:nvPr/>
        </p:nvSpPr>
        <p:spPr bwMode="auto">
          <a:xfrm>
            <a:off x="7162800" y="1905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Z</a:t>
            </a:r>
          </a:p>
        </p:txBody>
      </p:sp>
      <p:sp>
        <p:nvSpPr>
          <p:cNvPr id="40992" name="Oval 33"/>
          <p:cNvSpPr>
            <a:spLocks noChangeArrowheads="1"/>
          </p:cNvSpPr>
          <p:nvPr/>
        </p:nvSpPr>
        <p:spPr bwMode="auto">
          <a:xfrm>
            <a:off x="7467600" y="1143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Y</a:t>
            </a:r>
          </a:p>
        </p:txBody>
      </p:sp>
      <p:sp>
        <p:nvSpPr>
          <p:cNvPr id="40993" name="Line 34"/>
          <p:cNvSpPr>
            <a:spLocks noChangeShapeType="1"/>
          </p:cNvSpPr>
          <p:nvPr/>
        </p:nvSpPr>
        <p:spPr bwMode="auto">
          <a:xfrm flipH="1">
            <a:off x="7543800" y="17526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4" name="Oval 35" descr="Water droplets"/>
          <p:cNvSpPr>
            <a:spLocks noChangeArrowheads="1"/>
          </p:cNvSpPr>
          <p:nvPr/>
        </p:nvSpPr>
        <p:spPr bwMode="auto">
          <a:xfrm>
            <a:off x="6934200" y="30480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M</a:t>
            </a:r>
          </a:p>
        </p:txBody>
      </p:sp>
      <p:sp>
        <p:nvSpPr>
          <p:cNvPr id="40995" name="Oval 36"/>
          <p:cNvSpPr>
            <a:spLocks noChangeArrowheads="1"/>
          </p:cNvSpPr>
          <p:nvPr/>
        </p:nvSpPr>
        <p:spPr bwMode="auto">
          <a:xfrm>
            <a:off x="7391400" y="4419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N</a:t>
            </a:r>
          </a:p>
        </p:txBody>
      </p:sp>
      <p:sp>
        <p:nvSpPr>
          <p:cNvPr id="40996" name="Line 37"/>
          <p:cNvSpPr>
            <a:spLocks noChangeShapeType="1"/>
          </p:cNvSpPr>
          <p:nvPr/>
        </p:nvSpPr>
        <p:spPr bwMode="auto">
          <a:xfrm>
            <a:off x="7239000" y="44196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7" name="Oval 38" descr="Water droplets"/>
          <p:cNvSpPr>
            <a:spLocks noChangeArrowheads="1"/>
          </p:cNvSpPr>
          <p:nvPr/>
        </p:nvSpPr>
        <p:spPr bwMode="auto">
          <a:xfrm>
            <a:off x="7848600" y="30480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L</a:t>
            </a:r>
          </a:p>
        </p:txBody>
      </p:sp>
      <p:sp>
        <p:nvSpPr>
          <p:cNvPr id="40998" name="Line 39"/>
          <p:cNvSpPr>
            <a:spLocks noChangeShapeType="1"/>
          </p:cNvSpPr>
          <p:nvPr/>
        </p:nvSpPr>
        <p:spPr bwMode="auto">
          <a:xfrm flipV="1">
            <a:off x="6553200" y="3352800"/>
            <a:ext cx="3810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9" name="Line 40"/>
          <p:cNvSpPr>
            <a:spLocks noChangeShapeType="1"/>
          </p:cNvSpPr>
          <p:nvPr/>
        </p:nvSpPr>
        <p:spPr bwMode="auto">
          <a:xfrm>
            <a:off x="7543800" y="33528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0" name="Text Box 41"/>
          <p:cNvSpPr txBox="1">
            <a:spLocks noChangeArrowheads="1"/>
          </p:cNvSpPr>
          <p:nvPr/>
        </p:nvSpPr>
        <p:spPr bwMode="auto">
          <a:xfrm>
            <a:off x="5027210" y="2315160"/>
            <a:ext cx="177721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600" dirty="0">
                <a:solidFill>
                  <a:srgbClr val="A50021"/>
                </a:solidFill>
                <a:latin typeface="Arial" charset="0"/>
              </a:rPr>
              <a:t>RREP [S,E,F,J,D]</a:t>
            </a:r>
            <a:endParaRPr lang="en-US" sz="1600" dirty="0">
              <a:latin typeface="Arial" charset="0"/>
            </a:endParaRPr>
          </a:p>
        </p:txBody>
      </p:sp>
      <p:sp>
        <p:nvSpPr>
          <p:cNvPr id="41001" name="Line 42"/>
          <p:cNvSpPr>
            <a:spLocks noChangeShapeType="1"/>
          </p:cNvSpPr>
          <p:nvPr/>
        </p:nvSpPr>
        <p:spPr bwMode="auto">
          <a:xfrm flipH="1">
            <a:off x="1143000" y="6248400"/>
            <a:ext cx="381000" cy="0"/>
          </a:xfrm>
          <a:prstGeom prst="line">
            <a:avLst/>
          </a:prstGeom>
          <a:noFill/>
          <a:ln w="38100">
            <a:solidFill>
              <a:srgbClr val="A5002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2" name="Text Box 43"/>
          <p:cNvSpPr txBox="1">
            <a:spLocks noChangeArrowheads="1"/>
          </p:cNvSpPr>
          <p:nvPr/>
        </p:nvSpPr>
        <p:spPr bwMode="auto">
          <a:xfrm>
            <a:off x="1676400" y="6048960"/>
            <a:ext cx="341741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600" dirty="0">
                <a:latin typeface="Arial" charset="0"/>
              </a:rPr>
              <a:t>Represents RREP control message</a:t>
            </a:r>
          </a:p>
        </p:txBody>
      </p:sp>
      <p:sp>
        <p:nvSpPr>
          <p:cNvPr id="41003" name="Oval 44" descr="Water droplets"/>
          <p:cNvSpPr>
            <a:spLocks noChangeArrowheads="1"/>
          </p:cNvSpPr>
          <p:nvPr/>
        </p:nvSpPr>
        <p:spPr bwMode="auto">
          <a:xfrm>
            <a:off x="3124200" y="23622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S</a:t>
            </a:r>
          </a:p>
        </p:txBody>
      </p:sp>
      <p:sp>
        <p:nvSpPr>
          <p:cNvPr id="41004" name="Oval 45" descr="Water droplets"/>
          <p:cNvSpPr>
            <a:spLocks noChangeArrowheads="1"/>
          </p:cNvSpPr>
          <p:nvPr/>
        </p:nvSpPr>
        <p:spPr bwMode="auto">
          <a:xfrm>
            <a:off x="6705600" y="386715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D</a:t>
            </a:r>
          </a:p>
        </p:txBody>
      </p:sp>
      <p:sp>
        <p:nvSpPr>
          <p:cNvPr id="45" name="Rectangle 2"/>
          <p:cNvSpPr txBox="1">
            <a:spLocks noChangeArrowheads="1"/>
          </p:cNvSpPr>
          <p:nvPr/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3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Dynamic Source Routing</a:t>
            </a:r>
            <a:endParaRPr kumimoji="0" lang="en-US" sz="43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6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447800"/>
            <a:ext cx="2907792" cy="7620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Example	</a:t>
            </a:r>
          </a:p>
          <a:p>
            <a:pPr lvl="1" eaLnBrk="1" hangingPunct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1A2816E-A3CC-41EE-9A97-0AE23D4B72B4}" type="slidenum">
              <a:rPr lang="en-US"/>
              <a:pPr/>
              <a:t>26</a:t>
            </a:fld>
            <a:endParaRPr lang="en-US"/>
          </a:p>
        </p:txBody>
      </p:sp>
      <p:sp>
        <p:nvSpPr>
          <p:cNvPr id="43012" name="Oval 3" descr="Water droplets"/>
          <p:cNvSpPr>
            <a:spLocks noChangeArrowheads="1"/>
          </p:cNvSpPr>
          <p:nvPr/>
        </p:nvSpPr>
        <p:spPr bwMode="auto">
          <a:xfrm>
            <a:off x="2209800" y="28956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B</a:t>
            </a:r>
          </a:p>
        </p:txBody>
      </p:sp>
      <p:sp>
        <p:nvSpPr>
          <p:cNvPr id="43013" name="Oval 4" descr="Water droplets"/>
          <p:cNvSpPr>
            <a:spLocks noChangeArrowheads="1"/>
          </p:cNvSpPr>
          <p:nvPr/>
        </p:nvSpPr>
        <p:spPr bwMode="auto">
          <a:xfrm>
            <a:off x="1447800" y="35814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A</a:t>
            </a:r>
          </a:p>
        </p:txBody>
      </p:sp>
      <p:sp>
        <p:nvSpPr>
          <p:cNvPr id="43014" name="Oval 6" descr="Water droplets"/>
          <p:cNvSpPr>
            <a:spLocks noChangeArrowheads="1"/>
          </p:cNvSpPr>
          <p:nvPr/>
        </p:nvSpPr>
        <p:spPr bwMode="auto">
          <a:xfrm>
            <a:off x="4114800" y="23622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E</a:t>
            </a:r>
          </a:p>
        </p:txBody>
      </p:sp>
      <p:sp>
        <p:nvSpPr>
          <p:cNvPr id="43015" name="Oval 7" descr="Water droplets"/>
          <p:cNvSpPr>
            <a:spLocks noChangeArrowheads="1"/>
          </p:cNvSpPr>
          <p:nvPr/>
        </p:nvSpPr>
        <p:spPr bwMode="auto">
          <a:xfrm>
            <a:off x="5105400" y="27432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F</a:t>
            </a:r>
          </a:p>
        </p:txBody>
      </p:sp>
      <p:sp>
        <p:nvSpPr>
          <p:cNvPr id="43016" name="Oval 8" descr="Water droplets"/>
          <p:cNvSpPr>
            <a:spLocks noChangeArrowheads="1"/>
          </p:cNvSpPr>
          <p:nvPr/>
        </p:nvSpPr>
        <p:spPr bwMode="auto">
          <a:xfrm>
            <a:off x="2667000" y="38862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H</a:t>
            </a:r>
          </a:p>
        </p:txBody>
      </p:sp>
      <p:sp>
        <p:nvSpPr>
          <p:cNvPr id="43017" name="Oval 9" descr="Water droplets"/>
          <p:cNvSpPr>
            <a:spLocks noChangeArrowheads="1"/>
          </p:cNvSpPr>
          <p:nvPr/>
        </p:nvSpPr>
        <p:spPr bwMode="auto">
          <a:xfrm>
            <a:off x="5943600" y="32766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J</a:t>
            </a:r>
          </a:p>
        </p:txBody>
      </p:sp>
      <p:sp>
        <p:nvSpPr>
          <p:cNvPr id="43018" name="Oval 11" descr="Water droplets"/>
          <p:cNvSpPr>
            <a:spLocks noChangeArrowheads="1"/>
          </p:cNvSpPr>
          <p:nvPr/>
        </p:nvSpPr>
        <p:spPr bwMode="auto">
          <a:xfrm>
            <a:off x="3505200" y="30480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C</a:t>
            </a:r>
          </a:p>
        </p:txBody>
      </p:sp>
      <p:sp>
        <p:nvSpPr>
          <p:cNvPr id="43019" name="Oval 12" descr="Water droplets"/>
          <p:cNvSpPr>
            <a:spLocks noChangeArrowheads="1"/>
          </p:cNvSpPr>
          <p:nvPr/>
        </p:nvSpPr>
        <p:spPr bwMode="auto">
          <a:xfrm>
            <a:off x="4572000" y="35814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G</a:t>
            </a:r>
          </a:p>
        </p:txBody>
      </p:sp>
      <p:sp>
        <p:nvSpPr>
          <p:cNvPr id="43020" name="Oval 13" descr="Water droplets"/>
          <p:cNvSpPr>
            <a:spLocks noChangeArrowheads="1"/>
          </p:cNvSpPr>
          <p:nvPr/>
        </p:nvSpPr>
        <p:spPr bwMode="auto">
          <a:xfrm>
            <a:off x="3733800" y="44196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I</a:t>
            </a:r>
          </a:p>
        </p:txBody>
      </p:sp>
      <p:sp>
        <p:nvSpPr>
          <p:cNvPr id="43021" name="Oval 14" descr="Water droplets"/>
          <p:cNvSpPr>
            <a:spLocks noChangeArrowheads="1"/>
          </p:cNvSpPr>
          <p:nvPr/>
        </p:nvSpPr>
        <p:spPr bwMode="auto">
          <a:xfrm>
            <a:off x="5486400" y="41148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K</a:t>
            </a:r>
          </a:p>
        </p:txBody>
      </p:sp>
      <p:sp>
        <p:nvSpPr>
          <p:cNvPr id="43022" name="Line 15"/>
          <p:cNvSpPr>
            <a:spLocks noChangeShapeType="1"/>
          </p:cNvSpPr>
          <p:nvPr/>
        </p:nvSpPr>
        <p:spPr bwMode="auto">
          <a:xfrm flipV="1">
            <a:off x="1981200" y="3352800"/>
            <a:ext cx="304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3" name="Line 16"/>
          <p:cNvSpPr>
            <a:spLocks noChangeShapeType="1"/>
          </p:cNvSpPr>
          <p:nvPr/>
        </p:nvSpPr>
        <p:spPr bwMode="auto">
          <a:xfrm flipV="1">
            <a:off x="2743200" y="2743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4" name="Line 17"/>
          <p:cNvSpPr>
            <a:spLocks noChangeShapeType="1"/>
          </p:cNvSpPr>
          <p:nvPr/>
        </p:nvSpPr>
        <p:spPr bwMode="auto">
          <a:xfrm>
            <a:off x="2057400" y="3962400"/>
            <a:ext cx="6858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5" name="Line 18"/>
          <p:cNvSpPr>
            <a:spLocks noChangeShapeType="1"/>
          </p:cNvSpPr>
          <p:nvPr/>
        </p:nvSpPr>
        <p:spPr bwMode="auto">
          <a:xfrm>
            <a:off x="2667000" y="3429000"/>
            <a:ext cx="228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6" name="Line 19"/>
          <p:cNvSpPr>
            <a:spLocks noChangeShapeType="1"/>
          </p:cNvSpPr>
          <p:nvPr/>
        </p:nvSpPr>
        <p:spPr bwMode="auto">
          <a:xfrm flipH="1">
            <a:off x="3124200" y="35814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7" name="Line 20"/>
          <p:cNvSpPr>
            <a:spLocks noChangeShapeType="1"/>
          </p:cNvSpPr>
          <p:nvPr/>
        </p:nvSpPr>
        <p:spPr bwMode="auto">
          <a:xfrm flipH="1">
            <a:off x="3962400" y="2895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8" name="Line 21"/>
          <p:cNvSpPr>
            <a:spLocks noChangeShapeType="1"/>
          </p:cNvSpPr>
          <p:nvPr/>
        </p:nvSpPr>
        <p:spPr bwMode="auto">
          <a:xfrm>
            <a:off x="4724400" y="2743200"/>
            <a:ext cx="457200" cy="1524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29" name="Line 22"/>
          <p:cNvSpPr>
            <a:spLocks noChangeShapeType="1"/>
          </p:cNvSpPr>
          <p:nvPr/>
        </p:nvSpPr>
        <p:spPr bwMode="auto">
          <a:xfrm flipH="1">
            <a:off x="5029200" y="3276600"/>
            <a:ext cx="228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30" name="Line 23"/>
          <p:cNvSpPr>
            <a:spLocks noChangeShapeType="1"/>
          </p:cNvSpPr>
          <p:nvPr/>
        </p:nvSpPr>
        <p:spPr bwMode="auto">
          <a:xfrm flipH="1">
            <a:off x="4191000" y="4114800"/>
            <a:ext cx="457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31" name="Line 24"/>
          <p:cNvSpPr>
            <a:spLocks noChangeShapeType="1"/>
          </p:cNvSpPr>
          <p:nvPr/>
        </p:nvSpPr>
        <p:spPr bwMode="auto">
          <a:xfrm>
            <a:off x="4114800" y="3505200"/>
            <a:ext cx="457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32" name="Line 25"/>
          <p:cNvSpPr>
            <a:spLocks noChangeShapeType="1"/>
          </p:cNvSpPr>
          <p:nvPr/>
        </p:nvSpPr>
        <p:spPr bwMode="auto">
          <a:xfrm>
            <a:off x="3200400" y="4343400"/>
            <a:ext cx="53340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33" name="Line 26"/>
          <p:cNvSpPr>
            <a:spLocks noChangeShapeType="1"/>
          </p:cNvSpPr>
          <p:nvPr/>
        </p:nvSpPr>
        <p:spPr bwMode="auto">
          <a:xfrm>
            <a:off x="5638800" y="3200400"/>
            <a:ext cx="381000" cy="1524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34" name="Line 27"/>
          <p:cNvSpPr>
            <a:spLocks noChangeShapeType="1"/>
          </p:cNvSpPr>
          <p:nvPr/>
        </p:nvSpPr>
        <p:spPr bwMode="auto">
          <a:xfrm>
            <a:off x="5105400" y="4114800"/>
            <a:ext cx="3810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35" name="Line 28"/>
          <p:cNvSpPr>
            <a:spLocks noChangeShapeType="1"/>
          </p:cNvSpPr>
          <p:nvPr/>
        </p:nvSpPr>
        <p:spPr bwMode="auto">
          <a:xfrm>
            <a:off x="6477000" y="3733800"/>
            <a:ext cx="304800" cy="22860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36" name="Line 29"/>
          <p:cNvSpPr>
            <a:spLocks noChangeShapeType="1"/>
          </p:cNvSpPr>
          <p:nvPr/>
        </p:nvSpPr>
        <p:spPr bwMode="auto">
          <a:xfrm flipH="1">
            <a:off x="6096000" y="4267200"/>
            <a:ext cx="6096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37" name="Line 30"/>
          <p:cNvSpPr>
            <a:spLocks noChangeShapeType="1"/>
          </p:cNvSpPr>
          <p:nvPr/>
        </p:nvSpPr>
        <p:spPr bwMode="auto">
          <a:xfrm flipH="1">
            <a:off x="3733800" y="2590800"/>
            <a:ext cx="381000" cy="0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38" name="Line 31"/>
          <p:cNvSpPr>
            <a:spLocks noChangeShapeType="1"/>
          </p:cNvSpPr>
          <p:nvPr/>
        </p:nvSpPr>
        <p:spPr bwMode="auto">
          <a:xfrm>
            <a:off x="3505200" y="2895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39" name="Oval 32"/>
          <p:cNvSpPr>
            <a:spLocks noChangeArrowheads="1"/>
          </p:cNvSpPr>
          <p:nvPr/>
        </p:nvSpPr>
        <p:spPr bwMode="auto">
          <a:xfrm>
            <a:off x="7162800" y="1905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Z</a:t>
            </a:r>
          </a:p>
        </p:txBody>
      </p:sp>
      <p:sp>
        <p:nvSpPr>
          <p:cNvPr id="43040" name="Oval 33"/>
          <p:cNvSpPr>
            <a:spLocks noChangeArrowheads="1"/>
          </p:cNvSpPr>
          <p:nvPr/>
        </p:nvSpPr>
        <p:spPr bwMode="auto">
          <a:xfrm>
            <a:off x="7467600" y="11430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Y</a:t>
            </a:r>
          </a:p>
        </p:txBody>
      </p:sp>
      <p:sp>
        <p:nvSpPr>
          <p:cNvPr id="43041" name="Line 34"/>
          <p:cNvSpPr>
            <a:spLocks noChangeShapeType="1"/>
          </p:cNvSpPr>
          <p:nvPr/>
        </p:nvSpPr>
        <p:spPr bwMode="auto">
          <a:xfrm flipH="1">
            <a:off x="7543800" y="1752600"/>
            <a:ext cx="1524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42" name="Oval 35" descr="Water droplets"/>
          <p:cNvSpPr>
            <a:spLocks noChangeArrowheads="1"/>
          </p:cNvSpPr>
          <p:nvPr/>
        </p:nvSpPr>
        <p:spPr bwMode="auto">
          <a:xfrm>
            <a:off x="6934200" y="30480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M</a:t>
            </a:r>
          </a:p>
        </p:txBody>
      </p:sp>
      <p:sp>
        <p:nvSpPr>
          <p:cNvPr id="43043" name="Line 36"/>
          <p:cNvSpPr>
            <a:spLocks noChangeShapeType="1"/>
          </p:cNvSpPr>
          <p:nvPr/>
        </p:nvSpPr>
        <p:spPr bwMode="auto">
          <a:xfrm flipV="1">
            <a:off x="6553200" y="3352800"/>
            <a:ext cx="381000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44" name="Oval 37"/>
          <p:cNvSpPr>
            <a:spLocks noChangeArrowheads="1"/>
          </p:cNvSpPr>
          <p:nvPr/>
        </p:nvSpPr>
        <p:spPr bwMode="auto">
          <a:xfrm>
            <a:off x="7391400" y="4419600"/>
            <a:ext cx="609600" cy="609600"/>
          </a:xfrm>
          <a:prstGeom prst="ellipse">
            <a:avLst/>
          </a:prstGeom>
          <a:solidFill>
            <a:srgbClr val="FF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N</a:t>
            </a:r>
          </a:p>
        </p:txBody>
      </p:sp>
      <p:sp>
        <p:nvSpPr>
          <p:cNvPr id="43045" name="Line 38"/>
          <p:cNvSpPr>
            <a:spLocks noChangeShapeType="1"/>
          </p:cNvSpPr>
          <p:nvPr/>
        </p:nvSpPr>
        <p:spPr bwMode="auto">
          <a:xfrm>
            <a:off x="7239000" y="4419600"/>
            <a:ext cx="2286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46" name="Oval 39" descr="Water droplets"/>
          <p:cNvSpPr>
            <a:spLocks noChangeArrowheads="1"/>
          </p:cNvSpPr>
          <p:nvPr/>
        </p:nvSpPr>
        <p:spPr bwMode="auto">
          <a:xfrm>
            <a:off x="7848600" y="30480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L</a:t>
            </a:r>
          </a:p>
        </p:txBody>
      </p:sp>
      <p:sp>
        <p:nvSpPr>
          <p:cNvPr id="43047" name="Line 40"/>
          <p:cNvSpPr>
            <a:spLocks noChangeShapeType="1"/>
          </p:cNvSpPr>
          <p:nvPr/>
        </p:nvSpPr>
        <p:spPr bwMode="auto">
          <a:xfrm>
            <a:off x="7543800" y="33528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48" name="Text Box 41"/>
          <p:cNvSpPr txBox="1">
            <a:spLocks noChangeArrowheads="1"/>
          </p:cNvSpPr>
          <p:nvPr/>
        </p:nvSpPr>
        <p:spPr bwMode="auto">
          <a:xfrm>
            <a:off x="3641725" y="2040523"/>
            <a:ext cx="177644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600" dirty="0">
                <a:solidFill>
                  <a:schemeClr val="accent1"/>
                </a:solidFill>
                <a:latin typeface="Arial" charset="0"/>
              </a:rPr>
              <a:t>DATA [S,E,F,J,D]</a:t>
            </a:r>
          </a:p>
        </p:txBody>
      </p:sp>
      <p:sp>
        <p:nvSpPr>
          <p:cNvPr id="43049" name="Text Box 42"/>
          <p:cNvSpPr txBox="1">
            <a:spLocks noChangeArrowheads="1"/>
          </p:cNvSpPr>
          <p:nvPr/>
        </p:nvSpPr>
        <p:spPr bwMode="auto">
          <a:xfrm>
            <a:off x="822325" y="5911335"/>
            <a:ext cx="458330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dirty="0">
                <a:latin typeface="Arial" charset="0"/>
              </a:rPr>
              <a:t>Packet header size grows with route length</a:t>
            </a:r>
          </a:p>
        </p:txBody>
      </p:sp>
      <p:sp>
        <p:nvSpPr>
          <p:cNvPr id="43050" name="Oval 43" descr="Water droplets"/>
          <p:cNvSpPr>
            <a:spLocks noChangeArrowheads="1"/>
          </p:cNvSpPr>
          <p:nvPr/>
        </p:nvSpPr>
        <p:spPr bwMode="auto">
          <a:xfrm>
            <a:off x="3124200" y="236220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S</a:t>
            </a:r>
          </a:p>
        </p:txBody>
      </p:sp>
      <p:sp>
        <p:nvSpPr>
          <p:cNvPr id="43051" name="Oval 44" descr="Water droplets"/>
          <p:cNvSpPr>
            <a:spLocks noChangeArrowheads="1"/>
          </p:cNvSpPr>
          <p:nvPr/>
        </p:nvSpPr>
        <p:spPr bwMode="auto">
          <a:xfrm>
            <a:off x="6705600" y="3867150"/>
            <a:ext cx="609600" cy="609600"/>
          </a:xfrm>
          <a:prstGeom prst="ellipse">
            <a:avLst/>
          </a:prstGeom>
          <a:blipFill dpi="0" rotWithShape="0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 b="1">
                <a:latin typeface="Arial" charset="0"/>
              </a:rPr>
              <a:t>D</a:t>
            </a:r>
          </a:p>
        </p:txBody>
      </p:sp>
      <p:sp>
        <p:nvSpPr>
          <p:cNvPr id="45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608" y="274638"/>
            <a:ext cx="7498080" cy="1143000"/>
          </a:xfrm>
        </p:spPr>
        <p:txBody>
          <a:bodyPr/>
          <a:lstStyle/>
          <a:p>
            <a:r>
              <a:rPr lang="en-US" dirty="0" smtClean="0"/>
              <a:t>Dynamic Source Routing</a:t>
            </a:r>
          </a:p>
        </p:txBody>
      </p:sp>
      <p:sp>
        <p:nvSpPr>
          <p:cNvPr id="46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447800"/>
            <a:ext cx="2907792" cy="7620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Example	</a:t>
            </a:r>
          </a:p>
          <a:p>
            <a:pPr lvl="1" eaLnBrk="1" hangingPunct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Dynamic Source Routing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Piggybacking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dirty="0" smtClean="0"/>
              <a:t>When sending </a:t>
            </a:r>
            <a:r>
              <a:rPr lang="en-US" sz="2400" i="1" dirty="0" smtClean="0"/>
              <a:t>route reply,</a:t>
            </a:r>
            <a:r>
              <a:rPr lang="en-US" sz="2400" dirty="0" smtClean="0"/>
              <a:t> cannot just reverse </a:t>
            </a:r>
            <a:r>
              <a:rPr lang="en-US" sz="2400" i="1" dirty="0" smtClean="0"/>
              <a:t>route record</a:t>
            </a:r>
          </a:p>
          <a:p>
            <a:pPr lvl="2" eaLnBrk="1" hangingPunct="1"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§"/>
            </a:pPr>
            <a:r>
              <a:rPr lang="en-US" dirty="0" smtClean="0"/>
              <a:t>Unless there is an entry in cache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dirty="0" smtClean="0"/>
              <a:t>Must piggyback </a:t>
            </a:r>
            <a:r>
              <a:rPr lang="en-US" sz="2400" i="1" dirty="0" smtClean="0"/>
              <a:t>route reply</a:t>
            </a:r>
            <a:r>
              <a:rPr lang="en-US" sz="2400" dirty="0" smtClean="0"/>
              <a:t> on a </a:t>
            </a:r>
            <a:r>
              <a:rPr lang="en-US" sz="2400" i="1" dirty="0" smtClean="0"/>
              <a:t>route request</a:t>
            </a:r>
            <a:r>
              <a:rPr lang="en-US" sz="2400" dirty="0" smtClean="0"/>
              <a:t> targeted to the initiator</a:t>
            </a:r>
          </a:p>
          <a:p>
            <a:r>
              <a:rPr lang="en-US" sz="2800" dirty="0" smtClean="0"/>
              <a:t>Route Maintenance </a:t>
            </a:r>
            <a:endParaRPr lang="en-US" sz="2800" dirty="0" smtClean="0">
              <a:solidFill>
                <a:srgbClr val="FF0000"/>
              </a:solidFill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n-US" sz="2400" dirty="0" smtClean="0"/>
              <a:t>Monitors the correct operation of routes by using </a:t>
            </a:r>
            <a:r>
              <a:rPr lang="en-US" sz="2400" i="1" dirty="0" smtClean="0"/>
              <a:t>hope-by-hope ACK </a:t>
            </a:r>
            <a:r>
              <a:rPr lang="en-US" sz="2400" dirty="0" smtClean="0"/>
              <a:t>at data link level</a:t>
            </a:r>
          </a:p>
          <a:p>
            <a:pPr marL="912813" lvl="1" indent="-236538" algn="just">
              <a:buFont typeface="Wingdings" pitchFamily="2" charset="2"/>
              <a:buChar char="§"/>
            </a:pPr>
            <a:r>
              <a:rPr lang="en-US" sz="2400" dirty="0" smtClean="0"/>
              <a:t>If data link layer reports problems, send a </a:t>
            </a:r>
            <a:r>
              <a:rPr lang="en-US" sz="2400" i="1" dirty="0" smtClean="0"/>
              <a:t>route error</a:t>
            </a:r>
            <a:r>
              <a:rPr lang="en-US" sz="2400" dirty="0" smtClean="0"/>
              <a:t> (RERR) packet to sender</a:t>
            </a:r>
          </a:p>
          <a:p>
            <a:pPr lvl="1" eaLnBrk="1" hangingPunct="1">
              <a:buFont typeface="Wingdings" pitchFamily="2" charset="2"/>
              <a:buChar char="Ø"/>
            </a:pPr>
            <a:endParaRPr lang="en-US" sz="2400" dirty="0" smtClean="0"/>
          </a:p>
          <a:p>
            <a:pPr lvl="1" eaLnBrk="1" hangingPunct="1"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Dynamic Source Routing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447800"/>
            <a:ext cx="7403592" cy="48006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Route Maintenance </a:t>
            </a:r>
            <a:endParaRPr lang="en-US" sz="2800" dirty="0" smtClean="0">
              <a:solidFill>
                <a:srgbClr val="FF0000"/>
              </a:solidFill>
            </a:endParaRPr>
          </a:p>
          <a:p>
            <a:pPr marL="804863" lvl="1" indent="-231775" algn="just" eaLnBrk="1" hangingPunct="1">
              <a:buFont typeface="Wingdings" pitchFamily="2" charset="2"/>
              <a:buChar char="§"/>
            </a:pPr>
            <a:r>
              <a:rPr lang="en-US" sz="2400" dirty="0" smtClean="0"/>
              <a:t>When a route error packet is received, the hop in error is removed from this host’s route cache, and all routes which contain this hop must be truncated at that point.</a:t>
            </a:r>
          </a:p>
          <a:p>
            <a:pPr marL="804863" lvl="1" indent="-231775">
              <a:buFont typeface="Wingdings" pitchFamily="2" charset="2"/>
              <a:buChar char="§"/>
            </a:pPr>
            <a:r>
              <a:rPr lang="en-GB" sz="2400" dirty="0" smtClean="0"/>
              <a:t>If the route is invalidated and it is needed, a new route must be </a:t>
            </a:r>
            <a:r>
              <a:rPr lang="en-GB" sz="2400" dirty="0" smtClean="0"/>
              <a:t>discovered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Route maintenance can also be performed using </a:t>
            </a:r>
            <a:r>
              <a:rPr lang="en-US" sz="2400" i="1" dirty="0" smtClean="0"/>
              <a:t>end-to-end</a:t>
            </a:r>
            <a:r>
              <a:rPr lang="en-US" sz="2400" dirty="0" smtClean="0"/>
              <a:t> </a:t>
            </a:r>
            <a:r>
              <a:rPr lang="en-US" sz="2400" i="1" dirty="0" smtClean="0"/>
              <a:t>ACK</a:t>
            </a:r>
          </a:p>
          <a:p>
            <a:pPr marL="803275" lvl="1" indent="-236538">
              <a:buFont typeface="Wingdings" pitchFamily="2" charset="2"/>
              <a:buChar char="§"/>
            </a:pPr>
            <a:r>
              <a:rPr lang="en-US" sz="2400" dirty="0" smtClean="0"/>
              <a:t>the sender may only assume that the last hop of the route to this destination is in error</a:t>
            </a:r>
          </a:p>
          <a:p>
            <a:pPr lvl="1">
              <a:buFont typeface="Wingdings" pitchFamily="2" charset="2"/>
              <a:buChar char="Ø"/>
            </a:pPr>
            <a:endParaRPr lang="en-GB" sz="2400" dirty="0" smtClean="0"/>
          </a:p>
          <a:p>
            <a:pPr lvl="1" algn="just" eaLnBrk="1" hangingPunct="1">
              <a:buFont typeface="Wingdings" pitchFamily="2" charset="2"/>
              <a:buChar char="Ø"/>
            </a:pPr>
            <a:endParaRPr lang="en-US" sz="2400" dirty="0" smtClean="0"/>
          </a:p>
          <a:p>
            <a:pPr lvl="1" eaLnBrk="1" hangingPunct="1">
              <a:buNone/>
            </a:pPr>
            <a:endParaRPr lang="en-US" dirty="0" smtClean="0"/>
          </a:p>
          <a:p>
            <a:pPr lvl="1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Dynamic Source Routing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Route Maintenance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dirty="0" smtClean="0"/>
              <a:t>Else, use </a:t>
            </a:r>
            <a:r>
              <a:rPr lang="en-US" sz="2400" i="1" dirty="0" smtClean="0"/>
              <a:t>passive acknowledgement</a:t>
            </a:r>
            <a:endParaRPr lang="en-US" sz="2400" dirty="0" smtClean="0"/>
          </a:p>
          <a:p>
            <a:pPr lvl="1" indent="3175" eaLnBrk="1" hangingPunct="1">
              <a:buFont typeface="Wingdings" pitchFamily="2" charset="2"/>
              <a:buChar char="§"/>
            </a:pPr>
            <a:r>
              <a:rPr lang="en-US" sz="2000" dirty="0" smtClean="0"/>
              <a:t> Host A can hear that host B forwards its packet to host C</a:t>
            </a:r>
          </a:p>
          <a:p>
            <a:pPr lvl="1" eaLnBrk="1" hangingPunct="1"/>
            <a:endParaRPr lang="en-US" dirty="0" smtClean="0"/>
          </a:p>
          <a:p>
            <a:pPr lvl="1" eaLnBrk="1" hangingPunct="1">
              <a:buNone/>
            </a:pPr>
            <a:endParaRPr lang="en-US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3124200" y="3200400"/>
            <a:ext cx="3810000" cy="2312988"/>
            <a:chOff x="1600200" y="2819400"/>
            <a:chExt cx="5075238" cy="2998788"/>
          </a:xfrm>
        </p:grpSpPr>
        <p:pic>
          <p:nvPicPr>
            <p:cNvPr id="5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600200" y="2819400"/>
              <a:ext cx="5075238" cy="2998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Oval 5"/>
            <p:cNvSpPr/>
            <p:nvPr/>
          </p:nvSpPr>
          <p:spPr bwMode="auto">
            <a:xfrm>
              <a:off x="2743200" y="2895600"/>
              <a:ext cx="2895600" cy="2819400"/>
            </a:xfrm>
            <a:prstGeom prst="ellipse">
              <a:avLst/>
            </a:prstGeom>
            <a:noFill/>
            <a:ln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charset="0"/>
              </a:endParaRPr>
            </a:p>
          </p:txBody>
        </p:sp>
        <p:sp>
          <p:nvSpPr>
            <p:cNvPr id="7" name="Right Arrow 6"/>
            <p:cNvSpPr/>
            <p:nvPr/>
          </p:nvSpPr>
          <p:spPr bwMode="auto">
            <a:xfrm>
              <a:off x="3505200" y="4191000"/>
              <a:ext cx="304800" cy="152400"/>
            </a:xfrm>
            <a:prstGeom prst="rightArrow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charset="0"/>
              </a:endParaRPr>
            </a:p>
          </p:txBody>
        </p:sp>
        <p:sp>
          <p:nvSpPr>
            <p:cNvPr id="8" name="Right Arrow 7"/>
            <p:cNvSpPr/>
            <p:nvPr/>
          </p:nvSpPr>
          <p:spPr bwMode="auto">
            <a:xfrm>
              <a:off x="4495800" y="4191000"/>
              <a:ext cx="304800" cy="152400"/>
            </a:xfrm>
            <a:prstGeom prst="rightArrow">
              <a:avLst/>
            </a:prstGeom>
            <a:solidFill>
              <a:srgbClr val="92D05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charset="0"/>
              </a:endParaRPr>
            </a:p>
          </p:txBody>
        </p:sp>
      </p:grpSp>
      <p:sp>
        <p:nvSpPr>
          <p:cNvPr id="9" name="Rectangle 8"/>
          <p:cNvSpPr/>
          <p:nvPr/>
        </p:nvSpPr>
        <p:spPr>
          <a:xfrm>
            <a:off x="3581400" y="5638800"/>
            <a:ext cx="28513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smtClean="0"/>
              <a:t>Passive Acknowledgement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Introduction and Motivation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447800" y="1447800"/>
            <a:ext cx="7351712" cy="45720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Mobile hosts and wireless networking devices are becoming widely available these days</a:t>
            </a:r>
          </a:p>
          <a:p>
            <a:pPr algn="just"/>
            <a:r>
              <a:rPr lang="en-US" sz="2800" dirty="0" smtClean="0"/>
              <a:t>These </a:t>
            </a:r>
            <a:r>
              <a:rPr lang="en-US" sz="2800" dirty="0" smtClean="0"/>
              <a:t>mobile </a:t>
            </a:r>
            <a:r>
              <a:rPr lang="en-US" sz="2800" dirty="0" smtClean="0"/>
              <a:t>hosts can be </a:t>
            </a:r>
            <a:r>
              <a:rPr lang="en-US" sz="2800" dirty="0" smtClean="0"/>
              <a:t>used in one </a:t>
            </a:r>
            <a:r>
              <a:rPr lang="en-US" sz="2800" dirty="0" smtClean="0"/>
              <a:t>of the following examples</a:t>
            </a:r>
          </a:p>
          <a:p>
            <a:pPr algn="just">
              <a:buNone/>
            </a:pPr>
            <a:endParaRPr lang="en-US" sz="1600" dirty="0" smtClean="0"/>
          </a:p>
          <a:p>
            <a:pPr marL="798513" indent="-398463">
              <a:buFont typeface="Wingdings" pitchFamily="2" charset="2"/>
              <a:buChar char="Ø"/>
              <a:tabLst>
                <a:tab pos="798513" algn="l"/>
              </a:tabLst>
            </a:pPr>
            <a:r>
              <a:rPr lang="en-US" sz="2400" dirty="0" smtClean="0"/>
              <a:t>Group of military tanks moving together during a military  operation</a:t>
            </a:r>
          </a:p>
          <a:p>
            <a:pPr marL="746125" indent="-346075">
              <a:buFont typeface="Wingdings" pitchFamily="2" charset="2"/>
              <a:buChar char="Ø"/>
            </a:pPr>
            <a:r>
              <a:rPr lang="en-US" sz="2400" dirty="0" smtClean="0"/>
              <a:t> Rescue workers during an earthquake or flood</a:t>
            </a:r>
          </a:p>
          <a:p>
            <a:pPr algn="just"/>
            <a:endParaRPr lang="en-US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514350" indent="0" eaLnBrk="1" hangingPunct="1"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pPr marL="514350" indent="0" eaLnBrk="1" hangingPunct="1"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pPr algn="just"/>
            <a:endParaRPr lang="en-US" sz="2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>
              <a:buNone/>
            </a:pPr>
            <a:endParaRPr lang="en-US" sz="2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Dynamic Source Routing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Optimizations</a:t>
            </a:r>
          </a:p>
          <a:p>
            <a:pPr lvl="1" algn="just" eaLnBrk="1" hangingPunct="1">
              <a:buNone/>
            </a:pPr>
            <a:r>
              <a:rPr lang="en-US" sz="2400" dirty="0" smtClean="0"/>
              <a:t>	Reduce the number of overhead packets 		               Improve the average efficiency of the routes used on data packets</a:t>
            </a:r>
          </a:p>
          <a:p>
            <a:pPr lvl="1" algn="just" eaLnBrk="1" hangingPunct="1">
              <a:buNone/>
            </a:pPr>
            <a:endParaRPr lang="en-US" sz="2400" dirty="0" smtClean="0"/>
          </a:p>
          <a:p>
            <a:pPr lvl="1" eaLnBrk="1" hangingPunct="1">
              <a:buNone/>
            </a:pPr>
            <a:endParaRPr lang="en-US" dirty="0" smtClean="0"/>
          </a:p>
        </p:txBody>
      </p:sp>
      <p:sp>
        <p:nvSpPr>
          <p:cNvPr id="4" name="Right Arrow 3"/>
          <p:cNvSpPr/>
          <p:nvPr/>
        </p:nvSpPr>
        <p:spPr bwMode="auto">
          <a:xfrm>
            <a:off x="7467600" y="2133600"/>
            <a:ext cx="838200" cy="304800"/>
          </a:xfrm>
          <a:prstGeom prst="rightArrow">
            <a:avLst/>
          </a:prstGeom>
          <a:solidFill>
            <a:srgbClr val="0070C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Dynamic Source Routing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Optimizations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dirty="0" smtClean="0"/>
              <a:t>Add entries to cache anytime a new route is learned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dirty="0" smtClean="0"/>
              <a:t>Use cache to avoid request propagation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dirty="0" smtClean="0"/>
              <a:t>Do not reply from cache if loop detected</a:t>
            </a:r>
          </a:p>
          <a:p>
            <a:pPr lvl="1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Dynamic Source Routing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Optimizations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Use delay period d= H*(h-1+r)</a:t>
            </a:r>
          </a:p>
          <a:p>
            <a:pPr lvl="3" eaLnBrk="1" hangingPunct="1"/>
            <a:r>
              <a:rPr lang="en-US" dirty="0" smtClean="0"/>
              <a:t>h = length of network hops</a:t>
            </a:r>
          </a:p>
          <a:p>
            <a:pPr lvl="3" eaLnBrk="1" hangingPunct="1"/>
            <a:r>
              <a:rPr lang="en-US" dirty="0" smtClean="0"/>
              <a:t>r = random number between 0 and 1</a:t>
            </a:r>
          </a:p>
          <a:p>
            <a:pPr lvl="3" eaLnBrk="1" hangingPunct="1"/>
            <a:r>
              <a:rPr lang="en-US" dirty="0" smtClean="0"/>
              <a:t>H = small per hop delay constant</a:t>
            </a:r>
          </a:p>
          <a:p>
            <a:pPr lvl="1" eaLnBrk="1" hangingPunct="1"/>
            <a:endParaRPr lang="en-US" dirty="0" smtClean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3886200"/>
            <a:ext cx="4098636" cy="1625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4"/>
          <p:cNvSpPr/>
          <p:nvPr/>
        </p:nvSpPr>
        <p:spPr>
          <a:xfrm>
            <a:off x="2133600" y="3733800"/>
            <a:ext cx="2438400" cy="2438400"/>
          </a:xfrm>
          <a:prstGeom prst="ellipse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419600" y="5715000"/>
            <a:ext cx="223330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i="1" dirty="0" smtClean="0"/>
              <a:t>Host F send route Disc for host c</a:t>
            </a:r>
            <a:endParaRPr lang="en-US" sz="1100" dirty="0"/>
          </a:p>
        </p:txBody>
      </p:sp>
      <p:sp>
        <p:nvSpPr>
          <p:cNvPr id="7" name="Right Arrow 6"/>
          <p:cNvSpPr/>
          <p:nvPr/>
        </p:nvSpPr>
        <p:spPr>
          <a:xfrm rot="3269864">
            <a:off x="2877764" y="4695137"/>
            <a:ext cx="381000" cy="152400"/>
          </a:xfrm>
          <a:prstGeom prst="rightArrow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 rot="7707673">
            <a:off x="3721456" y="4768562"/>
            <a:ext cx="381000" cy="152400"/>
          </a:xfrm>
          <a:prstGeom prst="rightArrow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886200" y="4800600"/>
            <a:ext cx="66717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i="1" dirty="0" smtClean="0"/>
              <a:t>One hop</a:t>
            </a:r>
            <a:endParaRPr lang="en-US" sz="1000" dirty="0"/>
          </a:p>
        </p:txBody>
      </p:sp>
      <p:sp>
        <p:nvSpPr>
          <p:cNvPr id="10" name="Rectangle 9"/>
          <p:cNvSpPr/>
          <p:nvPr/>
        </p:nvSpPr>
        <p:spPr>
          <a:xfrm>
            <a:off x="2209800" y="4724400"/>
            <a:ext cx="732893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i="1" dirty="0" smtClean="0"/>
              <a:t>Two hops</a:t>
            </a:r>
            <a:endParaRPr lang="en-US" sz="1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Dynamic Source Routing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Optimizations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dirty="0" smtClean="0"/>
              <a:t>Hop limit on </a:t>
            </a:r>
            <a:r>
              <a:rPr lang="en-US" sz="2400" i="1" dirty="0" smtClean="0"/>
              <a:t>route requests	</a:t>
            </a:r>
          </a:p>
          <a:p>
            <a:pPr marL="912813" lvl="1" indent="-236538" eaLnBrk="1" hangingPunct="1">
              <a:buFont typeface="Wingdings" pitchFamily="2" charset="2"/>
              <a:buChar char="§"/>
            </a:pPr>
            <a:r>
              <a:rPr lang="en-US" sz="2400" dirty="0" smtClean="0"/>
              <a:t>Initially send </a:t>
            </a:r>
            <a:r>
              <a:rPr lang="en-US" sz="2400" i="1" dirty="0" smtClean="0"/>
              <a:t>route request </a:t>
            </a:r>
            <a:r>
              <a:rPr lang="en-US" sz="2400" dirty="0" smtClean="0"/>
              <a:t>with hop limit of 1 (non-propagating route request)</a:t>
            </a:r>
          </a:p>
          <a:p>
            <a:pPr marL="885825" lvl="2" indent="-203200" defTabSz="968375" eaLnBrk="1" hangingPunct="1"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§"/>
            </a:pPr>
            <a:r>
              <a:rPr lang="en-US" dirty="0" smtClean="0"/>
              <a:t> If </a:t>
            </a:r>
            <a:r>
              <a:rPr lang="en-US" dirty="0" smtClean="0"/>
              <a:t>no reply, increment hop count to maximum (10)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Dynamic Source Routing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1219200" y="3581400"/>
            <a:ext cx="4038600" cy="2209800"/>
            <a:chOff x="1981200" y="3352800"/>
            <a:chExt cx="4724400" cy="2667000"/>
          </a:xfrm>
        </p:grpSpPr>
        <p:grpSp>
          <p:nvGrpSpPr>
            <p:cNvPr id="19" name="Group 18"/>
            <p:cNvGrpSpPr/>
            <p:nvPr/>
          </p:nvGrpSpPr>
          <p:grpSpPr>
            <a:xfrm>
              <a:off x="1981200" y="3352800"/>
              <a:ext cx="4724400" cy="2667000"/>
              <a:chOff x="1981200" y="3352800"/>
              <a:chExt cx="4724400" cy="2667000"/>
            </a:xfrm>
          </p:grpSpPr>
          <p:sp>
            <p:nvSpPr>
              <p:cNvPr id="5" name="Rectangle 4"/>
              <p:cNvSpPr/>
              <p:nvPr/>
            </p:nvSpPr>
            <p:spPr bwMode="auto">
              <a:xfrm>
                <a:off x="4104736" y="4374390"/>
                <a:ext cx="474453" cy="493623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lgDash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 smtClean="0"/>
                  <a:t>C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  <p:sp>
            <p:nvSpPr>
              <p:cNvPr id="8" name="Rectangle 7"/>
              <p:cNvSpPr/>
              <p:nvPr/>
            </p:nvSpPr>
            <p:spPr bwMode="auto">
              <a:xfrm>
                <a:off x="3076755" y="4374390"/>
                <a:ext cx="474453" cy="493623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 smtClean="0"/>
                  <a:t>B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  <p:sp>
            <p:nvSpPr>
              <p:cNvPr id="9" name="Rectangle 8"/>
              <p:cNvSpPr/>
              <p:nvPr/>
            </p:nvSpPr>
            <p:spPr bwMode="auto">
              <a:xfrm>
                <a:off x="5132717" y="4374390"/>
                <a:ext cx="474453" cy="493623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 smtClean="0"/>
                  <a:t>D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  <p:sp>
            <p:nvSpPr>
              <p:cNvPr id="10" name="Oval 9"/>
              <p:cNvSpPr/>
              <p:nvPr/>
            </p:nvSpPr>
            <p:spPr bwMode="auto">
              <a:xfrm>
                <a:off x="1981200" y="3387144"/>
                <a:ext cx="2767642" cy="2632656"/>
              </a:xfrm>
              <a:prstGeom prst="ellipse">
                <a:avLst/>
              </a:prstGeom>
              <a:no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  <p:sp>
            <p:nvSpPr>
              <p:cNvPr id="12" name="Oval 11"/>
              <p:cNvSpPr/>
              <p:nvPr/>
            </p:nvSpPr>
            <p:spPr bwMode="auto">
              <a:xfrm>
                <a:off x="2997679" y="3387144"/>
                <a:ext cx="2767642" cy="2632656"/>
              </a:xfrm>
              <a:prstGeom prst="ellips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lgDash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  <p:sp>
            <p:nvSpPr>
              <p:cNvPr id="13" name="Oval 12"/>
              <p:cNvSpPr/>
              <p:nvPr/>
            </p:nvSpPr>
            <p:spPr bwMode="auto">
              <a:xfrm>
                <a:off x="3937958" y="3352800"/>
                <a:ext cx="2767642" cy="2632656"/>
              </a:xfrm>
              <a:prstGeom prst="ellipse">
                <a:avLst/>
              </a:prstGeom>
              <a:no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  <p:sp>
            <p:nvSpPr>
              <p:cNvPr id="14" name="Right Arrow 13"/>
              <p:cNvSpPr/>
              <p:nvPr/>
            </p:nvSpPr>
            <p:spPr bwMode="auto">
              <a:xfrm>
                <a:off x="3630283" y="4538931"/>
                <a:ext cx="395378" cy="246812"/>
              </a:xfrm>
              <a:prstGeom prst="rightArrow">
                <a:avLst/>
              </a:prstGeom>
              <a:solidFill>
                <a:srgbClr val="FF0000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</p:grpSp>
        <p:sp>
          <p:nvSpPr>
            <p:cNvPr id="18" name="Right Arrow 17"/>
            <p:cNvSpPr/>
            <p:nvPr/>
          </p:nvSpPr>
          <p:spPr bwMode="auto">
            <a:xfrm>
              <a:off x="4674834" y="4549067"/>
              <a:ext cx="395378" cy="246812"/>
            </a:xfrm>
            <a:prstGeom prst="rightArrow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charset="0"/>
              </a:endParaRPr>
            </a:p>
          </p:txBody>
        </p:sp>
      </p:grpSp>
      <p:sp>
        <p:nvSpPr>
          <p:cNvPr id="15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295400"/>
            <a:ext cx="7498080" cy="3048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Optimizations</a:t>
            </a:r>
          </a:p>
          <a:p>
            <a:pPr marL="365125" indent="-19050">
              <a:buFont typeface="Wingdings" pitchFamily="2" charset="2"/>
              <a:buChar char="Ø"/>
            </a:pPr>
            <a:r>
              <a:rPr lang="en-US" sz="2400" dirty="0" smtClean="0"/>
              <a:t> Reflecting shorter routes</a:t>
            </a:r>
          </a:p>
          <a:p>
            <a:pPr marL="860425" indent="-222250" eaLnBrk="1" hangingPunct="1">
              <a:buFont typeface="Wingdings" pitchFamily="2" charset="2"/>
              <a:buChar char="§"/>
            </a:pPr>
            <a:r>
              <a:rPr lang="en-US" sz="2400" kern="0" dirty="0" smtClean="0"/>
              <a:t>Host B sending packets to host D through C</a:t>
            </a:r>
          </a:p>
          <a:p>
            <a:pPr marL="860425" lvl="0" indent="-222250">
              <a:buFont typeface="Wingdings" pitchFamily="2" charset="2"/>
              <a:buChar char="§"/>
            </a:pPr>
            <a:r>
              <a:rPr lang="en-US" sz="2400" kern="0" dirty="0" smtClean="0"/>
              <a:t>Host D moved closer to host B and can now be reached within one hope from B without C</a:t>
            </a:r>
          </a:p>
          <a:p>
            <a:pPr marL="568325" indent="-222250" eaLnBrk="1" hangingPunct="1">
              <a:buFont typeface="Wingdings" pitchFamily="2" charset="2"/>
              <a:buChar char="Ø"/>
            </a:pPr>
            <a:endParaRPr lang="en-US" sz="2400" kern="0" dirty="0" smtClean="0"/>
          </a:p>
          <a:p>
            <a:pPr eaLnBrk="1" hangingPunct="1"/>
            <a:endParaRPr lang="en-US" dirty="0" smtClean="0"/>
          </a:p>
        </p:txBody>
      </p:sp>
      <p:grpSp>
        <p:nvGrpSpPr>
          <p:cNvPr id="16" name="Group 15"/>
          <p:cNvGrpSpPr/>
          <p:nvPr/>
        </p:nvGrpSpPr>
        <p:grpSpPr>
          <a:xfrm>
            <a:off x="5562600" y="3650088"/>
            <a:ext cx="2971800" cy="2598312"/>
            <a:chOff x="2921479" y="3276600"/>
            <a:chExt cx="3784121" cy="3284112"/>
          </a:xfrm>
        </p:grpSpPr>
        <p:grpSp>
          <p:nvGrpSpPr>
            <p:cNvPr id="21" name="Group 24"/>
            <p:cNvGrpSpPr/>
            <p:nvPr/>
          </p:nvGrpSpPr>
          <p:grpSpPr>
            <a:xfrm>
              <a:off x="2921479" y="3276600"/>
              <a:ext cx="3784121" cy="3284112"/>
              <a:chOff x="2692879" y="3387144"/>
              <a:chExt cx="3784121" cy="3284112"/>
            </a:xfrm>
          </p:grpSpPr>
          <p:sp>
            <p:nvSpPr>
              <p:cNvPr id="24" name="Rectangle 23"/>
              <p:cNvSpPr/>
              <p:nvPr/>
            </p:nvSpPr>
            <p:spPr bwMode="auto">
              <a:xfrm>
                <a:off x="4816415" y="4374390"/>
                <a:ext cx="474453" cy="493623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lgDash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 smtClean="0"/>
                  <a:t>C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  <p:sp>
            <p:nvSpPr>
              <p:cNvPr id="25" name="Rectangle 24"/>
              <p:cNvSpPr/>
              <p:nvPr/>
            </p:nvSpPr>
            <p:spPr bwMode="auto">
              <a:xfrm>
                <a:off x="3788434" y="4374390"/>
                <a:ext cx="474453" cy="493623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 smtClean="0"/>
                  <a:t>B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  <p:sp>
            <p:nvSpPr>
              <p:cNvPr id="26" name="Rectangle 25"/>
              <p:cNvSpPr/>
              <p:nvPr/>
            </p:nvSpPr>
            <p:spPr bwMode="auto">
              <a:xfrm>
                <a:off x="4523117" y="5060190"/>
                <a:ext cx="474453" cy="493623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 smtClean="0"/>
                  <a:t>D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  <p:sp>
            <p:nvSpPr>
              <p:cNvPr id="27" name="Oval 26"/>
              <p:cNvSpPr/>
              <p:nvPr/>
            </p:nvSpPr>
            <p:spPr bwMode="auto">
              <a:xfrm>
                <a:off x="2692879" y="3387144"/>
                <a:ext cx="2767642" cy="2632656"/>
              </a:xfrm>
              <a:prstGeom prst="ellipse">
                <a:avLst/>
              </a:prstGeom>
              <a:noFill/>
              <a:ln w="952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  <p:sp>
            <p:nvSpPr>
              <p:cNvPr id="28" name="Oval 27"/>
              <p:cNvSpPr/>
              <p:nvPr/>
            </p:nvSpPr>
            <p:spPr bwMode="auto">
              <a:xfrm>
                <a:off x="3709358" y="3387144"/>
                <a:ext cx="2767642" cy="2632656"/>
              </a:xfrm>
              <a:prstGeom prst="ellips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lgDash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  <p:sp>
            <p:nvSpPr>
              <p:cNvPr id="29" name="Oval 28"/>
              <p:cNvSpPr/>
              <p:nvPr/>
            </p:nvSpPr>
            <p:spPr bwMode="auto">
              <a:xfrm>
                <a:off x="3328358" y="4038600"/>
                <a:ext cx="2767642" cy="2632656"/>
              </a:xfrm>
              <a:prstGeom prst="ellipse">
                <a:avLst/>
              </a:prstGeom>
              <a:noFill/>
              <a:ln w="9525" cap="flat" cmpd="sng" algn="ctr">
                <a:solidFill>
                  <a:srgbClr val="00B05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</p:grpSp>
        <p:sp>
          <p:nvSpPr>
            <p:cNvPr id="22" name="Right Arrow 21"/>
            <p:cNvSpPr/>
            <p:nvPr/>
          </p:nvSpPr>
          <p:spPr bwMode="auto">
            <a:xfrm>
              <a:off x="4572000" y="4419600"/>
              <a:ext cx="395377" cy="246811"/>
            </a:xfrm>
            <a:prstGeom prst="rightArrow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charset="0"/>
              </a:endParaRPr>
            </a:p>
          </p:txBody>
        </p:sp>
        <p:sp>
          <p:nvSpPr>
            <p:cNvPr id="23" name="Right Arrow 22"/>
            <p:cNvSpPr/>
            <p:nvPr/>
          </p:nvSpPr>
          <p:spPr bwMode="auto">
            <a:xfrm rot="6395746">
              <a:off x="5234840" y="4901896"/>
              <a:ext cx="395377" cy="246811"/>
            </a:xfrm>
            <a:prstGeom prst="rightArrow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Arrow 13"/>
          <p:cNvSpPr/>
          <p:nvPr/>
        </p:nvSpPr>
        <p:spPr bwMode="auto">
          <a:xfrm rot="2626896">
            <a:off x="4069025" y="4590762"/>
            <a:ext cx="395377" cy="246811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13" name="Right Arrow 12"/>
          <p:cNvSpPr/>
          <p:nvPr/>
        </p:nvSpPr>
        <p:spPr bwMode="auto">
          <a:xfrm rot="2626896">
            <a:off x="4145224" y="4666963"/>
            <a:ext cx="395377" cy="246811"/>
          </a:xfrm>
          <a:prstGeom prst="rightArrow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27" name="Right Arrow 26"/>
          <p:cNvSpPr/>
          <p:nvPr/>
        </p:nvSpPr>
        <p:spPr bwMode="auto">
          <a:xfrm rot="13448945">
            <a:off x="4763214" y="5253208"/>
            <a:ext cx="325996" cy="243653"/>
          </a:xfrm>
          <a:prstGeom prst="rightArrow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Dynamic Source Routing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2921479" y="3497688"/>
            <a:ext cx="3784121" cy="3284112"/>
            <a:chOff x="2692879" y="3387144"/>
            <a:chExt cx="3784121" cy="3284112"/>
          </a:xfrm>
        </p:grpSpPr>
        <p:sp>
          <p:nvSpPr>
            <p:cNvPr id="21" name="Rectangle 20"/>
            <p:cNvSpPr/>
            <p:nvPr/>
          </p:nvSpPr>
          <p:spPr bwMode="auto">
            <a:xfrm>
              <a:off x="4816415" y="4374390"/>
              <a:ext cx="474453" cy="493623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/>
                <a:t>C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charset="0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3788434" y="4374390"/>
              <a:ext cx="474453" cy="493623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/>
                <a:t>B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charset="0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4523117" y="5060190"/>
              <a:ext cx="474453" cy="493623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/>
                <a:t>D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charset="0"/>
              </a:endParaRPr>
            </a:p>
          </p:txBody>
        </p:sp>
        <p:sp>
          <p:nvSpPr>
            <p:cNvPr id="24" name="Oval 23"/>
            <p:cNvSpPr/>
            <p:nvPr/>
          </p:nvSpPr>
          <p:spPr bwMode="auto">
            <a:xfrm>
              <a:off x="2692879" y="3387144"/>
              <a:ext cx="2767642" cy="2632656"/>
            </a:xfrm>
            <a:prstGeom prst="ellips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charset="0"/>
              </a:endParaRPr>
            </a:p>
          </p:txBody>
        </p:sp>
        <p:sp>
          <p:nvSpPr>
            <p:cNvPr id="25" name="Oval 24"/>
            <p:cNvSpPr/>
            <p:nvPr/>
          </p:nvSpPr>
          <p:spPr bwMode="auto">
            <a:xfrm>
              <a:off x="3709358" y="3387144"/>
              <a:ext cx="2767642" cy="2632656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charset="0"/>
              </a:endParaRPr>
            </a:p>
          </p:txBody>
        </p:sp>
        <p:sp>
          <p:nvSpPr>
            <p:cNvPr id="26" name="Oval 25"/>
            <p:cNvSpPr/>
            <p:nvPr/>
          </p:nvSpPr>
          <p:spPr bwMode="auto">
            <a:xfrm>
              <a:off x="3328358" y="4038600"/>
              <a:ext cx="2767642" cy="2632656"/>
            </a:xfrm>
            <a:prstGeom prst="ellips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charset="0"/>
              </a:endParaRPr>
            </a:p>
          </p:txBody>
        </p:sp>
      </p:grpSp>
      <p:sp>
        <p:nvSpPr>
          <p:cNvPr id="12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219200"/>
            <a:ext cx="7498080" cy="2895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Optimizations</a:t>
            </a:r>
          </a:p>
          <a:p>
            <a:pPr marL="568325" indent="-222250" eaLnBrk="1" hangingPunct="1">
              <a:buFont typeface="Wingdings" pitchFamily="2" charset="2"/>
              <a:buChar char="Ø"/>
            </a:pPr>
            <a:r>
              <a:rPr lang="en-US" sz="2400" dirty="0" smtClean="0"/>
              <a:t>Reflecting shorter routes</a:t>
            </a:r>
          </a:p>
          <a:p>
            <a:pPr marL="798513" indent="-230188" eaLnBrk="1" hangingPunct="1">
              <a:buFont typeface="Wingdings" pitchFamily="2" charset="2"/>
              <a:buChar char="§"/>
            </a:pPr>
            <a:r>
              <a:rPr lang="en-US" sz="2400" kern="0" dirty="0" smtClean="0"/>
              <a:t>Host D, sends </a:t>
            </a:r>
            <a:r>
              <a:rPr lang="en-US" sz="2400" i="1" kern="0" dirty="0" smtClean="0"/>
              <a:t>unsolicited route reply packet </a:t>
            </a:r>
            <a:r>
              <a:rPr lang="en-US" sz="2400" kern="0" dirty="0" smtClean="0"/>
              <a:t>to host B</a:t>
            </a:r>
          </a:p>
          <a:p>
            <a:pPr marL="798513" lvl="1" indent="-230188">
              <a:spcBef>
                <a:spcPts val="600"/>
              </a:spcBef>
              <a:buSzPct val="80000"/>
              <a:buFont typeface="Wingdings" pitchFamily="2" charset="2"/>
              <a:buChar char="§"/>
            </a:pPr>
            <a:r>
              <a:rPr lang="en-US" sz="2400" kern="0" dirty="0" smtClean="0"/>
              <a:t>Now, host B start sending directly to host D</a:t>
            </a:r>
          </a:p>
          <a:p>
            <a:pPr marL="568325" indent="-222250" eaLnBrk="1" hangingPunct="1">
              <a:buFont typeface="Wingdings" pitchFamily="2" charset="2"/>
              <a:buChar char="Ø"/>
            </a:pPr>
            <a:endParaRPr lang="en-US" sz="2400" kern="0" dirty="0" smtClean="0"/>
          </a:p>
          <a:p>
            <a:pPr marL="568325" indent="-222250" eaLnBrk="1" hangingPunct="1">
              <a:buFont typeface="Wingdings" pitchFamily="2" charset="2"/>
              <a:buChar char="Ø"/>
            </a:pPr>
            <a:endParaRPr lang="en-US" sz="2400" kern="0" dirty="0" smtClean="0"/>
          </a:p>
          <a:p>
            <a:pPr marL="568325" indent="-222250" eaLnBrk="1" hangingPunct="1">
              <a:buFont typeface="Wingdings" pitchFamily="2" charset="2"/>
              <a:buChar char="Ø"/>
            </a:pPr>
            <a:endParaRPr lang="en-US" sz="2400" kern="0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8334 -0.11103 " pathEditMode="relative" ptsTypes="AA">
                                      <p:cBhvr>
                                        <p:cTn id="6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5 0.00046 L 0.07534 0.1008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" y="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44899E-6 L 0.08629 0.1152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" y="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0" animBg="1"/>
      <p:bldP spid="27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Dynamic Source Routing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1295400"/>
            <a:ext cx="7498080" cy="4267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Optimizations</a:t>
            </a:r>
          </a:p>
          <a:p>
            <a:pPr marL="568325" indent="-222250" eaLnBrk="1" hangingPunct="1">
              <a:buFont typeface="Wingdings" pitchFamily="2" charset="2"/>
              <a:buChar char="Ø"/>
            </a:pPr>
            <a:r>
              <a:rPr lang="en-US" sz="2400" dirty="0" smtClean="0"/>
              <a:t>Reflecting shorter routes</a:t>
            </a:r>
          </a:p>
          <a:p>
            <a:pPr marL="798513" indent="-230188">
              <a:buFont typeface="Wingdings" pitchFamily="2" charset="2"/>
              <a:buChar char="§"/>
            </a:pPr>
            <a:r>
              <a:rPr lang="en-US" sz="2400" kern="0" dirty="0" smtClean="0"/>
              <a:t>other hosts which also receive this route reply (in particular, other hosts also operating in promiscuous receive mode) may also incorporate this change into their route caches</a:t>
            </a:r>
          </a:p>
          <a:p>
            <a:pPr marL="568325" indent="-222250" eaLnBrk="1" hangingPunct="1">
              <a:buFont typeface="Wingdings" pitchFamily="2" charset="2"/>
              <a:buChar char="Ø"/>
            </a:pPr>
            <a:endParaRPr lang="en-US" sz="2400" kern="0" dirty="0" smtClean="0"/>
          </a:p>
          <a:p>
            <a:pPr marL="568325" indent="-222250" eaLnBrk="1" hangingPunct="1">
              <a:buFont typeface="Wingdings" pitchFamily="2" charset="2"/>
              <a:buChar char="Ø"/>
            </a:pPr>
            <a:endParaRPr lang="en-US" sz="2400" kern="0" dirty="0" smtClean="0"/>
          </a:p>
          <a:p>
            <a:pPr marL="568325" indent="-222250" eaLnBrk="1" hangingPunct="1">
              <a:buFont typeface="Wingdings" pitchFamily="2" charset="2"/>
              <a:buChar char="Ø"/>
            </a:pPr>
            <a:endParaRPr lang="en-US" sz="2400" kern="0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Dynamic Source Routing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447800"/>
            <a:ext cx="7498080" cy="20574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Improved Handling of Errors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Use exponential </a:t>
            </a:r>
            <a:r>
              <a:rPr lang="en-US" sz="2400" dirty="0" err="1" smtClean="0"/>
              <a:t>backoff</a:t>
            </a:r>
            <a:r>
              <a:rPr lang="en-US" sz="2400" dirty="0" smtClean="0"/>
              <a:t> to limit new route discovery rate especially during partitioned network situation</a:t>
            </a:r>
          </a:p>
          <a:p>
            <a:pPr lvl="1" eaLnBrk="1" hangingPunct="1">
              <a:buFont typeface="Wingdings" pitchFamily="2" charset="2"/>
              <a:buChar char="Ø"/>
            </a:pPr>
            <a:endParaRPr lang="en-US" sz="2400" dirty="0" smtClean="0"/>
          </a:p>
        </p:txBody>
      </p:sp>
      <p:grpSp>
        <p:nvGrpSpPr>
          <p:cNvPr id="11" name="Group 10"/>
          <p:cNvGrpSpPr/>
          <p:nvPr/>
        </p:nvGrpSpPr>
        <p:grpSpPr>
          <a:xfrm>
            <a:off x="1905000" y="3200400"/>
            <a:ext cx="6333478" cy="2286000"/>
            <a:chOff x="1743722" y="4343400"/>
            <a:chExt cx="6333478" cy="2286000"/>
          </a:xfrm>
        </p:grpSpPr>
        <p:sp>
          <p:nvSpPr>
            <p:cNvPr id="5" name="Rectangle 4"/>
            <p:cNvSpPr/>
            <p:nvPr/>
          </p:nvSpPr>
          <p:spPr bwMode="auto">
            <a:xfrm>
              <a:off x="6274628" y="5219049"/>
              <a:ext cx="424286" cy="423105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/>
                <a:t>C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charset="0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819400" y="5334000"/>
              <a:ext cx="424286" cy="423105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/>
                <a:t>B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949628" y="5219049"/>
              <a:ext cx="424286" cy="423105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smtClean="0"/>
                <a:t>D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charset="0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1743722" y="4372838"/>
              <a:ext cx="2475000" cy="2256562"/>
            </a:xfrm>
            <a:prstGeom prst="ellipse">
              <a:avLst/>
            </a:pr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5284628" y="4372838"/>
              <a:ext cx="2475000" cy="2256562"/>
            </a:xfrm>
            <a:prstGeom prst="ellipse">
              <a:avLst/>
            </a:prstGeom>
            <a:noFill/>
            <a:ln w="9525" cap="flat" cmpd="sng" algn="ctr">
              <a:solidFill>
                <a:schemeClr val="tx1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5602200" y="4343400"/>
              <a:ext cx="2475000" cy="2256562"/>
            </a:xfrm>
            <a:prstGeom prst="ellipse">
              <a:avLst/>
            </a:prstGeom>
            <a:noFill/>
            <a:ln w="9525" cap="flat" cmpd="sng" algn="ctr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charset="0"/>
              </a:endParaRPr>
            </a:p>
          </p:txBody>
        </p:sp>
      </p:grpSp>
      <p:sp>
        <p:nvSpPr>
          <p:cNvPr id="12" name="Rectangle 11"/>
          <p:cNvSpPr/>
          <p:nvPr/>
        </p:nvSpPr>
        <p:spPr>
          <a:xfrm>
            <a:off x="4038600" y="5715000"/>
            <a:ext cx="22396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Partitioned network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Dynamic Source Routing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295400"/>
            <a:ext cx="7498080" cy="41910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Improved Handling of Errors</a:t>
            </a:r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dirty="0" smtClean="0"/>
              <a:t>Promiscuous receive to learn of route errors</a:t>
            </a:r>
          </a:p>
          <a:p>
            <a:pPr lvl="2" eaLnBrk="1" hangingPunct="1"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§"/>
            </a:pPr>
            <a:r>
              <a:rPr lang="en-US" dirty="0" smtClean="0"/>
              <a:t>Host E sends RERR packet to host B</a:t>
            </a:r>
          </a:p>
          <a:p>
            <a:pPr lvl="2"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§"/>
            </a:pPr>
            <a:r>
              <a:rPr lang="en-US" dirty="0" smtClean="0"/>
              <a:t>Host B searches and remove from cache the point at which the error was encountered</a:t>
            </a:r>
          </a:p>
          <a:p>
            <a:pPr lvl="2">
              <a:buClr>
                <a:schemeClr val="tx2">
                  <a:lumMod val="60000"/>
                  <a:lumOff val="40000"/>
                </a:schemeClr>
              </a:buClr>
              <a:buFont typeface="Wingdings" pitchFamily="2" charset="2"/>
              <a:buChar char="§"/>
            </a:pPr>
            <a:r>
              <a:rPr lang="en-US" dirty="0" smtClean="0"/>
              <a:t>Also hosts C and D will do the same thing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429000" y="4038600"/>
            <a:ext cx="3048000" cy="2514600"/>
            <a:chOff x="2859000" y="2971800"/>
            <a:chExt cx="4264200" cy="3352800"/>
          </a:xfrm>
        </p:grpSpPr>
        <p:grpSp>
          <p:nvGrpSpPr>
            <p:cNvPr id="5" name="Group 10"/>
            <p:cNvGrpSpPr/>
            <p:nvPr/>
          </p:nvGrpSpPr>
          <p:grpSpPr>
            <a:xfrm>
              <a:off x="2859000" y="2971800"/>
              <a:ext cx="2475000" cy="2256562"/>
              <a:chOff x="1752600" y="3581400"/>
              <a:chExt cx="2475000" cy="2256562"/>
            </a:xfrm>
            <a:noFill/>
          </p:grpSpPr>
          <p:sp>
            <p:nvSpPr>
              <p:cNvPr id="16" name="Rectangle 5"/>
              <p:cNvSpPr/>
              <p:nvPr/>
            </p:nvSpPr>
            <p:spPr bwMode="auto">
              <a:xfrm>
                <a:off x="2828278" y="4542562"/>
                <a:ext cx="424286" cy="423105"/>
              </a:xfrm>
              <a:prstGeom prst="rect">
                <a:avLst/>
              </a:prstGeom>
              <a:grpFill/>
              <a:ln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 smtClean="0"/>
                  <a:t>B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  <p:sp>
            <p:nvSpPr>
              <p:cNvPr id="17" name="Oval 7"/>
              <p:cNvSpPr/>
              <p:nvPr/>
            </p:nvSpPr>
            <p:spPr bwMode="auto">
              <a:xfrm>
                <a:off x="1752600" y="3581400"/>
                <a:ext cx="2475000" cy="2256562"/>
              </a:xfrm>
              <a:prstGeom prst="ellipse">
                <a:avLst/>
              </a:prstGeom>
              <a:grpFill/>
              <a:ln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</p:grpSp>
        <p:grpSp>
          <p:nvGrpSpPr>
            <p:cNvPr id="6" name="Group 12"/>
            <p:cNvGrpSpPr/>
            <p:nvPr/>
          </p:nvGrpSpPr>
          <p:grpSpPr>
            <a:xfrm>
              <a:off x="3733800" y="3352800"/>
              <a:ext cx="2475000" cy="2256562"/>
              <a:chOff x="3429000" y="3429000"/>
              <a:chExt cx="2475000" cy="2256562"/>
            </a:xfrm>
          </p:grpSpPr>
          <p:sp>
            <p:nvSpPr>
              <p:cNvPr id="14" name="Rectangle 4"/>
              <p:cNvSpPr/>
              <p:nvPr/>
            </p:nvSpPr>
            <p:spPr bwMode="auto">
              <a:xfrm>
                <a:off x="4452514" y="4267200"/>
                <a:ext cx="424286" cy="423105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lgDash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 smtClean="0"/>
                  <a:t>C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  <p:sp>
            <p:nvSpPr>
              <p:cNvPr id="15" name="Oval 14"/>
              <p:cNvSpPr/>
              <p:nvPr/>
            </p:nvSpPr>
            <p:spPr bwMode="auto">
              <a:xfrm>
                <a:off x="3429000" y="3429000"/>
                <a:ext cx="2475000" cy="2256562"/>
              </a:xfrm>
              <a:prstGeom prst="ellips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lgDash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</p:grpSp>
        <p:grpSp>
          <p:nvGrpSpPr>
            <p:cNvPr id="7" name="Group 11"/>
            <p:cNvGrpSpPr/>
            <p:nvPr/>
          </p:nvGrpSpPr>
          <p:grpSpPr>
            <a:xfrm>
              <a:off x="4002000" y="4068038"/>
              <a:ext cx="2475000" cy="2256562"/>
              <a:chOff x="6400800" y="3276600"/>
              <a:chExt cx="2475000" cy="2256562"/>
            </a:xfrm>
            <a:noFill/>
          </p:grpSpPr>
          <p:sp>
            <p:nvSpPr>
              <p:cNvPr id="12" name="Rectangle 11"/>
              <p:cNvSpPr/>
              <p:nvPr/>
            </p:nvSpPr>
            <p:spPr bwMode="auto">
              <a:xfrm>
                <a:off x="7391400" y="4191000"/>
                <a:ext cx="424286" cy="423105"/>
              </a:xfrm>
              <a:prstGeom prst="rect">
                <a:avLst/>
              </a:prstGeom>
              <a:grpFill/>
              <a:ln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 smtClean="0"/>
                  <a:t>D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  <p:sp>
            <p:nvSpPr>
              <p:cNvPr id="13" name="Oval 12"/>
              <p:cNvSpPr/>
              <p:nvPr/>
            </p:nvSpPr>
            <p:spPr bwMode="auto">
              <a:xfrm>
                <a:off x="6400800" y="3276600"/>
                <a:ext cx="2475000" cy="2256562"/>
              </a:xfrm>
              <a:prstGeom prst="ellipse">
                <a:avLst/>
              </a:prstGeom>
              <a:grpFill/>
              <a:ln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</p:grpSp>
        <p:grpSp>
          <p:nvGrpSpPr>
            <p:cNvPr id="8" name="Group 13"/>
            <p:cNvGrpSpPr/>
            <p:nvPr/>
          </p:nvGrpSpPr>
          <p:grpSpPr>
            <a:xfrm>
              <a:off x="4648200" y="3429000"/>
              <a:ext cx="2475000" cy="2256562"/>
              <a:chOff x="6400800" y="3610838"/>
              <a:chExt cx="2475000" cy="2256562"/>
            </a:xfrm>
            <a:noFill/>
          </p:grpSpPr>
          <p:sp>
            <p:nvSpPr>
              <p:cNvPr id="10" name="Rectangle 9"/>
              <p:cNvSpPr/>
              <p:nvPr/>
            </p:nvSpPr>
            <p:spPr bwMode="auto">
              <a:xfrm>
                <a:off x="7391400" y="4525238"/>
                <a:ext cx="424286" cy="423105"/>
              </a:xfrm>
              <a:prstGeom prst="rect">
                <a:avLst/>
              </a:prstGeom>
              <a:grpFill/>
              <a:ln>
                <a:headEnd type="none" w="med" len="med"/>
                <a:tailEnd type="none" w="med" len="me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 smtClean="0"/>
                  <a:t>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  <p:sp>
            <p:nvSpPr>
              <p:cNvPr id="11" name="Oval 10"/>
              <p:cNvSpPr/>
              <p:nvPr/>
            </p:nvSpPr>
            <p:spPr bwMode="auto">
              <a:xfrm>
                <a:off x="6400800" y="3610838"/>
                <a:ext cx="2475000" cy="2256562"/>
              </a:xfrm>
              <a:prstGeom prst="ellipse">
                <a:avLst/>
              </a:prstGeom>
              <a:grpFill/>
              <a:ln>
                <a:headEnd type="none" w="med" len="med"/>
                <a:tailEnd type="none" w="med" len="me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</p:grpSp>
        <p:sp>
          <p:nvSpPr>
            <p:cNvPr id="9" name="Right Arrow 8"/>
            <p:cNvSpPr/>
            <p:nvPr/>
          </p:nvSpPr>
          <p:spPr>
            <a:xfrm rot="12077941">
              <a:off x="5211246" y="4322527"/>
              <a:ext cx="347624" cy="228600"/>
            </a:xfrm>
            <a:prstGeom prst="right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Dynamic Source Routing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3048000" y="3886200"/>
            <a:ext cx="3822686" cy="2517577"/>
            <a:chOff x="2819400" y="3581400"/>
            <a:chExt cx="3822686" cy="2517577"/>
          </a:xfrm>
        </p:grpSpPr>
        <p:grpSp>
          <p:nvGrpSpPr>
            <p:cNvPr id="35" name="Group 34"/>
            <p:cNvGrpSpPr/>
            <p:nvPr/>
          </p:nvGrpSpPr>
          <p:grpSpPr>
            <a:xfrm>
              <a:off x="2819400" y="3886200"/>
              <a:ext cx="3822686" cy="2136577"/>
              <a:chOff x="2362200" y="3581400"/>
              <a:chExt cx="3822686" cy="2136577"/>
            </a:xfrm>
          </p:grpSpPr>
          <p:sp>
            <p:nvSpPr>
              <p:cNvPr id="17" name="Right Arrow 16"/>
              <p:cNvSpPr/>
              <p:nvPr/>
            </p:nvSpPr>
            <p:spPr>
              <a:xfrm>
                <a:off x="3276601" y="5114784"/>
                <a:ext cx="494396" cy="238991"/>
              </a:xfrm>
              <a:prstGeom prst="rightArrow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5" name="Group 24"/>
              <p:cNvGrpSpPr/>
              <p:nvPr/>
            </p:nvGrpSpPr>
            <p:grpSpPr>
              <a:xfrm>
                <a:off x="2743200" y="3810000"/>
                <a:ext cx="3000221" cy="1661537"/>
                <a:chOff x="2743200" y="3810000"/>
                <a:chExt cx="3000221" cy="1661537"/>
              </a:xfrm>
            </p:grpSpPr>
            <p:sp>
              <p:nvSpPr>
                <p:cNvPr id="6" name="Rectangle 5"/>
                <p:cNvSpPr/>
                <p:nvPr/>
              </p:nvSpPr>
              <p:spPr bwMode="auto">
                <a:xfrm>
                  <a:off x="2743200" y="5029200"/>
                  <a:ext cx="409421" cy="442337"/>
                </a:xfrm>
                <a:prstGeom prst="rect">
                  <a:avLst/>
                </a:prstGeom>
                <a:noFill/>
                <a:ln>
                  <a:headEnd type="none" w="med" len="med"/>
                  <a:tailEnd type="none" w="med" len="med"/>
                </a:ln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en-US" dirty="0" smtClean="0"/>
                    <a:t>B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charset="0"/>
                  </a:endParaRPr>
                </a:p>
              </p:txBody>
            </p:sp>
            <p:sp>
              <p:nvSpPr>
                <p:cNvPr id="5" name="Rectangle 4"/>
                <p:cNvSpPr/>
                <p:nvPr/>
              </p:nvSpPr>
              <p:spPr bwMode="auto">
                <a:xfrm>
                  <a:off x="4038600" y="5029200"/>
                  <a:ext cx="409421" cy="442337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solidFill>
                    <a:schemeClr val="tx1"/>
                  </a:solidFill>
                  <a:prstDash val="lgDash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en-US" dirty="0" smtClean="0"/>
                    <a:t>C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charset="0"/>
                  </a:endParaRPr>
                </a:p>
              </p:txBody>
            </p:sp>
            <p:sp>
              <p:nvSpPr>
                <p:cNvPr id="7" name="Rectangle 6"/>
                <p:cNvSpPr/>
                <p:nvPr/>
              </p:nvSpPr>
              <p:spPr bwMode="auto">
                <a:xfrm>
                  <a:off x="5334000" y="5029200"/>
                  <a:ext cx="409421" cy="442337"/>
                </a:xfrm>
                <a:prstGeom prst="rect">
                  <a:avLst/>
                </a:prstGeom>
                <a:noFill/>
                <a:ln>
                  <a:headEnd type="none" w="med" len="med"/>
                  <a:tailEnd type="none" w="med" len="med"/>
                </a:ln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en-US" dirty="0" smtClean="0"/>
                    <a:t>D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charset="0"/>
                  </a:endParaRPr>
                </a:p>
              </p:txBody>
            </p:sp>
            <p:sp>
              <p:nvSpPr>
                <p:cNvPr id="15" name="Rectangle 14"/>
                <p:cNvSpPr/>
                <p:nvPr/>
              </p:nvSpPr>
              <p:spPr bwMode="auto">
                <a:xfrm>
                  <a:off x="4876800" y="3810000"/>
                  <a:ext cx="409421" cy="442337"/>
                </a:xfrm>
                <a:prstGeom prst="rect">
                  <a:avLst/>
                </a:prstGeom>
                <a:noFill/>
                <a:ln>
                  <a:headEnd type="none" w="med" len="med"/>
                  <a:tailEnd type="none" w="med" len="med"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en-US" dirty="0" smtClean="0"/>
                    <a:t>E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charset="0"/>
                  </a:endParaRPr>
                </a:p>
              </p:txBody>
            </p:sp>
            <p:sp>
              <p:nvSpPr>
                <p:cNvPr id="22" name="Rectangle 21"/>
                <p:cNvSpPr/>
                <p:nvPr/>
              </p:nvSpPr>
              <p:spPr bwMode="auto">
                <a:xfrm>
                  <a:off x="3352800" y="3810000"/>
                  <a:ext cx="409421" cy="442337"/>
                </a:xfrm>
                <a:prstGeom prst="rect">
                  <a:avLst/>
                </a:prstGeom>
                <a:noFill/>
                <a:ln>
                  <a:solidFill>
                    <a:srgbClr val="00B050"/>
                  </a:solidFill>
                  <a:headEnd type="none" w="med" len="med"/>
                  <a:tailEnd type="none" w="med" len="med"/>
                </a:ln>
              </p:spPr>
              <p:style>
                <a:lnRef idx="2">
                  <a:schemeClr val="accent3"/>
                </a:lnRef>
                <a:fillRef idx="1">
                  <a:schemeClr val="lt1"/>
                </a:fillRef>
                <a:effectRef idx="0">
                  <a:schemeClr val="accent3"/>
                </a:effectRef>
                <a:fontRef idx="minor">
                  <a:schemeClr val="dk1"/>
                </a:fontRef>
              </p:style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lang="en-US" dirty="0" smtClean="0"/>
                    <a:t>F</a:t>
                  </a:r>
                  <a:endParaRPr kumimoji="0" lang="en-US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ahoma" charset="0"/>
                  </a:endParaRPr>
                </a:p>
              </p:txBody>
            </p:sp>
          </p:grpSp>
          <p:sp>
            <p:nvSpPr>
              <p:cNvPr id="26" name="Right Arrow 25"/>
              <p:cNvSpPr/>
              <p:nvPr/>
            </p:nvSpPr>
            <p:spPr>
              <a:xfrm>
                <a:off x="4648200" y="5105400"/>
                <a:ext cx="494396" cy="238991"/>
              </a:xfrm>
              <a:prstGeom prst="rightArrow">
                <a:avLst/>
              </a:prstGeom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ight Arrow 26"/>
              <p:cNvSpPr/>
              <p:nvPr/>
            </p:nvSpPr>
            <p:spPr>
              <a:xfrm rot="14395980">
                <a:off x="5237867" y="4497708"/>
                <a:ext cx="494396" cy="238991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Right Arrow 27"/>
              <p:cNvSpPr/>
              <p:nvPr/>
            </p:nvSpPr>
            <p:spPr>
              <a:xfrm rot="10800000">
                <a:off x="4114800" y="3886200"/>
                <a:ext cx="494396" cy="238991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ight Arrow 28"/>
              <p:cNvSpPr/>
              <p:nvPr/>
            </p:nvSpPr>
            <p:spPr>
              <a:xfrm rot="7158357">
                <a:off x="2873602" y="4497955"/>
                <a:ext cx="494396" cy="238991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5562600" y="4419600"/>
                <a:ext cx="622286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 smtClean="0"/>
                  <a:t>RERR</a:t>
                </a:r>
              </a:p>
            </p:txBody>
          </p:sp>
          <p:sp>
            <p:nvSpPr>
              <p:cNvPr id="31" name="Rectangle 30"/>
              <p:cNvSpPr/>
              <p:nvPr/>
            </p:nvSpPr>
            <p:spPr>
              <a:xfrm>
                <a:off x="4038600" y="3581400"/>
                <a:ext cx="622286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 smtClean="0"/>
                  <a:t>RERR</a:t>
                </a:r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2362200" y="4416623"/>
                <a:ext cx="622286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 smtClean="0"/>
                  <a:t>RERR</a:t>
                </a:r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3200400" y="5410200"/>
                <a:ext cx="53251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 smtClean="0"/>
                  <a:t>data</a:t>
                </a:r>
              </a:p>
            </p:txBody>
          </p:sp>
          <p:sp>
            <p:nvSpPr>
              <p:cNvPr id="34" name="Rectangle 33"/>
              <p:cNvSpPr/>
              <p:nvPr/>
            </p:nvSpPr>
            <p:spPr>
              <a:xfrm>
                <a:off x="4648200" y="5410200"/>
                <a:ext cx="532518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dirty="0" smtClean="0"/>
                  <a:t>data</a:t>
                </a:r>
              </a:p>
            </p:txBody>
          </p:sp>
        </p:grpSp>
        <p:sp>
          <p:nvSpPr>
            <p:cNvPr id="36" name="Rectangle 35"/>
            <p:cNvSpPr/>
            <p:nvPr/>
          </p:nvSpPr>
          <p:spPr>
            <a:xfrm>
              <a:off x="4267200" y="5791200"/>
              <a:ext cx="933204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srgbClr val="FF0000"/>
                  </a:solidFill>
                </a:rPr>
                <a:t>Route (a)</a:t>
              </a: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419600" y="3581400"/>
              <a:ext cx="938014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 smtClean="0">
                  <a:solidFill>
                    <a:srgbClr val="0070C0"/>
                  </a:solidFill>
                </a:rPr>
                <a:t>Route (b)</a:t>
              </a:r>
            </a:p>
          </p:txBody>
        </p:sp>
      </p:grpSp>
      <p:sp>
        <p:nvSpPr>
          <p:cNvPr id="23" name="Rectangle 3"/>
          <p:cNvSpPr txBox="1">
            <a:spLocks noChangeArrowheads="1"/>
          </p:cNvSpPr>
          <p:nvPr/>
        </p:nvSpPr>
        <p:spPr>
          <a:xfrm>
            <a:off x="1600200" y="1143000"/>
            <a:ext cx="7315200" cy="2667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Improved Handling of Errors</a:t>
            </a:r>
          </a:p>
          <a:p>
            <a:pPr marL="640080" lvl="1" indent="-237744" algn="just" eaLnBrk="1" hangingPunct="1">
              <a:spcBef>
                <a:spcPts val="55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2400" dirty="0" smtClean="0">
                <a:latin typeface="+mn-lt"/>
              </a:rPr>
              <a:t>Rebroadcast the </a:t>
            </a:r>
            <a:r>
              <a:rPr lang="en-US" sz="2400" dirty="0" smtClean="0"/>
              <a:t>RERR packet </a:t>
            </a:r>
            <a:endParaRPr lang="en-US" sz="2400" dirty="0" smtClean="0">
              <a:latin typeface="+mn-lt"/>
            </a:endParaRPr>
          </a:p>
          <a:p>
            <a:pPr marL="860425" lvl="1" indent="-230188" algn="just" eaLnBrk="1" hangingPunct="1">
              <a:spcBef>
                <a:spcPts val="550"/>
              </a:spcBef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+mn-lt"/>
              </a:rPr>
              <a:t>If host B sends data packets to host D through route (a) and host D sends a RERR packet to host B through route (b)</a:t>
            </a:r>
          </a:p>
          <a:p>
            <a:pPr marL="860425" lvl="1" indent="-230188" algn="just" eaLnBrk="1" hangingPunct="1">
              <a:spcBef>
                <a:spcPts val="550"/>
              </a:spcBef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400" dirty="0" smtClean="0">
                <a:latin typeface="+mn-lt"/>
              </a:rPr>
              <a:t>Host B sends RERR packet to all hosts of route (a)</a:t>
            </a:r>
          </a:p>
          <a:p>
            <a:pPr marL="860425" lvl="1" indent="-230188" algn="just" eaLnBrk="1" hangingPunct="1">
              <a:spcBef>
                <a:spcPts val="550"/>
              </a:spcBef>
              <a:buClr>
                <a:schemeClr val="accent1"/>
              </a:buClr>
              <a:buFont typeface="Wingdings" pitchFamily="2" charset="2"/>
              <a:buChar char="§"/>
            </a:pPr>
            <a:endParaRPr lang="en-US" sz="2400" dirty="0" smtClean="0">
              <a:latin typeface="+mn-lt"/>
            </a:endParaRPr>
          </a:p>
          <a:p>
            <a:pPr marL="886968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Introduction and Motivation</a:t>
            </a: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>
            <p:ph idx="1"/>
          </p:nvPr>
        </p:nvGraphicFramePr>
        <p:xfrm>
          <a:off x="1600200" y="1600200"/>
          <a:ext cx="6347221" cy="3352800"/>
        </p:xfrm>
        <a:graphic>
          <a:graphicData uri="http://schemas.openxmlformats.org/presentationml/2006/ole">
            <p:oleObj spid="_x0000_s1026" name="VISIO" r:id="rId3" imgW="5933160" imgH="3133080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Dynamic Source Routing</a:t>
            </a:r>
          </a:p>
        </p:txBody>
      </p:sp>
      <p:grpSp>
        <p:nvGrpSpPr>
          <p:cNvPr id="21" name="Group 20"/>
          <p:cNvGrpSpPr/>
          <p:nvPr/>
        </p:nvGrpSpPr>
        <p:grpSpPr>
          <a:xfrm>
            <a:off x="2819400" y="3657600"/>
            <a:ext cx="4038600" cy="2895600"/>
            <a:chOff x="2859000" y="2971800"/>
            <a:chExt cx="4264200" cy="3352800"/>
          </a:xfrm>
        </p:grpSpPr>
        <p:grpSp>
          <p:nvGrpSpPr>
            <p:cNvPr id="23" name="Group 10"/>
            <p:cNvGrpSpPr/>
            <p:nvPr/>
          </p:nvGrpSpPr>
          <p:grpSpPr>
            <a:xfrm>
              <a:off x="2859000" y="2971800"/>
              <a:ext cx="2475000" cy="2256562"/>
              <a:chOff x="1752600" y="3581400"/>
              <a:chExt cx="2475000" cy="2256562"/>
            </a:xfrm>
            <a:noFill/>
          </p:grpSpPr>
          <p:sp>
            <p:nvSpPr>
              <p:cNvPr id="43" name="Rectangle 5"/>
              <p:cNvSpPr/>
              <p:nvPr/>
            </p:nvSpPr>
            <p:spPr bwMode="auto">
              <a:xfrm>
                <a:off x="2828278" y="4542562"/>
                <a:ext cx="424286" cy="423105"/>
              </a:xfrm>
              <a:prstGeom prst="rect">
                <a:avLst/>
              </a:prstGeom>
              <a:grpFill/>
              <a:ln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 smtClean="0"/>
                  <a:t>B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  <p:sp>
            <p:nvSpPr>
              <p:cNvPr id="44" name="Oval 7"/>
              <p:cNvSpPr/>
              <p:nvPr/>
            </p:nvSpPr>
            <p:spPr bwMode="auto">
              <a:xfrm>
                <a:off x="1752600" y="3581400"/>
                <a:ext cx="2475000" cy="2256562"/>
              </a:xfrm>
              <a:prstGeom prst="ellipse">
                <a:avLst/>
              </a:prstGeom>
              <a:grpFill/>
              <a:ln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</p:grpSp>
        <p:grpSp>
          <p:nvGrpSpPr>
            <p:cNvPr id="24" name="Group 12"/>
            <p:cNvGrpSpPr/>
            <p:nvPr/>
          </p:nvGrpSpPr>
          <p:grpSpPr>
            <a:xfrm>
              <a:off x="3733800" y="3352800"/>
              <a:ext cx="2475000" cy="2256562"/>
              <a:chOff x="3429000" y="3429000"/>
              <a:chExt cx="2475000" cy="2256562"/>
            </a:xfrm>
          </p:grpSpPr>
          <p:sp>
            <p:nvSpPr>
              <p:cNvPr id="41" name="Rectangle 4"/>
              <p:cNvSpPr/>
              <p:nvPr/>
            </p:nvSpPr>
            <p:spPr bwMode="auto">
              <a:xfrm>
                <a:off x="4452514" y="4267200"/>
                <a:ext cx="424286" cy="423105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lgDash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 smtClean="0"/>
                  <a:t>C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  <p:sp>
            <p:nvSpPr>
              <p:cNvPr id="42" name="Oval 41"/>
              <p:cNvSpPr/>
              <p:nvPr/>
            </p:nvSpPr>
            <p:spPr bwMode="auto">
              <a:xfrm>
                <a:off x="3429000" y="3429000"/>
                <a:ext cx="2475000" cy="2256562"/>
              </a:xfrm>
              <a:prstGeom prst="ellips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lgDash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</p:grpSp>
        <p:grpSp>
          <p:nvGrpSpPr>
            <p:cNvPr id="25" name="Group 11"/>
            <p:cNvGrpSpPr/>
            <p:nvPr/>
          </p:nvGrpSpPr>
          <p:grpSpPr>
            <a:xfrm>
              <a:off x="4002000" y="4068038"/>
              <a:ext cx="2475000" cy="2256562"/>
              <a:chOff x="6400800" y="3276600"/>
              <a:chExt cx="2475000" cy="2256562"/>
            </a:xfrm>
            <a:noFill/>
          </p:grpSpPr>
          <p:sp>
            <p:nvSpPr>
              <p:cNvPr id="39" name="Rectangle 38"/>
              <p:cNvSpPr/>
              <p:nvPr/>
            </p:nvSpPr>
            <p:spPr bwMode="auto">
              <a:xfrm>
                <a:off x="7391400" y="4191000"/>
                <a:ext cx="424286" cy="423105"/>
              </a:xfrm>
              <a:prstGeom prst="rect">
                <a:avLst/>
              </a:prstGeom>
              <a:grpFill/>
              <a:ln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 smtClean="0"/>
                  <a:t>D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  <p:sp>
            <p:nvSpPr>
              <p:cNvPr id="40" name="Oval 39"/>
              <p:cNvSpPr/>
              <p:nvPr/>
            </p:nvSpPr>
            <p:spPr bwMode="auto">
              <a:xfrm>
                <a:off x="6400800" y="3276600"/>
                <a:ext cx="2475000" cy="2256562"/>
              </a:xfrm>
              <a:prstGeom prst="ellipse">
                <a:avLst/>
              </a:prstGeom>
              <a:grpFill/>
              <a:ln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</p:grpSp>
        <p:grpSp>
          <p:nvGrpSpPr>
            <p:cNvPr id="35" name="Group 13"/>
            <p:cNvGrpSpPr/>
            <p:nvPr/>
          </p:nvGrpSpPr>
          <p:grpSpPr>
            <a:xfrm>
              <a:off x="4648200" y="3429000"/>
              <a:ext cx="2475000" cy="2256562"/>
              <a:chOff x="6400800" y="3610838"/>
              <a:chExt cx="2475000" cy="2256562"/>
            </a:xfrm>
            <a:noFill/>
          </p:grpSpPr>
          <p:sp>
            <p:nvSpPr>
              <p:cNvPr id="37" name="Rectangle 36"/>
              <p:cNvSpPr/>
              <p:nvPr/>
            </p:nvSpPr>
            <p:spPr bwMode="auto">
              <a:xfrm>
                <a:off x="7391400" y="4525238"/>
                <a:ext cx="424286" cy="423105"/>
              </a:xfrm>
              <a:prstGeom prst="rect">
                <a:avLst/>
              </a:prstGeom>
              <a:grpFill/>
              <a:ln>
                <a:headEnd type="none" w="med" len="med"/>
                <a:tailEnd type="none" w="med" len="me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 smtClean="0"/>
                  <a:t>E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  <p:sp>
            <p:nvSpPr>
              <p:cNvPr id="38" name="Oval 37"/>
              <p:cNvSpPr/>
              <p:nvPr/>
            </p:nvSpPr>
            <p:spPr bwMode="auto">
              <a:xfrm>
                <a:off x="6400800" y="3610838"/>
                <a:ext cx="2475000" cy="2256562"/>
              </a:xfrm>
              <a:prstGeom prst="ellipse">
                <a:avLst/>
              </a:prstGeom>
              <a:grpFill/>
              <a:ln>
                <a:headEnd type="none" w="med" len="med"/>
                <a:tailEnd type="none" w="med" len="me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</p:grpSp>
        <p:sp>
          <p:nvSpPr>
            <p:cNvPr id="36" name="Right Arrow 35"/>
            <p:cNvSpPr/>
            <p:nvPr/>
          </p:nvSpPr>
          <p:spPr>
            <a:xfrm rot="12077941">
              <a:off x="5211246" y="4322527"/>
              <a:ext cx="347624" cy="228600"/>
            </a:xfrm>
            <a:prstGeom prst="rightArrow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1524000" y="1143000"/>
            <a:ext cx="7391400" cy="2895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Improved Handling of Errors</a:t>
            </a:r>
          </a:p>
          <a:p>
            <a:pPr marL="640080" lvl="1" indent="-237744" algn="just" eaLnBrk="1" hangingPunct="1">
              <a:spcBef>
                <a:spcPts val="550"/>
              </a:spcBef>
              <a:buClr>
                <a:schemeClr val="accent1"/>
              </a:buClr>
              <a:buFont typeface="Wingdings" pitchFamily="2" charset="2"/>
              <a:buChar char="Ø"/>
            </a:pPr>
            <a:r>
              <a:rPr lang="en-US" sz="2400" dirty="0" smtClean="0">
                <a:latin typeface="+mn-lt"/>
              </a:rPr>
              <a:t>Negative information</a:t>
            </a:r>
          </a:p>
          <a:p>
            <a:pPr marL="798513" lvl="2" indent="-141288" eaLnBrk="1" hangingPunct="1">
              <a:spcBef>
                <a:spcPct val="20000"/>
              </a:spcBef>
              <a:buClr>
                <a:schemeClr val="tx2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en-US" sz="2400" dirty="0" smtClean="0">
                <a:latin typeface="+mn-lt"/>
              </a:rPr>
              <a:t>If host C and D did not update their cash with the RERR and host B sends route discovery</a:t>
            </a:r>
          </a:p>
          <a:p>
            <a:pPr marL="798513" lvl="2" indent="-141288" eaLnBrk="1" hangingPunct="1">
              <a:spcBef>
                <a:spcPct val="20000"/>
              </a:spcBef>
              <a:buClr>
                <a:schemeClr val="tx2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en-US" sz="2400" dirty="0" smtClean="0">
                <a:latin typeface="+mn-lt"/>
              </a:rPr>
              <a:t>host B will get the same old cash from host C or D</a:t>
            </a:r>
          </a:p>
          <a:p>
            <a:pPr algn="just"/>
            <a:endParaRPr lang="en-US" dirty="0" smtClean="0"/>
          </a:p>
          <a:p>
            <a:pPr marL="860425" lvl="1" indent="-230188" algn="just" eaLnBrk="1" hangingPunct="1">
              <a:spcBef>
                <a:spcPts val="550"/>
              </a:spcBef>
              <a:buClr>
                <a:schemeClr val="accent1"/>
              </a:buClr>
              <a:buFont typeface="Wingdings" pitchFamily="2" charset="2"/>
              <a:buChar char="§"/>
            </a:pPr>
            <a:endParaRPr lang="en-US" sz="2400" dirty="0" smtClean="0">
              <a:latin typeface="+mn-lt"/>
            </a:endParaRPr>
          </a:p>
          <a:p>
            <a:pPr marL="860425" lvl="1" indent="-230188" algn="just" eaLnBrk="1" hangingPunct="1">
              <a:spcBef>
                <a:spcPts val="550"/>
              </a:spcBef>
              <a:buClr>
                <a:schemeClr val="accent1"/>
              </a:buClr>
              <a:buFont typeface="Wingdings" pitchFamily="2" charset="2"/>
              <a:buChar char="§"/>
            </a:pPr>
            <a:endParaRPr lang="en-US" sz="2400" dirty="0" smtClean="0">
              <a:latin typeface="+mn-lt"/>
            </a:endParaRPr>
          </a:p>
          <a:p>
            <a:pPr marL="886968" marR="0" lvl="2" indent="-2286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>
                  <a:lumMod val="60000"/>
                  <a:lumOff val="40000"/>
                </a:schemeClr>
              </a:buClr>
              <a:buSzTx/>
              <a:buFont typeface="Wingdings" pitchFamily="2" charset="2"/>
              <a:buChar char="§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Dynamic Source Routing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143000"/>
            <a:ext cx="7498080" cy="449580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sz="2800" dirty="0" smtClean="0"/>
              <a:t>Improved Handling of Errors</a:t>
            </a:r>
          </a:p>
          <a:p>
            <a:pPr marL="630238" indent="-284163">
              <a:buFont typeface="Wingdings" pitchFamily="2" charset="2"/>
              <a:buChar char="Ø"/>
              <a:defRPr/>
            </a:pPr>
            <a:r>
              <a:rPr lang="en-US" sz="2400" dirty="0" smtClean="0"/>
              <a:t>Negative information</a:t>
            </a:r>
          </a:p>
          <a:p>
            <a:pPr marL="798513" lvl="2" indent="-141288" fontAlgn="base">
              <a:spcAft>
                <a:spcPct val="0"/>
              </a:spcAft>
              <a:buClr>
                <a:schemeClr val="tx2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en-US" dirty="0" smtClean="0"/>
              <a:t>As soon as host A receives the RERR, shall put in its cash an indication that this hop is not currently working</a:t>
            </a:r>
          </a:p>
          <a:p>
            <a:pPr marL="798513" lvl="2" indent="-141288" fontAlgn="base">
              <a:spcAft>
                <a:spcPct val="0"/>
              </a:spcAft>
              <a:buClr>
                <a:schemeClr val="tx2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en-US" dirty="0" smtClean="0"/>
              <a:t>A short expiration period must be placed on this negative cached information.</a:t>
            </a:r>
          </a:p>
          <a:p>
            <a:pPr marL="798513" lvl="2" indent="-141288" fontAlgn="base">
              <a:spcAft>
                <a:spcPct val="0"/>
              </a:spcAft>
              <a:buClr>
                <a:schemeClr val="tx2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§"/>
            </a:pPr>
            <a:r>
              <a:rPr lang="en-US" dirty="0" smtClean="0"/>
              <a:t> host B will ignore future replies from C, D, and E that include this hop from their caches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Simulation and Results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447800"/>
            <a:ext cx="7403592" cy="48006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Constructed packet-level simulator</a:t>
            </a:r>
          </a:p>
          <a:p>
            <a:pPr eaLnBrk="1" hangingPunct="1"/>
            <a:r>
              <a:rPr lang="en-US" sz="2800" dirty="0" smtClean="0"/>
              <a:t>Model ad hoc network of mobile hosts in a medium-sized room </a:t>
            </a:r>
          </a:p>
          <a:p>
            <a:pPr eaLnBrk="1" hangingPunct="1"/>
            <a:r>
              <a:rPr lang="en-US" sz="2800" dirty="0" smtClean="0"/>
              <a:t>Hosts move </a:t>
            </a:r>
            <a:r>
              <a:rPr lang="en-US" sz="2800" dirty="0" smtClean="0"/>
              <a:t>0.3 </a:t>
            </a:r>
            <a:r>
              <a:rPr lang="en-US" sz="2800" dirty="0" smtClean="0"/>
              <a:t>to </a:t>
            </a:r>
            <a:r>
              <a:rPr lang="en-US" sz="2800" dirty="0" smtClean="0"/>
              <a:t>0.7 m/s</a:t>
            </a:r>
            <a:endParaRPr lang="en-US" sz="2800" dirty="0" smtClean="0"/>
          </a:p>
          <a:p>
            <a:r>
              <a:rPr lang="en-US" sz="2800" dirty="0" smtClean="0"/>
              <a:t>Each host’s transceiver has a range of 3 meters</a:t>
            </a:r>
          </a:p>
          <a:p>
            <a:r>
              <a:rPr lang="en-US" sz="2800" dirty="0" smtClean="0"/>
              <a:t>Each host can be the originator of up to 3 conversations at a time,</a:t>
            </a:r>
          </a:p>
          <a:p>
            <a:pPr eaLnBrk="1" hangingPunct="1"/>
            <a:endParaRPr lang="en-US" dirty="0" smtClean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600200" y="5334000"/>
            <a:ext cx="7162800" cy="685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** </a:t>
            </a:r>
            <a:r>
              <a:rPr lang="en-US" sz="1400" dirty="0" smtClean="0"/>
              <a:t>The simulator implements the basic protocol along with all optimizations described, except the reflecting shorter routes and the caching of negative information</a:t>
            </a:r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Simulation and Results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447800"/>
            <a:ext cx="7327392" cy="48006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Each conversation averages 1000 packets</a:t>
            </a:r>
          </a:p>
          <a:p>
            <a:pPr eaLnBrk="1" hangingPunct="1"/>
            <a:r>
              <a:rPr lang="en-US" sz="2800" dirty="0" smtClean="0"/>
              <a:t>70% 1000 byte packets, rest 32 bytes</a:t>
            </a:r>
          </a:p>
          <a:p>
            <a:r>
              <a:rPr lang="en-US" sz="2800" dirty="0" smtClean="0"/>
              <a:t>Each time a sender transmits a packet, the other hosts in range of the sender each have a 95% chance of overhearing the packet.</a:t>
            </a:r>
          </a:p>
          <a:p>
            <a:pPr eaLnBrk="1" hangingPunct="1"/>
            <a:r>
              <a:rPr lang="en-US" sz="2800" dirty="0" smtClean="0"/>
              <a:t>5</a:t>
            </a:r>
            <a:r>
              <a:rPr lang="en-US" sz="2800" dirty="0" smtClean="0"/>
              <a:t>% failure </a:t>
            </a:r>
            <a:r>
              <a:rPr lang="en-US" sz="2800" dirty="0" smtClean="0"/>
              <a:t>rate</a:t>
            </a:r>
          </a:p>
          <a:p>
            <a:pPr algn="just"/>
            <a:r>
              <a:rPr lang="en-US" sz="2800" dirty="0" smtClean="0"/>
              <a:t>To </a:t>
            </a:r>
            <a:r>
              <a:rPr lang="en-US" sz="2800" dirty="0" smtClean="0"/>
              <a:t>give the appearance of a two way conversation, the partner sends a return packet back to the originator for every packet it receives.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Simulation and Results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data link layer will make up to 2 retransmission attempts</a:t>
            </a:r>
          </a:p>
          <a:p>
            <a:r>
              <a:rPr lang="en-US" sz="2800" dirty="0" smtClean="0"/>
              <a:t>The </a:t>
            </a:r>
            <a:r>
              <a:rPr lang="en-US" sz="2800" dirty="0" smtClean="0"/>
              <a:t>bandwidth for transmitting data is 100 Kbytes per second</a:t>
            </a:r>
          </a:p>
          <a:p>
            <a:r>
              <a:rPr lang="en-US" sz="2800" dirty="0" smtClean="0"/>
              <a:t>Does not attempt to model channel contention</a:t>
            </a:r>
          </a:p>
          <a:p>
            <a:r>
              <a:rPr lang="en-US" sz="2800" dirty="0" smtClean="0"/>
              <a:t>Does not model one-way links</a:t>
            </a:r>
          </a:p>
          <a:p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Simulation and Results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219200" y="1524000"/>
            <a:ext cx="7239000" cy="4800600"/>
            <a:chOff x="914400" y="2057400"/>
            <a:chExt cx="7239000" cy="4800600"/>
          </a:xfrm>
        </p:grpSpPr>
        <p:pic>
          <p:nvPicPr>
            <p:cNvPr id="25603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914400" y="2057400"/>
              <a:ext cx="7239000" cy="4800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TextBox 3"/>
            <p:cNvSpPr txBox="1"/>
            <p:nvPr/>
          </p:nvSpPr>
          <p:spPr>
            <a:xfrm>
              <a:off x="5257800" y="3276600"/>
              <a:ext cx="1447800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 smtClean="0"/>
                <a:t>No. of mobile hosts</a:t>
              </a:r>
              <a:endParaRPr lang="en-US" sz="1100" dirty="0"/>
            </a:p>
          </p:txBody>
        </p:sp>
      </p:grpSp>
      <p:sp>
        <p:nvSpPr>
          <p:cNvPr id="6" name="Rectangle 5"/>
          <p:cNvSpPr/>
          <p:nvPr/>
        </p:nvSpPr>
        <p:spPr>
          <a:xfrm>
            <a:off x="7162800" y="5181600"/>
            <a:ext cx="72968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/>
              <a:t>seconds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Simulation and Results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1219200"/>
            <a:ext cx="7498080" cy="4800600"/>
          </a:xfrm>
        </p:spPr>
        <p:txBody>
          <a:bodyPr>
            <a:normAutofit/>
          </a:bodyPr>
          <a:lstStyle/>
          <a:p>
            <a:pPr algn="just"/>
            <a:r>
              <a:rPr lang="en-US" sz="2400" dirty="0" smtClean="0"/>
              <a:t>The performance results for protocol overhead presented here are affected by the occurrence of disconnected components of the mobile hosts</a:t>
            </a:r>
          </a:p>
          <a:p>
            <a:r>
              <a:rPr lang="en-US" sz="2400" dirty="0" smtClean="0"/>
              <a:t>higher overhead values for 6 and 12 hosts shown in the previous figure  because wide disconnected areas</a:t>
            </a:r>
          </a:p>
          <a:p>
            <a:pPr algn="just"/>
            <a:endParaRPr lang="en-US" sz="2400" dirty="0" smtClean="0"/>
          </a:p>
        </p:txBody>
      </p:sp>
      <p:grpSp>
        <p:nvGrpSpPr>
          <p:cNvPr id="6" name="Group 5"/>
          <p:cNvGrpSpPr/>
          <p:nvPr/>
        </p:nvGrpSpPr>
        <p:grpSpPr>
          <a:xfrm>
            <a:off x="3276600" y="3124200"/>
            <a:ext cx="3810000" cy="3581400"/>
            <a:chOff x="3276600" y="3124200"/>
            <a:chExt cx="3810000" cy="3581400"/>
          </a:xfrm>
        </p:grpSpPr>
        <p:pic>
          <p:nvPicPr>
            <p:cNvPr id="3074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352800" y="3124200"/>
              <a:ext cx="3733800" cy="3546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Rectangle 4"/>
            <p:cNvSpPr/>
            <p:nvPr/>
          </p:nvSpPr>
          <p:spPr>
            <a:xfrm>
              <a:off x="3276600" y="6324600"/>
              <a:ext cx="762000" cy="38100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Simulation and Results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1"/>
          </p:nvPr>
        </p:nvSpPr>
        <p:spPr>
          <a:xfrm>
            <a:off x="1447800" y="5257800"/>
            <a:ext cx="7239000" cy="12192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400" dirty="0" smtClean="0"/>
              <a:t>	In most cases, the route lengths used are on average within a factor of 1.01 of optimal, and in all cases are within a factor of 1.09 of optimal.</a:t>
            </a:r>
          </a:p>
          <a:p>
            <a:pPr algn="just"/>
            <a:endParaRPr lang="en-US" sz="2400" dirty="0" smtClean="0"/>
          </a:p>
        </p:txBody>
      </p:sp>
      <p:grpSp>
        <p:nvGrpSpPr>
          <p:cNvPr id="7" name="Group 6"/>
          <p:cNvGrpSpPr/>
          <p:nvPr/>
        </p:nvGrpSpPr>
        <p:grpSpPr>
          <a:xfrm>
            <a:off x="2286000" y="1295400"/>
            <a:ext cx="5715000" cy="3779196"/>
            <a:chOff x="2286000" y="1295400"/>
            <a:chExt cx="5715000" cy="3779196"/>
          </a:xfrm>
        </p:grpSpPr>
        <p:pic>
          <p:nvPicPr>
            <p:cNvPr id="26627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362200" y="1295400"/>
              <a:ext cx="5638800" cy="37791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Rectangle 5"/>
            <p:cNvSpPr/>
            <p:nvPr/>
          </p:nvSpPr>
          <p:spPr>
            <a:xfrm>
              <a:off x="2286000" y="4724400"/>
              <a:ext cx="914400" cy="30480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Related Work	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295400"/>
            <a:ext cx="7498080" cy="52578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sz="2800" dirty="0" smtClean="0"/>
              <a:t>PRNET uses distance vector routing</a:t>
            </a:r>
          </a:p>
          <a:p>
            <a:pPr lvl="1" algn="just" eaLnBrk="1" hangingPunct="1">
              <a:buFont typeface="Wingdings" pitchFamily="2" charset="2"/>
              <a:buChar char="Ø"/>
            </a:pPr>
            <a:r>
              <a:rPr lang="en-US" sz="2400" dirty="0" smtClean="0"/>
              <a:t>Each host broadcasts routing update packet every 7.5 seconds</a:t>
            </a:r>
          </a:p>
          <a:p>
            <a:pPr algn="just" eaLnBrk="1" hangingPunct="1"/>
            <a:r>
              <a:rPr lang="en-US" sz="2800" dirty="0" smtClean="0"/>
              <a:t>NET/ROM use distance vectors and allows updates based on header information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Destination-Sequenced Distance Vector (DSCV), Perkins and </a:t>
            </a:r>
            <a:r>
              <a:rPr lang="en-US" sz="2800" dirty="0" err="1" smtClean="0"/>
              <a:t>Bhagwat</a:t>
            </a:r>
            <a:endParaRPr lang="en-US" sz="2800" dirty="0" smtClean="0"/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 smtClean="0"/>
              <a:t>Add sequence numbers to routing updates to avoid routing loops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Bridge Standard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r>
              <a:rPr lang="en-US" sz="2400" dirty="0" smtClean="0"/>
              <a:t>All paths explorer</a:t>
            </a:r>
          </a:p>
          <a:p>
            <a:pPr>
              <a:lnSpc>
                <a:spcPct val="90000"/>
              </a:lnSpc>
            </a:pPr>
            <a:r>
              <a:rPr lang="en-US" sz="2800" dirty="0" smtClean="0"/>
              <a:t>Proxy ARP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endParaRPr lang="en-US" sz="2400" dirty="0" smtClean="0"/>
          </a:p>
          <a:p>
            <a:pPr lvl="1">
              <a:lnSpc>
                <a:spcPct val="90000"/>
              </a:lnSpc>
              <a:buFont typeface="Wingdings" pitchFamily="2" charset="2"/>
              <a:buChar char="Ø"/>
            </a:pPr>
            <a:endParaRPr lang="en-US" sz="2400" dirty="0" smtClean="0"/>
          </a:p>
          <a:p>
            <a:pPr algn="just" eaLnBrk="1" hangingPunct="1"/>
            <a:endParaRPr lang="en-US" sz="2800" dirty="0" smtClean="0"/>
          </a:p>
          <a:p>
            <a:pPr algn="just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Discussion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295400"/>
            <a:ext cx="7498080" cy="54102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The protocol performs well over a variety of environmental conditions such as host density and movement rates</a:t>
            </a:r>
          </a:p>
          <a:p>
            <a:pPr algn="just"/>
            <a:r>
              <a:rPr lang="en-US" sz="2800" dirty="0" smtClean="0"/>
              <a:t>The overhead of the protocol is quite low, falling to just 1% of total data packets transmitted for moderate movement rates in a network of 24 mobile hosts</a:t>
            </a:r>
          </a:p>
          <a:p>
            <a:pPr algn="just"/>
            <a:r>
              <a:rPr lang="en-US" sz="2800" dirty="0" smtClean="0"/>
              <a:t>In all cases, the difference in length between the routes used and the optimal route lengths is negligible, and in most cases, route lengths are on average within a factor of 1.02 of optimal</a:t>
            </a:r>
          </a:p>
          <a:p>
            <a:pPr algn="just"/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Introduction and Motivation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447800" y="1447800"/>
            <a:ext cx="7351712" cy="4078287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dirty="0" smtClean="0"/>
              <a:t>W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ant to </a:t>
            </a:r>
            <a:r>
              <a:rPr lang="en-US" sz="2800" dirty="0" smtClean="0"/>
              <a:t>form a temporary network without the aid of any established infrastructure or centralized administration </a:t>
            </a:r>
            <a:r>
              <a:rPr lang="en-US" sz="2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order to</a:t>
            </a:r>
          </a:p>
          <a:p>
            <a:pPr marL="746125" indent="-346075" algn="just">
              <a:buFont typeface="Wingdings" pitchFamily="2" charset="2"/>
              <a:buChar char="Ø"/>
            </a:pP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dirty="0" smtClean="0"/>
              <a:t>S</a:t>
            </a:r>
            <a:r>
              <a:rPr lang="en-US" sz="24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har</a:t>
            </a:r>
            <a:r>
              <a:rPr lang="en-US" sz="2400" dirty="0" smtClean="0"/>
              <a:t>e files</a:t>
            </a:r>
          </a:p>
          <a:p>
            <a:pPr marL="746125" indent="-346075" algn="just">
              <a:buFont typeface="Wingdings" pitchFamily="2" charset="2"/>
              <a:buChar char="Ø"/>
            </a:pPr>
            <a:r>
              <a:rPr lang="en-US" sz="2400" dirty="0" smtClean="0"/>
              <a:t> Exchange information </a:t>
            </a:r>
          </a:p>
          <a:p>
            <a:pPr marL="746125" indent="-346075" algn="just">
              <a:buFont typeface="Wingdings" pitchFamily="2" charset="2"/>
              <a:buChar char="Ø"/>
            </a:pPr>
            <a:r>
              <a:rPr lang="en-US" sz="2400" dirty="0" smtClean="0"/>
              <a:t> Access the Internet</a:t>
            </a:r>
            <a:endParaRPr lang="en-US" sz="24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514350" indent="0" eaLnBrk="1" hangingPunct="1"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pPr marL="514350" indent="0" eaLnBrk="1" hangingPunct="1">
              <a:buFont typeface="Wingdings" pitchFamily="2" charset="2"/>
              <a:buChar char="v"/>
            </a:pPr>
            <a:endParaRPr lang="en-US" sz="2000" dirty="0" smtClean="0">
              <a:solidFill>
                <a:schemeClr val="tx1"/>
              </a:solidFill>
              <a:latin typeface="+mn-lt"/>
            </a:endParaRPr>
          </a:p>
          <a:p>
            <a:pPr algn="just"/>
            <a:r>
              <a:rPr lang="en-US" sz="2800" dirty="0" smtClean="0"/>
              <a:t>This type of wireless network is known as an </a:t>
            </a:r>
            <a:r>
              <a:rPr lang="en-US" sz="2800" i="1" dirty="0" smtClean="0"/>
              <a:t>ad hoc network.</a:t>
            </a:r>
          </a:p>
          <a:p>
            <a:pPr algn="just"/>
            <a:endParaRPr lang="en-US" sz="2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algn="just">
              <a:buNone/>
            </a:pPr>
            <a:endParaRPr lang="en-US" sz="28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Questions?</a:t>
            </a:r>
          </a:p>
        </p:txBody>
      </p:sp>
      <p:pic>
        <p:nvPicPr>
          <p:cNvPr id="30723" name="Picture 3" descr="MCBS01890_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2286000"/>
            <a:ext cx="2544763" cy="320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/>
              <a:t>Introduction and Motivation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524000" y="1447800"/>
            <a:ext cx="7162800" cy="18288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800" dirty="0" smtClean="0"/>
              <a:t>Nodes A and C need to talk </a:t>
            </a:r>
          </a:p>
          <a:p>
            <a:pPr eaLnBrk="1" hangingPunct="1">
              <a:buNone/>
            </a:pPr>
            <a:r>
              <a:rPr lang="en-US" sz="2000" dirty="0" smtClean="0"/>
              <a:t>    ( each of them out of their coverage)</a:t>
            </a:r>
            <a:endParaRPr lang="en-US" sz="2800" dirty="0" smtClean="0"/>
          </a:p>
          <a:p>
            <a:pPr eaLnBrk="1" hangingPunct="1"/>
            <a:r>
              <a:rPr lang="en-US" sz="2800" dirty="0" smtClean="0"/>
              <a:t>Node B must forward the packets</a:t>
            </a:r>
          </a:p>
          <a:p>
            <a:pPr eaLnBrk="1" hangingPunct="1"/>
            <a:r>
              <a:rPr lang="en-US" sz="2800" dirty="0" smtClean="0"/>
              <a:t>Needs routing protocol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2895600" y="3505200"/>
            <a:ext cx="4140886" cy="2362200"/>
            <a:chOff x="2819400" y="4114800"/>
            <a:chExt cx="4140886" cy="2362200"/>
          </a:xfrm>
        </p:grpSpPr>
        <p:grpSp>
          <p:nvGrpSpPr>
            <p:cNvPr id="6" name="Group 10"/>
            <p:cNvGrpSpPr/>
            <p:nvPr/>
          </p:nvGrpSpPr>
          <p:grpSpPr>
            <a:xfrm>
              <a:off x="2819400" y="4114800"/>
              <a:ext cx="2388286" cy="2359133"/>
              <a:chOff x="1752600" y="3581401"/>
              <a:chExt cx="2475000" cy="2256562"/>
            </a:xfrm>
            <a:noFill/>
          </p:grpSpPr>
          <p:sp>
            <p:nvSpPr>
              <p:cNvPr id="17" name="Rectangle 5"/>
              <p:cNvSpPr/>
              <p:nvPr/>
            </p:nvSpPr>
            <p:spPr bwMode="auto">
              <a:xfrm>
                <a:off x="2828278" y="4542562"/>
                <a:ext cx="424286" cy="423105"/>
              </a:xfrm>
              <a:prstGeom prst="rect">
                <a:avLst/>
              </a:prstGeom>
              <a:grpFill/>
              <a:ln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 smtClean="0"/>
                  <a:t>A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  <p:sp>
            <p:nvSpPr>
              <p:cNvPr id="18" name="Oval 7"/>
              <p:cNvSpPr/>
              <p:nvPr/>
            </p:nvSpPr>
            <p:spPr bwMode="auto">
              <a:xfrm>
                <a:off x="1752600" y="3581401"/>
                <a:ext cx="2475000" cy="2256562"/>
              </a:xfrm>
              <a:prstGeom prst="ellipse">
                <a:avLst/>
              </a:prstGeom>
              <a:grpFill/>
              <a:ln>
                <a:headEnd type="none" w="med" len="med"/>
                <a:tailEnd type="none" w="med" len="med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</p:grpSp>
        <p:grpSp>
          <p:nvGrpSpPr>
            <p:cNvPr id="8" name="Group 11"/>
            <p:cNvGrpSpPr/>
            <p:nvPr/>
          </p:nvGrpSpPr>
          <p:grpSpPr>
            <a:xfrm>
              <a:off x="3769954" y="4117867"/>
              <a:ext cx="2388286" cy="2359133"/>
              <a:chOff x="6400800" y="3276600"/>
              <a:chExt cx="2475000" cy="2256562"/>
            </a:xfrm>
            <a:noFill/>
          </p:grpSpPr>
          <p:sp>
            <p:nvSpPr>
              <p:cNvPr id="13" name="Rectangle 12"/>
              <p:cNvSpPr/>
              <p:nvPr/>
            </p:nvSpPr>
            <p:spPr bwMode="auto">
              <a:xfrm>
                <a:off x="7391400" y="4241952"/>
                <a:ext cx="424286" cy="423105"/>
              </a:xfrm>
              <a:prstGeom prst="rect">
                <a:avLst/>
              </a:prstGeom>
              <a:grpFill/>
              <a:ln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 smtClean="0"/>
                  <a:t>B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  <p:sp>
            <p:nvSpPr>
              <p:cNvPr id="14" name="Oval 13"/>
              <p:cNvSpPr/>
              <p:nvPr/>
            </p:nvSpPr>
            <p:spPr bwMode="auto">
              <a:xfrm>
                <a:off x="6400800" y="3276600"/>
                <a:ext cx="2475000" cy="2256562"/>
              </a:xfrm>
              <a:prstGeom prst="ellipse">
                <a:avLst/>
              </a:prstGeom>
              <a:grpFill/>
              <a:ln>
                <a:headEnd type="none" w="med" len="med"/>
                <a:tailEnd type="none" w="med" len="med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</p:grpSp>
        <p:grpSp>
          <p:nvGrpSpPr>
            <p:cNvPr id="9" name="Group 13"/>
            <p:cNvGrpSpPr/>
            <p:nvPr/>
          </p:nvGrpSpPr>
          <p:grpSpPr>
            <a:xfrm>
              <a:off x="4572000" y="4117867"/>
              <a:ext cx="2388286" cy="2359133"/>
              <a:chOff x="7849233" y="4174055"/>
              <a:chExt cx="2475000" cy="2256562"/>
            </a:xfrm>
            <a:noFill/>
          </p:grpSpPr>
          <p:sp>
            <p:nvSpPr>
              <p:cNvPr id="11" name="Rectangle 10"/>
              <p:cNvSpPr/>
              <p:nvPr/>
            </p:nvSpPr>
            <p:spPr bwMode="auto">
              <a:xfrm>
                <a:off x="8875800" y="5121585"/>
                <a:ext cx="424286" cy="423105"/>
              </a:xfrm>
              <a:prstGeom prst="rect">
                <a:avLst/>
              </a:prstGeom>
              <a:grpFill/>
              <a:ln>
                <a:headEnd type="none" w="med" len="med"/>
                <a:tailEnd type="none" w="med" len="me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 smtClean="0"/>
                  <a:t>C</a:t>
                </a:r>
                <a:endParaRPr kumimoji="0" lang="en-US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  <p:sp>
            <p:nvSpPr>
              <p:cNvPr id="12" name="Oval 11"/>
              <p:cNvSpPr/>
              <p:nvPr/>
            </p:nvSpPr>
            <p:spPr bwMode="auto">
              <a:xfrm>
                <a:off x="7849233" y="4174055"/>
                <a:ext cx="2475000" cy="2256562"/>
              </a:xfrm>
              <a:prstGeom prst="ellipse">
                <a:avLst/>
              </a:prstGeom>
              <a:grpFill/>
              <a:ln>
                <a:headEnd type="none" w="med" len="med"/>
                <a:tailEnd type="none" w="med" len="me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ahoma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mtClean="0"/>
              <a:t>Introduction and Motivation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435608" y="1219200"/>
            <a:ext cx="7479792" cy="5486400"/>
          </a:xfrm>
        </p:spPr>
        <p:txBody>
          <a:bodyPr>
            <a:normAutofit lnSpcReduction="10000"/>
          </a:bodyPr>
          <a:lstStyle/>
          <a:p>
            <a:pPr eaLnBrk="1" hangingPunct="1">
              <a:buNone/>
            </a:pPr>
            <a:r>
              <a:rPr lang="en-US" sz="2800" dirty="0" smtClean="0"/>
              <a:t>In Conventional Wired Networks </a:t>
            </a:r>
          </a:p>
          <a:p>
            <a:pPr eaLnBrk="1" hangingPunct="1"/>
            <a:r>
              <a:rPr lang="en-US" sz="2800" dirty="0" smtClean="0"/>
              <a:t>Distance Vector Routing</a:t>
            </a:r>
          </a:p>
          <a:p>
            <a:pPr marL="684213" lvl="1" indent="-342900" eaLnBrk="1" hangingPunct="1">
              <a:buFont typeface="Wingdings" pitchFamily="2" charset="2"/>
              <a:buChar char="Ø"/>
            </a:pPr>
            <a:r>
              <a:rPr lang="en-US" sz="2400" dirty="0" smtClean="0"/>
              <a:t>Each router broadcasts </a:t>
            </a:r>
            <a:r>
              <a:rPr lang="en-US" sz="2400" dirty="0" smtClean="0"/>
              <a:t>to each of its neighbor routers its view of the distance to all hosts</a:t>
            </a:r>
          </a:p>
          <a:p>
            <a:pPr marL="684213" lvl="1" indent="-342900" eaLnBrk="1" hangingPunct="1">
              <a:buFont typeface="Wingdings" pitchFamily="2" charset="2"/>
              <a:buChar char="Ø"/>
            </a:pPr>
            <a:r>
              <a:rPr lang="en-US" sz="2400" dirty="0" smtClean="0"/>
              <a:t>Compute shortest path to each host</a:t>
            </a:r>
          </a:p>
          <a:p>
            <a:pPr marL="684213" lvl="1" indent="-342900" eaLnBrk="1" hangingPunct="1">
              <a:buFont typeface="Wingdings" pitchFamily="2" charset="2"/>
              <a:buChar char="Ø"/>
            </a:pPr>
            <a:r>
              <a:rPr lang="en-US" sz="2400" dirty="0" smtClean="0"/>
              <a:t>Periodically sends advertisements</a:t>
            </a:r>
          </a:p>
          <a:p>
            <a:pPr marL="684213" lvl="1" indent="-342900" eaLnBrk="1" hangingPunct="1">
              <a:buNone/>
            </a:pPr>
            <a:endParaRPr lang="en-US" sz="2400" dirty="0" smtClean="0"/>
          </a:p>
          <a:p>
            <a:pPr algn="just"/>
            <a:r>
              <a:rPr lang="en-US" sz="2800" dirty="0" smtClean="0"/>
              <a:t>Link State Routing</a:t>
            </a:r>
          </a:p>
          <a:p>
            <a:pPr marL="746125" lvl="1" indent="-342900" algn="just">
              <a:buFont typeface="Wingdings" pitchFamily="2" charset="2"/>
              <a:buChar char="Ø"/>
            </a:pPr>
            <a:r>
              <a:rPr lang="en-US" sz="2400" dirty="0" smtClean="0"/>
              <a:t>Each router </a:t>
            </a:r>
            <a:r>
              <a:rPr lang="en-US" sz="2400" dirty="0" smtClean="0"/>
              <a:t>broadcasts to each of its neighbor routers </a:t>
            </a:r>
            <a:r>
              <a:rPr lang="en-US" sz="2400" dirty="0" smtClean="0"/>
              <a:t>its view </a:t>
            </a:r>
            <a:r>
              <a:rPr lang="en-US" sz="2400" dirty="0" smtClean="0"/>
              <a:t>of adjacent network links</a:t>
            </a:r>
          </a:p>
          <a:p>
            <a:pPr marL="746125" lvl="1" indent="-342900" algn="just">
              <a:buFont typeface="Wingdings" pitchFamily="2" charset="2"/>
              <a:buChar char="Ø"/>
            </a:pPr>
            <a:r>
              <a:rPr lang="en-US" sz="2400" dirty="0" smtClean="0"/>
              <a:t>Compute shortest path to each host based on the complete picture of the network</a:t>
            </a:r>
          </a:p>
          <a:p>
            <a:pPr marL="746125" lvl="1" indent="-342900" algn="just">
              <a:buFont typeface="Wingdings" pitchFamily="2" charset="2"/>
              <a:buChar char="Ø"/>
            </a:pPr>
            <a:r>
              <a:rPr lang="en-US" sz="2600" dirty="0" smtClean="0"/>
              <a:t>Periodically </a:t>
            </a:r>
            <a:r>
              <a:rPr lang="en-US" sz="2400" dirty="0" smtClean="0"/>
              <a:t>sends advertisements</a:t>
            </a:r>
            <a:endParaRPr lang="en-US" sz="2600" dirty="0" smtClean="0"/>
          </a:p>
          <a:p>
            <a:pPr marL="684213" lvl="1" indent="-342900" eaLnBrk="1" hangingPunct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Introduction and Motivation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447800" y="1447800"/>
            <a:ext cx="7239000" cy="4114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While DSR is explicitly designed for wireless environment</a:t>
            </a:r>
          </a:p>
          <a:p>
            <a:pPr eaLnBrk="1" hangingPunct="1">
              <a:buNone/>
            </a:pPr>
            <a:endParaRPr lang="en-US" sz="1600" dirty="0" smtClean="0"/>
          </a:p>
          <a:p>
            <a:pPr lvl="1" eaLnBrk="1" hangingPunct="1">
              <a:buFont typeface="Wingdings" pitchFamily="2" charset="2"/>
              <a:buChar char="Ø"/>
            </a:pPr>
            <a:r>
              <a:rPr lang="en-US" sz="2400" dirty="0" smtClean="0"/>
              <a:t>No periodic router advertisements</a:t>
            </a:r>
          </a:p>
          <a:p>
            <a:pPr lvl="2" eaLnBrk="1" hangingPunct="1">
              <a:buClr>
                <a:srgbClr val="0070C0"/>
              </a:buClr>
              <a:buFont typeface="Wingdings" pitchFamily="2" charset="2"/>
              <a:buChar char="§"/>
            </a:pPr>
            <a:r>
              <a:rPr lang="en-US" dirty="0" smtClean="0"/>
              <a:t>Reduces network bandwidth overhead </a:t>
            </a:r>
          </a:p>
          <a:p>
            <a:pPr lvl="2" eaLnBrk="1" hangingPunct="1"/>
            <a:endParaRPr lang="en-US" dirty="0" smtClean="0">
              <a:solidFill>
                <a:schemeClr val="tx1"/>
              </a:solidFill>
              <a:latin typeface="+mn-lt"/>
            </a:endParaRPr>
          </a:p>
          <a:p>
            <a:pPr lvl="2" eaLnBrk="1" hangingPunct="1"/>
            <a:endParaRPr lang="en-US" dirty="0" smtClean="0"/>
          </a:p>
          <a:p>
            <a:pPr lvl="2">
              <a:buClr>
                <a:srgbClr val="0070C0"/>
              </a:buClr>
              <a:buFont typeface="Wingdings" pitchFamily="2" charset="2"/>
              <a:buChar char="§"/>
            </a:pPr>
            <a:r>
              <a:rPr lang="en-US" dirty="0" smtClean="0"/>
              <a:t>Reduce battery power</a:t>
            </a:r>
          </a:p>
          <a:p>
            <a:pPr lvl="2" eaLnBrk="1" hangingPunct="1"/>
            <a:endParaRPr lang="en-US" dirty="0" smtClean="0"/>
          </a:p>
          <a:p>
            <a:pPr lvl="2" eaLnBrk="1" hangingPunct="1">
              <a:buNone/>
            </a:pPr>
            <a:endParaRPr lang="en-US" sz="2800" dirty="0" smtClean="0"/>
          </a:p>
        </p:txBody>
      </p:sp>
      <p:grpSp>
        <p:nvGrpSpPr>
          <p:cNvPr id="7" name="Group 6"/>
          <p:cNvGrpSpPr/>
          <p:nvPr/>
        </p:nvGrpSpPr>
        <p:grpSpPr>
          <a:xfrm>
            <a:off x="3352800" y="3733800"/>
            <a:ext cx="2249488" cy="533400"/>
            <a:chOff x="3352800" y="3429000"/>
            <a:chExt cx="2249488" cy="533400"/>
          </a:xfrm>
        </p:grpSpPr>
        <p:sp>
          <p:nvSpPr>
            <p:cNvPr id="8196" name="Text Box 4"/>
            <p:cNvSpPr txBox="1">
              <a:spLocks noChangeArrowheads="1"/>
            </p:cNvSpPr>
            <p:nvPr/>
          </p:nvSpPr>
          <p:spPr bwMode="auto">
            <a:xfrm>
              <a:off x="3352800" y="3429000"/>
              <a:ext cx="224948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 dirty="0">
                  <a:solidFill>
                    <a:schemeClr val="tx2"/>
                  </a:solidFill>
                </a:rPr>
                <a:t>Advertisements</a:t>
              </a:r>
            </a:p>
          </p:txBody>
        </p:sp>
        <p:sp>
          <p:nvSpPr>
            <p:cNvPr id="8197" name="Line 5"/>
            <p:cNvSpPr>
              <a:spLocks noChangeShapeType="1"/>
            </p:cNvSpPr>
            <p:nvPr/>
          </p:nvSpPr>
          <p:spPr bwMode="auto">
            <a:xfrm>
              <a:off x="4208756" y="3505200"/>
              <a:ext cx="381000" cy="45720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198" name="Line 6"/>
            <p:cNvSpPr>
              <a:spLocks noChangeShapeType="1"/>
            </p:cNvSpPr>
            <p:nvPr/>
          </p:nvSpPr>
          <p:spPr bwMode="auto">
            <a:xfrm flipV="1">
              <a:off x="4191000" y="3505200"/>
              <a:ext cx="372122" cy="42539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Introduction and Motivation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371600" y="1143000"/>
            <a:ext cx="7239000" cy="4648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indent="-283464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latin typeface="+mn-lt"/>
              </a:rPr>
              <a:t>DSR is an on </a:t>
            </a:r>
            <a:r>
              <a:rPr lang="en-US" sz="2800" dirty="0" smtClean="0">
                <a:latin typeface="+mn-lt"/>
              </a:rPr>
              <a:t>demand routing protocol</a:t>
            </a:r>
          </a:p>
          <a:p>
            <a:pPr marL="685800" lvl="1" indent="-282575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</a:pPr>
            <a:r>
              <a:rPr lang="en-US" sz="2400" dirty="0" smtClean="0">
                <a:latin typeface="+mn-lt"/>
              </a:rPr>
              <a:t>when a host needs a route to another host, it dynamically determines one based on cached information and route discovery protocol</a:t>
            </a:r>
          </a:p>
          <a:p>
            <a:pPr marL="685800" lvl="1" indent="-282575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</a:pPr>
            <a:endParaRPr lang="en-US" sz="2400" dirty="0" smtClean="0">
              <a:latin typeface="+mn-lt"/>
            </a:endParaRPr>
          </a:p>
          <a:p>
            <a:pPr marL="365760" indent="-283464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>
                <a:latin typeface="+mn-lt"/>
              </a:rPr>
              <a:t>Link State and Distance Vector may compute routes that do not work</a:t>
            </a:r>
          </a:p>
          <a:p>
            <a:pPr marL="685800" lvl="1" indent="-282575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" pitchFamily="2" charset="2"/>
              <a:buChar char="Ø"/>
            </a:pPr>
            <a:r>
              <a:rPr lang="en-US" sz="2400" dirty="0" smtClean="0">
                <a:latin typeface="+mn-lt"/>
              </a:rPr>
              <a:t>Cannot assume bidirectional links </a:t>
            </a:r>
            <a:r>
              <a:rPr lang="en-US" sz="2400" dirty="0" smtClean="0">
                <a:latin typeface="+mn-lt"/>
              </a:rPr>
              <a:t>due </a:t>
            </a:r>
            <a:r>
              <a:rPr lang="en-US" sz="2400" dirty="0" smtClean="0">
                <a:latin typeface="+mn-lt"/>
              </a:rPr>
              <a:t>to differing propagation or interference patterns </a:t>
            </a:r>
            <a:r>
              <a:rPr lang="en-US" sz="2400" dirty="0" smtClean="0">
                <a:latin typeface="+mn-lt"/>
              </a:rPr>
              <a:t>around the </a:t>
            </a:r>
            <a:r>
              <a:rPr lang="en-US" sz="2400" dirty="0" smtClean="0">
                <a:latin typeface="+mn-lt"/>
              </a:rPr>
              <a:t>two hosts</a:t>
            </a:r>
          </a:p>
          <a:p>
            <a:pPr marL="365760" indent="-283464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</a:pPr>
            <a:endParaRPr lang="en-US" sz="2800" dirty="0" smtClean="0"/>
          </a:p>
          <a:p>
            <a:pPr marL="365760" marR="0" lvl="0" indent="-283464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2209800" y="5562600"/>
            <a:ext cx="5087938" cy="685800"/>
            <a:chOff x="1447800" y="5181600"/>
            <a:chExt cx="5087938" cy="685800"/>
          </a:xfrm>
        </p:grpSpPr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1447800" y="5181600"/>
              <a:ext cx="36671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tx2"/>
                  </a:solidFill>
                </a:rPr>
                <a:t>A</a:t>
              </a:r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6172200" y="5257800"/>
              <a:ext cx="36353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400">
                  <a:solidFill>
                    <a:schemeClr val="tx2"/>
                  </a:solidFill>
                </a:rPr>
                <a:t>B</a:t>
              </a:r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1828800" y="5334000"/>
              <a:ext cx="4419600" cy="76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 flipH="1">
              <a:off x="3048000" y="5562600"/>
              <a:ext cx="3200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>
              <a:off x="2743200" y="5486400"/>
              <a:ext cx="228600" cy="381000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 flipH="1">
              <a:off x="2667000" y="5486400"/>
              <a:ext cx="304800" cy="381000"/>
            </a:xfrm>
            <a:prstGeom prst="line">
              <a:avLst/>
            </a:prstGeom>
            <a:noFill/>
            <a:ln w="5715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1925</TotalTime>
  <Words>2011</Words>
  <Application>Microsoft Office PowerPoint</Application>
  <PresentationFormat>On-screen Show (4:3)</PresentationFormat>
  <Paragraphs>587</Paragraphs>
  <Slides>50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50</vt:i4>
      </vt:variant>
    </vt:vector>
  </HeadingPairs>
  <TitlesOfParts>
    <vt:vector size="53" baseType="lpstr">
      <vt:lpstr>Solstice</vt:lpstr>
      <vt:lpstr>VISIO</vt:lpstr>
      <vt:lpstr>Visio</vt:lpstr>
      <vt:lpstr>Dynamic Source Routing (DSR)  in Ad Hoc Wireless Networks</vt:lpstr>
      <vt:lpstr>Presentation Overview</vt:lpstr>
      <vt:lpstr>Introduction and Motivation</vt:lpstr>
      <vt:lpstr>Introduction and Motivation</vt:lpstr>
      <vt:lpstr>Introduction and Motivation</vt:lpstr>
      <vt:lpstr>Introduction and Motivation</vt:lpstr>
      <vt:lpstr>Introduction and Motivation</vt:lpstr>
      <vt:lpstr>Introduction and Motivation</vt:lpstr>
      <vt:lpstr>Introduction and Motivation</vt:lpstr>
      <vt:lpstr>Introduction and Motivation</vt:lpstr>
      <vt:lpstr>Dynamic Source Routing</vt:lpstr>
      <vt:lpstr>Dynamic Source Routing</vt:lpstr>
      <vt:lpstr>Dynamic Source Routing</vt:lpstr>
      <vt:lpstr>Dynamic Source Routing</vt:lpstr>
      <vt:lpstr>Dynamic Source Routing</vt:lpstr>
      <vt:lpstr>Dynamic Source Routing</vt:lpstr>
      <vt:lpstr>Dynamic Source Routing</vt:lpstr>
      <vt:lpstr>Dynamic Source Routing</vt:lpstr>
      <vt:lpstr>Dynamic Source Routing</vt:lpstr>
      <vt:lpstr>Dynamic Source Routing</vt:lpstr>
      <vt:lpstr>Dynamic Source Routing</vt:lpstr>
      <vt:lpstr>Dynamic Source Routing</vt:lpstr>
      <vt:lpstr>Dynamic Source Routing</vt:lpstr>
      <vt:lpstr>Dynamic Source Routing</vt:lpstr>
      <vt:lpstr>Route Reply in DSR</vt:lpstr>
      <vt:lpstr>Dynamic Source Routing</vt:lpstr>
      <vt:lpstr>Dynamic Source Routing</vt:lpstr>
      <vt:lpstr>Dynamic Source Routing</vt:lpstr>
      <vt:lpstr>Dynamic Source Routing</vt:lpstr>
      <vt:lpstr>Dynamic Source Routing</vt:lpstr>
      <vt:lpstr>Dynamic Source Routing</vt:lpstr>
      <vt:lpstr>Dynamic Source Routing</vt:lpstr>
      <vt:lpstr>Dynamic Source Routing</vt:lpstr>
      <vt:lpstr>Dynamic Source Routing</vt:lpstr>
      <vt:lpstr>Dynamic Source Routing</vt:lpstr>
      <vt:lpstr>Dynamic Source Routing</vt:lpstr>
      <vt:lpstr>Dynamic Source Routing</vt:lpstr>
      <vt:lpstr>Dynamic Source Routing</vt:lpstr>
      <vt:lpstr>Dynamic Source Routing</vt:lpstr>
      <vt:lpstr>Dynamic Source Routing</vt:lpstr>
      <vt:lpstr>Dynamic Source Routing</vt:lpstr>
      <vt:lpstr>Simulation and Results</vt:lpstr>
      <vt:lpstr>Simulation and Results</vt:lpstr>
      <vt:lpstr>Simulation and Results</vt:lpstr>
      <vt:lpstr>Simulation and Results</vt:lpstr>
      <vt:lpstr>Simulation and Results</vt:lpstr>
      <vt:lpstr>Simulation and Results</vt:lpstr>
      <vt:lpstr>Related Work </vt:lpstr>
      <vt:lpstr>Discussion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 Source Routing in Ad Hoc Wireless Networks</dc:title>
  <dc:creator>Brian Overstreet</dc:creator>
  <cp:lastModifiedBy>Saad</cp:lastModifiedBy>
  <cp:revision>354</cp:revision>
  <dcterms:created xsi:type="dcterms:W3CDTF">2005-09-29T01:58:55Z</dcterms:created>
  <dcterms:modified xsi:type="dcterms:W3CDTF">2012-10-09T19:21:01Z</dcterms:modified>
</cp:coreProperties>
</file>