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47" r:id="rId3"/>
    <p:sldId id="345" r:id="rId4"/>
    <p:sldId id="346" r:id="rId5"/>
    <p:sldId id="312" r:id="rId6"/>
    <p:sldId id="348" r:id="rId7"/>
    <p:sldId id="327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9" r:id="rId16"/>
    <p:sldId id="350" r:id="rId17"/>
    <p:sldId id="351" r:id="rId18"/>
    <p:sldId id="343" r:id="rId19"/>
    <p:sldId id="352" r:id="rId20"/>
    <p:sldId id="353" r:id="rId21"/>
    <p:sldId id="354" r:id="rId22"/>
    <p:sldId id="355" r:id="rId23"/>
    <p:sldId id="356" r:id="rId24"/>
    <p:sldId id="357" r:id="rId25"/>
    <p:sldId id="358" r:id="rId26"/>
    <p:sldId id="380" r:id="rId27"/>
    <p:sldId id="359" r:id="rId28"/>
    <p:sldId id="360" r:id="rId29"/>
    <p:sldId id="361" r:id="rId30"/>
    <p:sldId id="377" r:id="rId31"/>
    <p:sldId id="378" r:id="rId32"/>
    <p:sldId id="382" r:id="rId33"/>
    <p:sldId id="381" r:id="rId34"/>
    <p:sldId id="37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0FA9B4-95C7-3245-A667-9985EBBC0016}">
          <p14:sldIdLst>
            <p14:sldId id="256"/>
          </p14:sldIdLst>
        </p14:section>
        <p14:section name="Review" id="{71AABA09-F59C-BD4D-B474-809E87BE8B00}">
          <p14:sldIdLst>
            <p14:sldId id="347"/>
            <p14:sldId id="345"/>
            <p14:sldId id="346"/>
            <p14:sldId id="312"/>
            <p14:sldId id="348"/>
          </p14:sldIdLst>
        </p14:section>
        <p14:section name="WLAN Security" id="{88C88474-AB6F-6145-9F06-85B1C8F6F4AF}">
          <p14:sldIdLst>
            <p14:sldId id="327"/>
            <p14:sldId id="334"/>
            <p14:sldId id="335"/>
            <p14:sldId id="336"/>
            <p14:sldId id="337"/>
            <p14:sldId id="338"/>
            <p14:sldId id="339"/>
            <p14:sldId id="340"/>
            <p14:sldId id="349"/>
            <p14:sldId id="350"/>
            <p14:sldId id="351"/>
            <p14:sldId id="343"/>
            <p14:sldId id="352"/>
            <p14:sldId id="353"/>
            <p14:sldId id="354"/>
            <p14:sldId id="355"/>
            <p14:sldId id="356"/>
            <p14:sldId id="357"/>
            <p14:sldId id="358"/>
            <p14:sldId id="380"/>
            <p14:sldId id="359"/>
            <p14:sldId id="360"/>
            <p14:sldId id="361"/>
            <p14:sldId id="377"/>
            <p14:sldId id="378"/>
            <p14:sldId id="382"/>
            <p14:sldId id="381"/>
            <p14:sldId id="37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94713" autoAdjust="0"/>
  </p:normalViewPr>
  <p:slideViewPr>
    <p:cSldViewPr snapToGrid="0" snapToObjects="1">
      <p:cViewPr>
        <p:scale>
          <a:sx n="105" d="100"/>
          <a:sy n="105" d="100"/>
        </p:scale>
        <p:origin x="-32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9/19/12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WLAN Security</a:t>
            </a:r>
            <a:br>
              <a:rPr lang="en-US" sz="6000" dirty="0" smtClean="0"/>
            </a:br>
            <a:r>
              <a:rPr lang="en-US" sz="3600" dirty="0" smtClean="0"/>
              <a:t>Mobile Computing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Minho Shin</a:t>
            </a:r>
          </a:p>
          <a:p>
            <a:r>
              <a:rPr lang="en-US" dirty="0" smtClean="0"/>
              <a:t>2012. 9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99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Ciphers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Block cipher</a:t>
            </a:r>
          </a:p>
          <a:p>
            <a:pPr lvl="1"/>
            <a:r>
              <a:rPr lang="en-US" dirty="0" smtClean="0"/>
              <a:t>Encrypt messages by blocks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DES, AES, …</a:t>
            </a:r>
          </a:p>
          <a:p>
            <a:r>
              <a:rPr lang="en-US" dirty="0" smtClean="0"/>
              <a:t>Stream cipher</a:t>
            </a:r>
          </a:p>
          <a:p>
            <a:pPr lvl="1"/>
            <a:r>
              <a:rPr lang="en-US" dirty="0" smtClean="0"/>
              <a:t>Encrypt messages as a stream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RC4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520647" y="2957286"/>
            <a:ext cx="5610981" cy="713619"/>
            <a:chOff x="2520647" y="2957286"/>
            <a:chExt cx="5610981" cy="713619"/>
          </a:xfrm>
        </p:grpSpPr>
        <p:sp>
          <p:nvSpPr>
            <p:cNvPr id="6" name="Octagon 5"/>
            <p:cNvSpPr/>
            <p:nvPr/>
          </p:nvSpPr>
          <p:spPr>
            <a:xfrm>
              <a:off x="4983238" y="2957286"/>
              <a:ext cx="713619" cy="71361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Enc</a:t>
              </a:r>
              <a:endParaRPr lang="en-US" sz="1600" dirty="0" smtClean="0">
                <a:solidFill>
                  <a:srgbClr val="13141C"/>
                </a:solidFill>
              </a:endParaRPr>
            </a:p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Dec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4168019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582610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021391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246257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660848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099629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4591352" y="3308047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695648" y="3308047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2520647" y="3308047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7739742" y="3321352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2520647" y="5098144"/>
            <a:ext cx="5610981" cy="713619"/>
            <a:chOff x="2520647" y="5098144"/>
            <a:chExt cx="5610981" cy="713619"/>
          </a:xfrm>
        </p:grpSpPr>
        <p:sp>
          <p:nvSpPr>
            <p:cNvPr id="19" name="Octagon 18"/>
            <p:cNvSpPr/>
            <p:nvPr/>
          </p:nvSpPr>
          <p:spPr>
            <a:xfrm>
              <a:off x="4983238" y="5098144"/>
              <a:ext cx="713619" cy="71361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Enc</a:t>
              </a:r>
              <a:endParaRPr lang="en-US" sz="1600" dirty="0" smtClean="0">
                <a:solidFill>
                  <a:srgbClr val="13141C"/>
                </a:solidFill>
              </a:endParaRPr>
            </a:p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Dec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021391" y="5336420"/>
              <a:ext cx="1569961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099629" y="5336420"/>
              <a:ext cx="1569961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4591352" y="5448905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5695648" y="5448905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2520647" y="5448905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7739742" y="5462210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37554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Used by WEP</a:t>
            </a:r>
          </a:p>
          <a:p>
            <a:r>
              <a:rPr lang="en-US" dirty="0" smtClean="0"/>
              <a:t>Developed by Ron </a:t>
            </a:r>
            <a:r>
              <a:rPr lang="en-US" dirty="0" err="1" smtClean="0"/>
              <a:t>Rivest</a:t>
            </a:r>
            <a:r>
              <a:rPr lang="en-US" dirty="0" smtClean="0"/>
              <a:t> (</a:t>
            </a:r>
            <a:r>
              <a:rPr lang="en-US" dirty="0" err="1" smtClean="0"/>
              <a:t>Rivest</a:t>
            </a:r>
            <a:r>
              <a:rPr lang="en-US" dirty="0" smtClean="0"/>
              <a:t> Cipher 4)</a:t>
            </a:r>
          </a:p>
          <a:p>
            <a:r>
              <a:rPr lang="en-US" dirty="0" smtClean="0"/>
              <a:t>Symmetric algorithm</a:t>
            </a:r>
          </a:p>
          <a:p>
            <a:pPr lvl="1"/>
            <a:r>
              <a:rPr lang="en-US" dirty="0" smtClean="0"/>
              <a:t>Use the same key for both encryption and decryption</a:t>
            </a:r>
          </a:p>
          <a:p>
            <a:r>
              <a:rPr lang="en-US" dirty="0" smtClean="0"/>
              <a:t>Encryption/Decryption is the same procedure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Efficient</a:t>
            </a:r>
          </a:p>
          <a:p>
            <a:pPr lvl="1"/>
            <a:r>
              <a:rPr lang="en-US" dirty="0" smtClean="0"/>
              <a:t>Easy to implement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437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One-time Pad (OTP)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Encryption algorithm</a:t>
            </a:r>
          </a:p>
          <a:p>
            <a:r>
              <a:rPr lang="en-US" sz="2800" dirty="0" smtClean="0"/>
              <a:t>Theoretically proven to provide perfect secrecy (Shannon)</a:t>
            </a:r>
          </a:p>
          <a:p>
            <a:pPr lvl="1"/>
            <a:r>
              <a:rPr lang="en-US" sz="2400" i="1" dirty="0" smtClean="0"/>
              <a:t>As far as the key is truly random and used only once, ever</a:t>
            </a:r>
          </a:p>
          <a:p>
            <a:r>
              <a:rPr lang="en-US" sz="2800" dirty="0" smtClean="0"/>
              <a:t>Soviet Union used OTP, but in a wrong way</a:t>
            </a:r>
          </a:p>
          <a:p>
            <a:r>
              <a:rPr lang="en-US" sz="2800" dirty="0" smtClean="0"/>
              <a:t>RC4 simulates One-time Pad algorithm</a:t>
            </a:r>
          </a:p>
          <a:p>
            <a:pPr marL="0" indent="0">
              <a:buNone/>
            </a:pPr>
            <a:endParaRPr lang="en-US" sz="2800" dirty="0" smtClean="0"/>
          </a:p>
          <a:p>
            <a:endParaRPr lang="en-US" sz="2800" dirty="0"/>
          </a:p>
        </p:txBody>
      </p:sp>
      <p:grpSp>
        <p:nvGrpSpPr>
          <p:cNvPr id="7" name="Group 6"/>
          <p:cNvGrpSpPr/>
          <p:nvPr/>
        </p:nvGrpSpPr>
        <p:grpSpPr>
          <a:xfrm>
            <a:off x="2992361" y="5237241"/>
            <a:ext cx="4958812" cy="888922"/>
            <a:chOff x="2992361" y="5237241"/>
            <a:chExt cx="4958812" cy="888922"/>
          </a:xfrm>
        </p:grpSpPr>
        <p:sp>
          <p:nvSpPr>
            <p:cNvPr id="4" name="Octagon 3"/>
            <p:cNvSpPr/>
            <p:nvPr/>
          </p:nvSpPr>
          <p:spPr>
            <a:xfrm>
              <a:off x="5333765" y="5355774"/>
              <a:ext cx="573314" cy="573312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3021391" y="5237241"/>
              <a:ext cx="1569961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6381212" y="5494632"/>
              <a:ext cx="1569961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977231" y="5607117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2992361" y="5811763"/>
              <a:ext cx="1569961" cy="3144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random key</a:t>
              </a:r>
            </a:p>
          </p:txBody>
        </p:sp>
        <p:cxnSp>
          <p:nvCxnSpPr>
            <p:cNvPr id="20" name="Straight Arrow Connector 19"/>
            <p:cNvCxnSpPr>
              <a:stCxn id="5" idx="3"/>
              <a:endCxn id="4" idx="5"/>
            </p:cNvCxnSpPr>
            <p:nvPr/>
          </p:nvCxnSpPr>
          <p:spPr>
            <a:xfrm>
              <a:off x="4591352" y="5380466"/>
              <a:ext cx="742413" cy="14322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1" idx="3"/>
              <a:endCxn id="4" idx="4"/>
            </p:cNvCxnSpPr>
            <p:nvPr/>
          </p:nvCxnSpPr>
          <p:spPr>
            <a:xfrm flipV="1">
              <a:off x="4562322" y="5761169"/>
              <a:ext cx="771443" cy="207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3389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WEP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302382" y="5186433"/>
            <a:ext cx="87930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IV Counter</a:t>
            </a:r>
          </a:p>
        </p:txBody>
      </p:sp>
      <p:cxnSp>
        <p:nvCxnSpPr>
          <p:cNvPr id="22" name="Elbow Connector 21"/>
          <p:cNvCxnSpPr>
            <a:stCxn id="20" idx="3"/>
          </p:cNvCxnSpPr>
          <p:nvPr/>
        </p:nvCxnSpPr>
        <p:spPr>
          <a:xfrm>
            <a:off x="1181689" y="5476719"/>
            <a:ext cx="339887" cy="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</p:cNvCxnSpPr>
          <p:nvPr/>
        </p:nvCxnSpPr>
        <p:spPr>
          <a:xfrm flipV="1">
            <a:off x="1267571" y="2704485"/>
            <a:ext cx="254005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70" idx="1"/>
          </p:cNvCxnSpPr>
          <p:nvPr/>
        </p:nvCxnSpPr>
        <p:spPr>
          <a:xfrm>
            <a:off x="7409544" y="4899766"/>
            <a:ext cx="353170" cy="1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13141C"/>
                </a:solidFill>
              </a:rPr>
              <a:t>WEP/RC4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762714" y="4760623"/>
            <a:ext cx="1127286" cy="30238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Encryption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733481" y="6253245"/>
            <a:ext cx="875706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Key</a:t>
            </a:r>
          </a:p>
        </p:txBody>
      </p:sp>
      <p:cxnSp>
        <p:nvCxnSpPr>
          <p:cNvPr id="79" name="Elbow Connector 78"/>
          <p:cNvCxnSpPr>
            <a:stCxn id="77" idx="0"/>
          </p:cNvCxnSpPr>
          <p:nvPr/>
        </p:nvCxnSpPr>
        <p:spPr>
          <a:xfrm rot="5400000" flipH="1" flipV="1">
            <a:off x="3047659" y="6123220"/>
            <a:ext cx="253700" cy="63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971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WEP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8461" y="2553294"/>
            <a:ext cx="1671562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Plaintext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41546" y="1773111"/>
            <a:ext cx="602343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CRC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4213" y="2554503"/>
            <a:ext cx="517677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ICV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00288" y="4748575"/>
            <a:ext cx="42333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IV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2" y="4748575"/>
            <a:ext cx="52009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Key ID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02382" y="5186433"/>
            <a:ext cx="87930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IV Gen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81689" y="5325529"/>
            <a:ext cx="1543350" cy="302381"/>
            <a:chOff x="1181689" y="5325529"/>
            <a:chExt cx="1543350" cy="302381"/>
          </a:xfrm>
        </p:grpSpPr>
        <p:sp>
          <p:nvSpPr>
            <p:cNvPr id="11" name="Rectangle 10"/>
            <p:cNvSpPr/>
            <p:nvPr/>
          </p:nvSpPr>
          <p:spPr>
            <a:xfrm>
              <a:off x="2301705" y="5325529"/>
              <a:ext cx="423334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22" name="Elbow Connector 21"/>
            <p:cNvCxnSpPr>
              <a:stCxn id="20" idx="3"/>
              <a:endCxn id="11" idx="1"/>
            </p:cNvCxnSpPr>
            <p:nvPr/>
          </p:nvCxnSpPr>
          <p:spPr>
            <a:xfrm>
              <a:off x="1181689" y="5476719"/>
              <a:ext cx="1120016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3" name="Elbow Connector 32"/>
          <p:cNvCxnSpPr>
            <a:stCxn id="4" idx="0"/>
            <a:endCxn id="8" idx="1"/>
          </p:cNvCxnSpPr>
          <p:nvPr/>
        </p:nvCxnSpPr>
        <p:spPr>
          <a:xfrm rot="5400000" flipH="1" flipV="1">
            <a:off x="2562946" y="2174694"/>
            <a:ext cx="489897" cy="2673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8" idx="3"/>
            <a:endCxn id="9" idx="0"/>
          </p:cNvCxnSpPr>
          <p:nvPr/>
        </p:nvCxnSpPr>
        <p:spPr>
          <a:xfrm>
            <a:off x="3543889" y="2063397"/>
            <a:ext cx="249163" cy="49110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051890" y="2705694"/>
            <a:ext cx="399152" cy="1142999"/>
            <a:chOff x="4051890" y="2705694"/>
            <a:chExt cx="399152" cy="1142999"/>
          </a:xfrm>
        </p:grpSpPr>
        <p:cxnSp>
          <p:nvCxnSpPr>
            <p:cNvPr id="39" name="Elbow Connector 38"/>
            <p:cNvCxnSpPr>
              <a:stCxn id="9" idx="3"/>
              <a:endCxn id="14" idx="0"/>
            </p:cNvCxnSpPr>
            <p:nvPr/>
          </p:nvCxnSpPr>
          <p:spPr>
            <a:xfrm>
              <a:off x="4051890" y="2705694"/>
              <a:ext cx="399152" cy="287859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>
              <a:stCxn id="13" idx="3"/>
              <a:endCxn id="14" idx="2"/>
            </p:cNvCxnSpPr>
            <p:nvPr/>
          </p:nvCxnSpPr>
          <p:spPr>
            <a:xfrm flipV="1">
              <a:off x="4051890" y="3574125"/>
              <a:ext cx="399152" cy="274568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149870" y="2993553"/>
            <a:ext cx="3211294" cy="580572"/>
            <a:chOff x="4149870" y="2993553"/>
            <a:chExt cx="3211294" cy="580572"/>
          </a:xfrm>
        </p:grpSpPr>
        <p:sp>
          <p:nvSpPr>
            <p:cNvPr id="14" name="Rounded Rectangle 13"/>
            <p:cNvSpPr/>
            <p:nvPr/>
          </p:nvSpPr>
          <p:spPr>
            <a:xfrm>
              <a:off x="4149870" y="2993553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7735" y="3132649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3" name="Elbow Connector 42"/>
            <p:cNvCxnSpPr>
              <a:stCxn id="14" idx="3"/>
              <a:endCxn id="16" idx="1"/>
            </p:cNvCxnSpPr>
            <p:nvPr/>
          </p:nvCxnSpPr>
          <p:spPr>
            <a:xfrm>
              <a:off x="4752213" y="3283839"/>
              <a:ext cx="395522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147735" y="3435030"/>
            <a:ext cx="2213429" cy="1615926"/>
            <a:chOff x="5147735" y="3435030"/>
            <a:chExt cx="2213429" cy="1615926"/>
          </a:xfrm>
        </p:grpSpPr>
        <p:sp>
          <p:nvSpPr>
            <p:cNvPr id="17" name="Rectangle 16"/>
            <p:cNvSpPr/>
            <p:nvPr/>
          </p:nvSpPr>
          <p:spPr>
            <a:xfrm>
              <a:off x="5147735" y="4748575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16" idx="2"/>
              <a:endCxn id="17" idx="0"/>
            </p:cNvCxnSpPr>
            <p:nvPr/>
          </p:nvCxnSpPr>
          <p:spPr>
            <a:xfrm>
              <a:off x="6254450" y="3435030"/>
              <a:ext cx="0" cy="13135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49" name="Elbow Connector 48"/>
          <p:cNvCxnSpPr>
            <a:stCxn id="11" idx="2"/>
            <a:endCxn id="18" idx="2"/>
          </p:cNvCxnSpPr>
          <p:nvPr/>
        </p:nvCxnSpPr>
        <p:spPr>
          <a:xfrm rot="5400000" flipH="1" flipV="1">
            <a:off x="3124186" y="4440141"/>
            <a:ext cx="576954" cy="1798583"/>
          </a:xfrm>
          <a:prstGeom prst="bentConnector3">
            <a:avLst>
              <a:gd name="adj1" fmla="val -3543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9" idx="2"/>
          </p:cNvCxnSpPr>
          <p:nvPr/>
        </p:nvCxnSpPr>
        <p:spPr>
          <a:xfrm flipV="1">
            <a:off x="3583801" y="5050956"/>
            <a:ext cx="1248248" cy="425764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  <a:endCxn id="4" idx="1"/>
          </p:cNvCxnSpPr>
          <p:nvPr/>
        </p:nvCxnSpPr>
        <p:spPr>
          <a:xfrm flipV="1">
            <a:off x="1267571" y="2704485"/>
            <a:ext cx="570890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838461" y="3697502"/>
            <a:ext cx="2213429" cy="1594164"/>
            <a:chOff x="1838461" y="3697502"/>
            <a:chExt cx="2213429" cy="1594164"/>
          </a:xfrm>
        </p:grpSpPr>
        <p:sp>
          <p:nvSpPr>
            <p:cNvPr id="12" name="Rounded Rectangle 11"/>
            <p:cNvSpPr/>
            <p:nvPr/>
          </p:nvSpPr>
          <p:spPr>
            <a:xfrm>
              <a:off x="2644004" y="4265984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PRG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38461" y="3697502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 sequence</a:t>
              </a:r>
            </a:p>
          </p:txBody>
        </p:sp>
        <p:sp>
          <p:nvSpPr>
            <p:cNvPr id="27" name="Left Brace 26"/>
            <p:cNvSpPr/>
            <p:nvPr/>
          </p:nvSpPr>
          <p:spPr>
            <a:xfrm rot="5400000">
              <a:off x="2815756" y="4528456"/>
              <a:ext cx="258839" cy="1267582"/>
            </a:xfrm>
            <a:prstGeom prst="leftBrace">
              <a:avLst/>
            </a:prstGeom>
            <a:ln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Arrow Connector 44"/>
            <p:cNvCxnSpPr>
              <a:stCxn id="12" idx="0"/>
              <a:endCxn id="13" idx="2"/>
            </p:cNvCxnSpPr>
            <p:nvPr/>
          </p:nvCxnSpPr>
          <p:spPr>
            <a:xfrm flipV="1">
              <a:off x="2945176" y="3999883"/>
              <a:ext cx="0" cy="26610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27" idx="1"/>
              <a:endCxn id="12" idx="2"/>
            </p:cNvCxnSpPr>
            <p:nvPr/>
          </p:nvCxnSpPr>
          <p:spPr>
            <a:xfrm flipV="1">
              <a:off x="2945176" y="4846556"/>
              <a:ext cx="0" cy="18627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7361164" y="4760623"/>
            <a:ext cx="1528836" cy="302381"/>
            <a:chOff x="7361164" y="4760623"/>
            <a:chExt cx="1528836" cy="302381"/>
          </a:xfrm>
        </p:grpSpPr>
        <p:cxnSp>
          <p:nvCxnSpPr>
            <p:cNvPr id="54" name="Straight Arrow Connector 53"/>
            <p:cNvCxnSpPr>
              <a:stCxn id="17" idx="3"/>
              <a:endCxn id="70" idx="1"/>
            </p:cNvCxnSpPr>
            <p:nvPr/>
          </p:nvCxnSpPr>
          <p:spPr>
            <a:xfrm>
              <a:off x="7361164" y="4899766"/>
              <a:ext cx="401550" cy="120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7762714" y="4760623"/>
              <a:ext cx="1127286" cy="30238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Encryption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33481" y="5325529"/>
            <a:ext cx="875706" cy="1230097"/>
            <a:chOff x="2733481" y="5325529"/>
            <a:chExt cx="875706" cy="1230097"/>
          </a:xfrm>
        </p:grpSpPr>
        <p:sp>
          <p:nvSpPr>
            <p:cNvPr id="10" name="Rectangle 9"/>
            <p:cNvSpPr/>
            <p:nvPr/>
          </p:nvSpPr>
          <p:spPr>
            <a:xfrm>
              <a:off x="2761324" y="5325529"/>
              <a:ext cx="822477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733481" y="6253245"/>
              <a:ext cx="875706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cxnSp>
          <p:nvCxnSpPr>
            <p:cNvPr id="79" name="Elbow Connector 78"/>
            <p:cNvCxnSpPr>
              <a:stCxn id="77" idx="0"/>
              <a:endCxn id="10" idx="2"/>
            </p:cNvCxnSpPr>
            <p:nvPr/>
          </p:nvCxnSpPr>
          <p:spPr>
            <a:xfrm rot="5400000" flipH="1" flipV="1">
              <a:off x="2859281" y="5939964"/>
              <a:ext cx="625335" cy="122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4015617" y="4676005"/>
            <a:ext cx="3406021" cy="437858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663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8" grpId="0" animBg="1"/>
      <p:bldP spid="19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WEP: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AP picks a random challenge text: </a:t>
            </a:r>
            <a:r>
              <a:rPr lang="en-US" b="1" i="1" dirty="0" smtClean="0">
                <a:latin typeface="Times New Roman"/>
                <a:cs typeface="Times New Roman"/>
              </a:rPr>
              <a:t>C</a:t>
            </a:r>
          </a:p>
          <a:p>
            <a:pPr lvl="1"/>
            <a:r>
              <a:rPr lang="en-US" dirty="0" smtClean="0"/>
              <a:t>STA encrypts it: </a:t>
            </a:r>
            <a:r>
              <a:rPr lang="en-US" b="1" i="1" dirty="0" smtClean="0">
                <a:latin typeface="Times New Roman"/>
                <a:cs typeface="Times New Roman"/>
              </a:rPr>
              <a:t>R</a:t>
            </a:r>
            <a:r>
              <a:rPr lang="en-US" i="1" dirty="0" smtClean="0">
                <a:latin typeface="Times New Roman"/>
                <a:cs typeface="Times New Roman"/>
              </a:rPr>
              <a:t> = </a:t>
            </a:r>
            <a:r>
              <a:rPr lang="en-US" i="1" dirty="0" err="1" smtClean="0">
                <a:latin typeface="Times New Roman"/>
                <a:cs typeface="Times New Roman"/>
              </a:rPr>
              <a:t>Enc</a:t>
            </a:r>
            <a:r>
              <a:rPr lang="en-US" i="1" dirty="0" smtClean="0">
                <a:latin typeface="Times New Roman"/>
                <a:cs typeface="Times New Roman"/>
              </a:rPr>
              <a:t>(</a:t>
            </a:r>
            <a:r>
              <a:rPr lang="en-US" b="1" i="1" dirty="0" smtClean="0">
                <a:latin typeface="Times New Roman"/>
                <a:cs typeface="Times New Roman"/>
              </a:rPr>
              <a:t>C</a:t>
            </a:r>
            <a:r>
              <a:rPr lang="en-US" i="1" dirty="0" smtClean="0">
                <a:latin typeface="Times New Roman"/>
                <a:cs typeface="Times New Roman"/>
              </a:rPr>
              <a:t>)</a:t>
            </a:r>
          </a:p>
          <a:p>
            <a:pPr lvl="1"/>
            <a:r>
              <a:rPr lang="en-US" dirty="0" smtClean="0">
                <a:cs typeface="Times New Roman"/>
              </a:rPr>
              <a:t>AP checks if: </a:t>
            </a:r>
            <a:r>
              <a:rPr lang="en-US" b="1" i="1" dirty="0" smtClean="0">
                <a:latin typeface="Times New Roman"/>
                <a:cs typeface="Times New Roman"/>
              </a:rPr>
              <a:t>C</a:t>
            </a:r>
            <a:r>
              <a:rPr lang="en-US" i="1" dirty="0" smtClean="0">
                <a:latin typeface="Times New Roman"/>
                <a:cs typeface="Times New Roman"/>
              </a:rPr>
              <a:t> == Dec(</a:t>
            </a:r>
            <a:r>
              <a:rPr lang="en-US" b="1" i="1" dirty="0" smtClean="0">
                <a:latin typeface="Times New Roman"/>
                <a:cs typeface="Times New Roman"/>
              </a:rPr>
              <a:t>R</a:t>
            </a:r>
            <a:r>
              <a:rPr lang="en-US" i="1" dirty="0" smtClean="0">
                <a:latin typeface="Times New Roman"/>
                <a:cs typeface="Times New Roman"/>
              </a:rPr>
              <a:t>)</a:t>
            </a:r>
          </a:p>
          <a:p>
            <a:r>
              <a:rPr lang="en-US" dirty="0" smtClean="0"/>
              <a:t>Only STA that has the right key can encrypt correctly, So authentication works!??</a:t>
            </a:r>
            <a:r>
              <a:rPr lang="en-US" i="1" dirty="0" smtClean="0">
                <a:latin typeface="Times New Roman"/>
                <a:cs typeface="Times New Roman"/>
              </a:rPr>
              <a:t>	</a:t>
            </a:r>
            <a:endParaRPr lang="en-US" b="1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288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WEP: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Integrity </a:t>
            </a:r>
          </a:p>
          <a:p>
            <a:pPr lvl="1"/>
            <a:r>
              <a:rPr lang="en-US" dirty="0" smtClean="0"/>
              <a:t>Computes CRC of the plaintext: </a:t>
            </a:r>
            <a:r>
              <a:rPr lang="en-US" i="1" dirty="0" smtClean="0">
                <a:latin typeface="Times New Roman"/>
                <a:cs typeface="Times New Roman"/>
              </a:rPr>
              <a:t>ICV = CRC(P)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latin typeface="Times New Roman"/>
                <a:cs typeface="Times New Roman"/>
              </a:rPr>
              <a:t>C = </a:t>
            </a:r>
            <a:r>
              <a:rPr lang="en-US" i="1" dirty="0" err="1" smtClean="0">
                <a:latin typeface="Times New Roman"/>
                <a:cs typeface="Times New Roman"/>
              </a:rPr>
              <a:t>Enc</a:t>
            </a:r>
            <a:r>
              <a:rPr lang="en-US" i="1" dirty="0" smtClean="0">
                <a:latin typeface="Times New Roman"/>
                <a:cs typeface="Times New Roman"/>
              </a:rPr>
              <a:t>(P, ICV)</a:t>
            </a:r>
            <a:endParaRPr lang="en-US" i="1" dirty="0">
              <a:latin typeface="Times New Roman"/>
              <a:cs typeface="Times New Roman"/>
            </a:endParaRPr>
          </a:p>
          <a:p>
            <a:pPr lvl="1"/>
            <a:r>
              <a:rPr lang="en-US" dirty="0" smtClean="0"/>
              <a:t>Receiver Checks if </a:t>
            </a:r>
            <a:r>
              <a:rPr lang="en-US" i="1" dirty="0" smtClean="0">
                <a:latin typeface="Times New Roman"/>
                <a:cs typeface="Times New Roman"/>
              </a:rPr>
              <a:t>ICV</a:t>
            </a:r>
            <a:r>
              <a:rPr lang="en-US" dirty="0" smtClean="0"/>
              <a:t> of </a:t>
            </a:r>
            <a:r>
              <a:rPr lang="en-US" i="1" dirty="0" smtClean="0">
                <a:latin typeface="Times New Roman"/>
                <a:cs typeface="Times New Roman"/>
              </a:rPr>
              <a:t>C</a:t>
            </a:r>
            <a:r>
              <a:rPr lang="en-US" dirty="0" smtClean="0"/>
              <a:t> equals to </a:t>
            </a:r>
            <a:r>
              <a:rPr lang="en-US" i="1" dirty="0" smtClean="0">
                <a:latin typeface="Times New Roman"/>
                <a:cs typeface="Times New Roman"/>
              </a:rPr>
              <a:t>CRC(P) </a:t>
            </a:r>
          </a:p>
          <a:p>
            <a:r>
              <a:rPr lang="en-US" dirty="0" smtClean="0"/>
              <a:t>Since P and ICV are encrypted, nobody can change P without breaking P-ICV match!??</a:t>
            </a:r>
            <a:endParaRPr lang="en-US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544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WEP: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Confidentiality</a:t>
            </a:r>
          </a:p>
          <a:p>
            <a:pPr lvl="1"/>
            <a:r>
              <a:rPr lang="en-US" dirty="0" smtClean="0"/>
              <a:t>Every packet is encrypted using a secret key</a:t>
            </a:r>
          </a:p>
          <a:p>
            <a:pPr lvl="2"/>
            <a:r>
              <a:rPr lang="en-US" dirty="0" smtClean="0">
                <a:cs typeface="Times New Roman"/>
              </a:rPr>
              <a:t>send</a:t>
            </a:r>
            <a:r>
              <a:rPr lang="en-US" i="1" dirty="0" smtClean="0">
                <a:latin typeface="Times New Roman"/>
                <a:cs typeface="Times New Roman"/>
              </a:rPr>
              <a:t> {IV, </a:t>
            </a:r>
            <a:r>
              <a:rPr lang="en-US" i="1" dirty="0" err="1" smtClean="0">
                <a:latin typeface="Times New Roman"/>
                <a:cs typeface="Times New Roman"/>
              </a:rPr>
              <a:t>KeyID</a:t>
            </a:r>
            <a:r>
              <a:rPr lang="en-US" i="1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Enc</a:t>
            </a:r>
            <a:r>
              <a:rPr lang="en-US" i="1" dirty="0" smtClean="0">
                <a:latin typeface="Times New Roman"/>
                <a:cs typeface="Times New Roman"/>
              </a:rPr>
              <a:t>(P, ICV)}</a:t>
            </a:r>
            <a:endParaRPr lang="en-US" i="1" dirty="0">
              <a:latin typeface="Times New Roman"/>
              <a:cs typeface="Times New Roman"/>
            </a:endParaRPr>
          </a:p>
          <a:p>
            <a:r>
              <a:rPr lang="en-US" dirty="0" smtClean="0"/>
              <a:t>IV changes in every packet, so key stream (derived from IV and key, albeit pseudo-random) changes in every packet, so by Shannon, the encryption is perfectly safe!</a:t>
            </a:r>
            <a:endParaRPr lang="en-US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86739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 is not secure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70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WEP fails to provide </a:t>
            </a:r>
          </a:p>
          <a:p>
            <a:pPr lvl="1"/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Message Modification Detection</a:t>
            </a:r>
          </a:p>
          <a:p>
            <a:pPr lvl="1"/>
            <a:r>
              <a:rPr lang="en-US" dirty="0" smtClean="0"/>
              <a:t>Message Privacy</a:t>
            </a:r>
          </a:p>
          <a:p>
            <a:pPr lvl="1"/>
            <a:r>
              <a:rPr lang="en-US" dirty="0" smtClean="0"/>
              <a:t>Key Protection</a:t>
            </a:r>
          </a:p>
          <a:p>
            <a:r>
              <a:rPr lang="en-US" dirty="0" smtClean="0"/>
              <a:t>Resolution</a:t>
            </a:r>
          </a:p>
          <a:p>
            <a:pPr lvl="1"/>
            <a:r>
              <a:rPr lang="en-US" dirty="0" smtClean="0"/>
              <a:t>IEEE working group launched (802.11i)</a:t>
            </a:r>
          </a:p>
          <a:p>
            <a:pPr lvl="1"/>
            <a:r>
              <a:rPr lang="en-US" dirty="0" smtClean="0"/>
              <a:t>Wi-Fi proposed WPA (TKIP)</a:t>
            </a:r>
          </a:p>
          <a:p>
            <a:pPr lvl="1"/>
            <a:r>
              <a:rPr lang="en-US" dirty="0" smtClean="0"/>
              <a:t>IEEE proposed WPA2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924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wrong: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Mutual Authentication: STA does not authenticate AP</a:t>
            </a:r>
          </a:p>
          <a:p>
            <a:r>
              <a:rPr lang="en-US" dirty="0" smtClean="0"/>
              <a:t>Use the same key for authentication and data encryption? </a:t>
            </a:r>
          </a:p>
          <a:p>
            <a:pPr lvl="1"/>
            <a:r>
              <a:rPr lang="en-US" dirty="0" smtClean="0"/>
              <a:t>During authentication, we reveal plaintext-</a:t>
            </a:r>
            <a:r>
              <a:rPr lang="en-US" dirty="0" err="1" smtClean="0"/>
              <a:t>ciphertext</a:t>
            </a:r>
            <a:r>
              <a:rPr lang="en-US" dirty="0" smtClean="0"/>
              <a:t> pairs!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712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wlan</a:t>
            </a:r>
            <a:r>
              <a:rPr lang="en-US" dirty="0" smtClean="0"/>
              <a:t> mac in detail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Review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63358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Authentication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146705" y="2098499"/>
            <a:ext cx="0" cy="1294187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52862" y="2098499"/>
            <a:ext cx="0" cy="1294187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2789685" y="1696952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995843" y="1696952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grpSp>
        <p:nvGrpSpPr>
          <p:cNvPr id="117" name="Group 116"/>
          <p:cNvGrpSpPr/>
          <p:nvPr/>
        </p:nvGrpSpPr>
        <p:grpSpPr>
          <a:xfrm>
            <a:off x="2824004" y="2384948"/>
            <a:ext cx="2528858" cy="306351"/>
            <a:chOff x="2824004" y="2384948"/>
            <a:chExt cx="2528858" cy="306351"/>
          </a:xfrm>
        </p:grpSpPr>
        <p:sp>
          <p:nvSpPr>
            <p:cNvPr id="6" name="Rectangle 5"/>
            <p:cNvSpPr/>
            <p:nvPr/>
          </p:nvSpPr>
          <p:spPr>
            <a:xfrm>
              <a:off x="4018029" y="2384948"/>
              <a:ext cx="1334833" cy="30635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cxnSp>
          <p:nvCxnSpPr>
            <p:cNvPr id="21" name="Straight Arrow Connector 20"/>
            <p:cNvCxnSpPr>
              <a:stCxn id="6" idx="1"/>
            </p:cNvCxnSpPr>
            <p:nvPr/>
          </p:nvCxnSpPr>
          <p:spPr>
            <a:xfrm flipH="1">
              <a:off x="2824004" y="2538124"/>
              <a:ext cx="119402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5" name="Rectangle 64"/>
          <p:cNvSpPr/>
          <p:nvPr/>
        </p:nvSpPr>
        <p:spPr>
          <a:xfrm>
            <a:off x="3372142" y="5140034"/>
            <a:ext cx="1419981" cy="2946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Key stream</a:t>
            </a:r>
          </a:p>
        </p:txBody>
      </p:sp>
      <p:grpSp>
        <p:nvGrpSpPr>
          <p:cNvPr id="122" name="Group 121"/>
          <p:cNvGrpSpPr/>
          <p:nvPr/>
        </p:nvGrpSpPr>
        <p:grpSpPr>
          <a:xfrm>
            <a:off x="1752843" y="5004622"/>
            <a:ext cx="1619299" cy="573312"/>
            <a:chOff x="1752843" y="5004622"/>
            <a:chExt cx="1619299" cy="573312"/>
          </a:xfrm>
        </p:grpSpPr>
        <p:sp>
          <p:nvSpPr>
            <p:cNvPr id="5" name="Octagon 4"/>
            <p:cNvSpPr/>
            <p:nvPr/>
          </p:nvSpPr>
          <p:spPr>
            <a:xfrm>
              <a:off x="2260375" y="5004622"/>
              <a:ext cx="573314" cy="573312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cxnSp>
          <p:nvCxnSpPr>
            <p:cNvPr id="11" name="Straight Arrow Connector 10"/>
            <p:cNvCxnSpPr>
              <a:stCxn id="50" idx="3"/>
              <a:endCxn id="5" idx="5"/>
            </p:cNvCxnSpPr>
            <p:nvPr/>
          </p:nvCxnSpPr>
          <p:spPr>
            <a:xfrm>
              <a:off x="1752843" y="5100266"/>
              <a:ext cx="507532" cy="7227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51" idx="3"/>
              <a:endCxn id="5" idx="4"/>
            </p:cNvCxnSpPr>
            <p:nvPr/>
          </p:nvCxnSpPr>
          <p:spPr>
            <a:xfrm flipV="1">
              <a:off x="1765456" y="5410017"/>
              <a:ext cx="494919" cy="16791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endCxn id="65" idx="1"/>
            </p:cNvCxnSpPr>
            <p:nvPr/>
          </p:nvCxnSpPr>
          <p:spPr>
            <a:xfrm>
              <a:off x="2833690" y="5287372"/>
              <a:ext cx="5384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73" name="Picture 72" descr="latex-image-1.pdf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895" y="2062212"/>
            <a:ext cx="1905000" cy="889000"/>
          </a:xfrm>
          <a:prstGeom prst="rect">
            <a:avLst/>
          </a:prstGeom>
          <a:solidFill>
            <a:srgbClr val="FFFFFF"/>
          </a:solidFill>
          <a:ln w="57150" cmpd="sng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19" name="Group 118"/>
          <p:cNvGrpSpPr/>
          <p:nvPr/>
        </p:nvGrpSpPr>
        <p:grpSpPr>
          <a:xfrm>
            <a:off x="597495" y="2313179"/>
            <a:ext cx="2226509" cy="1762916"/>
            <a:chOff x="597495" y="2313179"/>
            <a:chExt cx="2226509" cy="1762916"/>
          </a:xfrm>
        </p:grpSpPr>
        <p:sp>
          <p:nvSpPr>
            <p:cNvPr id="9" name="Rectangle 8"/>
            <p:cNvSpPr/>
            <p:nvPr/>
          </p:nvSpPr>
          <p:spPr>
            <a:xfrm>
              <a:off x="597495" y="2396625"/>
              <a:ext cx="1419981" cy="294675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Key stream</a:t>
              </a:r>
            </a:p>
          </p:txBody>
        </p:sp>
        <p:sp>
          <p:nvSpPr>
            <p:cNvPr id="37" name="Octagon 36"/>
            <p:cNvSpPr/>
            <p:nvPr/>
          </p:nvSpPr>
          <p:spPr>
            <a:xfrm>
              <a:off x="2382513" y="2313179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46620" y="3793989"/>
              <a:ext cx="670076" cy="28210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sp>
          <p:nvSpPr>
            <p:cNvPr id="40" name="Octagon 39"/>
            <p:cNvSpPr/>
            <p:nvPr/>
          </p:nvSpPr>
          <p:spPr>
            <a:xfrm>
              <a:off x="936162" y="3037794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PRG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97495" y="3789645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77" name="Straight Arrow Connector 76"/>
            <p:cNvCxnSpPr>
              <a:stCxn id="9" idx="3"/>
            </p:cNvCxnSpPr>
            <p:nvPr/>
          </p:nvCxnSpPr>
          <p:spPr>
            <a:xfrm flipV="1">
              <a:off x="2017476" y="2538124"/>
              <a:ext cx="365037" cy="58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 flipV="1">
              <a:off x="1146620" y="2691300"/>
              <a:ext cx="0" cy="3464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stCxn id="44" idx="0"/>
              <a:endCxn id="40" idx="3"/>
            </p:cNvCxnSpPr>
            <p:nvPr/>
          </p:nvCxnSpPr>
          <p:spPr>
            <a:xfrm flipV="1">
              <a:off x="784972" y="3479283"/>
              <a:ext cx="280498" cy="31036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39" idx="0"/>
            </p:cNvCxnSpPr>
            <p:nvPr/>
          </p:nvCxnSpPr>
          <p:spPr>
            <a:xfrm flipH="1" flipV="1">
              <a:off x="1260315" y="3479283"/>
              <a:ext cx="221343" cy="3147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5620031" y="4445364"/>
            <a:ext cx="2939568" cy="1671544"/>
            <a:chOff x="5620031" y="4445364"/>
            <a:chExt cx="2939568" cy="1671544"/>
          </a:xfrm>
        </p:grpSpPr>
        <p:cxnSp>
          <p:nvCxnSpPr>
            <p:cNvPr id="93" name="Straight Connector 92"/>
            <p:cNvCxnSpPr>
              <a:stCxn id="95" idx="2"/>
            </p:cNvCxnSpPr>
            <p:nvPr/>
          </p:nvCxnSpPr>
          <p:spPr>
            <a:xfrm flipH="1">
              <a:off x="5977051" y="4846911"/>
              <a:ext cx="9685" cy="1269997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96" idx="2"/>
            </p:cNvCxnSpPr>
            <p:nvPr/>
          </p:nvCxnSpPr>
          <p:spPr>
            <a:xfrm flipH="1">
              <a:off x="8183208" y="4846911"/>
              <a:ext cx="9686" cy="1269997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95" name="Rounded Rectangle 94"/>
            <p:cNvSpPr/>
            <p:nvPr/>
          </p:nvSpPr>
          <p:spPr>
            <a:xfrm>
              <a:off x="5620031" y="4445364"/>
              <a:ext cx="733410" cy="40154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Adv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7826189" y="4445364"/>
              <a:ext cx="733410" cy="40154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AP</a:t>
              </a: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5654351" y="5133360"/>
            <a:ext cx="2528857" cy="306351"/>
            <a:chOff x="5654351" y="5133360"/>
            <a:chExt cx="2528857" cy="306351"/>
          </a:xfrm>
        </p:grpSpPr>
        <p:sp>
          <p:nvSpPr>
            <p:cNvPr id="91" name="Rectangle 90"/>
            <p:cNvSpPr/>
            <p:nvPr/>
          </p:nvSpPr>
          <p:spPr>
            <a:xfrm>
              <a:off x="6848375" y="5133360"/>
              <a:ext cx="1334833" cy="306351"/>
            </a:xfrm>
            <a:prstGeom prst="rect">
              <a:avLst/>
            </a:prstGeom>
            <a:gradFill>
              <a:gsLst>
                <a:gs pos="0">
                  <a:schemeClr val="accent4">
                    <a:lumMod val="50000"/>
                  </a:schemeClr>
                </a:gs>
                <a:gs pos="80000">
                  <a:schemeClr val="accent4">
                    <a:lumMod val="75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</a:gra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cxnSp>
          <p:nvCxnSpPr>
            <p:cNvPr id="97" name="Straight Arrow Connector 96"/>
            <p:cNvCxnSpPr>
              <a:stCxn id="91" idx="1"/>
            </p:cNvCxnSpPr>
            <p:nvPr/>
          </p:nvCxnSpPr>
          <p:spPr>
            <a:xfrm flipH="1">
              <a:off x="5654351" y="5286536"/>
              <a:ext cx="119402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0" name="Rectangle 99"/>
          <p:cNvSpPr/>
          <p:nvPr/>
        </p:nvSpPr>
        <p:spPr>
          <a:xfrm>
            <a:off x="5988388" y="5854649"/>
            <a:ext cx="374953" cy="28645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IV</a:t>
            </a:r>
          </a:p>
        </p:txBody>
      </p:sp>
      <p:grpSp>
        <p:nvGrpSpPr>
          <p:cNvPr id="125" name="Group 124"/>
          <p:cNvGrpSpPr/>
          <p:nvPr/>
        </p:nvGrpSpPr>
        <p:grpSpPr>
          <a:xfrm>
            <a:off x="4792123" y="5061591"/>
            <a:ext cx="3391085" cy="1079507"/>
            <a:chOff x="4792123" y="5061591"/>
            <a:chExt cx="3391085" cy="1079507"/>
          </a:xfrm>
        </p:grpSpPr>
        <p:sp>
          <p:nvSpPr>
            <p:cNvPr id="92" name="Rectangle 91"/>
            <p:cNvSpPr/>
            <p:nvPr/>
          </p:nvSpPr>
          <p:spPr>
            <a:xfrm>
              <a:off x="6437134" y="5854648"/>
              <a:ext cx="1308692" cy="286450"/>
            </a:xfrm>
            <a:prstGeom prst="rect">
              <a:avLst/>
            </a:prstGeom>
            <a:gradFill>
              <a:gsLst>
                <a:gs pos="0">
                  <a:schemeClr val="bg2">
                    <a:lumMod val="90000"/>
                    <a:lumOff val="10000"/>
                  </a:schemeClr>
                </a:gs>
                <a:gs pos="80000">
                  <a:schemeClr val="bg2">
                    <a:lumMod val="75000"/>
                    <a:lumOff val="25000"/>
                  </a:schemeClr>
                </a:gs>
                <a:gs pos="100000">
                  <a:schemeClr val="bg2">
                    <a:lumMod val="50000"/>
                    <a:lumOff val="50000"/>
                  </a:schemeClr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98" name="Straight Arrow Connector 97"/>
            <p:cNvCxnSpPr>
              <a:stCxn id="92" idx="3"/>
            </p:cNvCxnSpPr>
            <p:nvPr/>
          </p:nvCxnSpPr>
          <p:spPr>
            <a:xfrm flipV="1">
              <a:off x="7745826" y="5995947"/>
              <a:ext cx="437382" cy="19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99" name="Octagon 98"/>
            <p:cNvSpPr/>
            <p:nvPr/>
          </p:nvSpPr>
          <p:spPr>
            <a:xfrm>
              <a:off x="5212859" y="5061591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cxnSp>
          <p:nvCxnSpPr>
            <p:cNvPr id="101" name="Straight Arrow Connector 100"/>
            <p:cNvCxnSpPr>
              <a:stCxn id="65" idx="3"/>
            </p:cNvCxnSpPr>
            <p:nvPr/>
          </p:nvCxnSpPr>
          <p:spPr>
            <a:xfrm>
              <a:off x="4792123" y="5287372"/>
              <a:ext cx="42073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Elbow Connector 101"/>
            <p:cNvCxnSpPr>
              <a:stCxn id="99" idx="2"/>
              <a:endCxn id="92" idx="0"/>
            </p:cNvCxnSpPr>
            <p:nvPr/>
          </p:nvCxnSpPr>
          <p:spPr>
            <a:xfrm rot="16200000" flipH="1">
              <a:off x="6132477" y="4895645"/>
              <a:ext cx="351568" cy="156643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0" name="TextBox 109"/>
          <p:cNvSpPr txBox="1"/>
          <p:nvPr/>
        </p:nvSpPr>
        <p:spPr>
          <a:xfrm>
            <a:off x="7735209" y="6176525"/>
            <a:ext cx="8959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SUCESS</a:t>
            </a:r>
            <a:endParaRPr lang="en-US" sz="1600" dirty="0"/>
          </a:p>
        </p:txBody>
      </p:sp>
      <p:grpSp>
        <p:nvGrpSpPr>
          <p:cNvPr id="120" name="Group 119"/>
          <p:cNvGrpSpPr/>
          <p:nvPr/>
        </p:nvGrpSpPr>
        <p:grpSpPr>
          <a:xfrm>
            <a:off x="2694696" y="2754668"/>
            <a:ext cx="3034557" cy="971793"/>
            <a:chOff x="2694696" y="2754668"/>
            <a:chExt cx="3034557" cy="971793"/>
          </a:xfrm>
        </p:grpSpPr>
        <p:sp>
          <p:nvSpPr>
            <p:cNvPr id="7" name="Rectangle 6"/>
            <p:cNvSpPr/>
            <p:nvPr/>
          </p:nvSpPr>
          <p:spPr>
            <a:xfrm>
              <a:off x="3606788" y="3106236"/>
              <a:ext cx="1308692" cy="28645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24" name="Straight Arrow Connector 23"/>
            <p:cNvCxnSpPr>
              <a:stCxn id="7" idx="3"/>
            </p:cNvCxnSpPr>
            <p:nvPr/>
          </p:nvCxnSpPr>
          <p:spPr>
            <a:xfrm flipV="1">
              <a:off x="4915480" y="3247535"/>
              <a:ext cx="437382" cy="19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3158042" y="3106237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86" name="Elbow Connector 85"/>
            <p:cNvCxnSpPr>
              <a:stCxn id="37" idx="2"/>
              <a:endCxn id="7" idx="0"/>
            </p:cNvCxnSpPr>
            <p:nvPr/>
          </p:nvCxnSpPr>
          <p:spPr>
            <a:xfrm rot="16200000" flipH="1">
              <a:off x="3302131" y="2147233"/>
              <a:ext cx="351568" cy="156643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4833255" y="3387907"/>
              <a:ext cx="8959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SUCESS</a:t>
              </a:r>
              <a:endParaRPr lang="en-US" sz="1600" dirty="0"/>
            </a:p>
          </p:txBody>
        </p:sp>
      </p:grpSp>
      <p:sp>
        <p:nvSpPr>
          <p:cNvPr id="112" name="Rectangle 111"/>
          <p:cNvSpPr/>
          <p:nvPr/>
        </p:nvSpPr>
        <p:spPr>
          <a:xfrm>
            <a:off x="229810" y="1527630"/>
            <a:ext cx="5758578" cy="2669419"/>
          </a:xfrm>
          <a:prstGeom prst="rect">
            <a:avLst/>
          </a:prstGeom>
          <a:noFill/>
          <a:ln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29810" y="1512286"/>
            <a:ext cx="1360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</a:t>
            </a:r>
            <a:endParaRPr lang="en-US" dirty="0"/>
          </a:p>
        </p:txBody>
      </p:sp>
      <p:grpSp>
        <p:nvGrpSpPr>
          <p:cNvPr id="121" name="Group 120"/>
          <p:cNvGrpSpPr/>
          <p:nvPr/>
        </p:nvGrpSpPr>
        <p:grpSpPr>
          <a:xfrm>
            <a:off x="229810" y="4312113"/>
            <a:ext cx="8456989" cy="2202965"/>
            <a:chOff x="229810" y="4312113"/>
            <a:chExt cx="8456989" cy="2202965"/>
          </a:xfrm>
        </p:grpSpPr>
        <p:sp>
          <p:nvSpPr>
            <p:cNvPr id="50" name="Rectangle 49"/>
            <p:cNvSpPr/>
            <p:nvPr/>
          </p:nvSpPr>
          <p:spPr>
            <a:xfrm>
              <a:off x="466893" y="4957041"/>
              <a:ext cx="1285950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56764" y="5434709"/>
              <a:ext cx="1308692" cy="28645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384992" y="5564619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29810" y="4312113"/>
              <a:ext cx="8456989" cy="2202965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29810" y="4312113"/>
              <a:ext cx="818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Attack</a:t>
              </a:r>
              <a:endParaRPr lang="en-US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297563" y="5854649"/>
              <a:ext cx="2372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Observed (IV,P,C) tuple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53364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100" grpId="0" animBg="1"/>
      <p:bldP spid="1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wrong: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Attacker shouldn’t be able to change a bit in the message without being detected</a:t>
            </a:r>
          </a:p>
          <a:p>
            <a:r>
              <a:rPr lang="en-US" dirty="0" smtClean="0"/>
              <a:t>But the attacker can flip a bit in the message and fix the ICV (by flipping some bits in it) so that ICV is still correct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986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5969189" y="1963525"/>
            <a:ext cx="2685142" cy="1597646"/>
            <a:chOff x="5969189" y="1963525"/>
            <a:chExt cx="2685142" cy="1597646"/>
          </a:xfrm>
        </p:grpSpPr>
        <p:sp>
          <p:nvSpPr>
            <p:cNvPr id="4" name="Rectangle 3"/>
            <p:cNvSpPr/>
            <p:nvPr/>
          </p:nvSpPr>
          <p:spPr>
            <a:xfrm>
              <a:off x="6781992" y="1963525"/>
              <a:ext cx="1872339" cy="30635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rgbClr val="13141C"/>
                  </a:solidFill>
                </a:rPr>
                <a:t>P: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779573" y="3245956"/>
              <a:ext cx="1874758" cy="315215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rgbClr val="13141C"/>
                  </a:solidFill>
                </a:rPr>
                <a:t>C:</a:t>
              </a:r>
            </a:p>
          </p:txBody>
        </p:sp>
        <p:cxnSp>
          <p:nvCxnSpPr>
            <p:cNvPr id="12" name="Straight Arrow Connector 11"/>
            <p:cNvCxnSpPr>
              <a:stCxn id="6" idx="2"/>
            </p:cNvCxnSpPr>
            <p:nvPr/>
          </p:nvCxnSpPr>
          <p:spPr>
            <a:xfrm>
              <a:off x="7768356" y="2269876"/>
              <a:ext cx="0" cy="25773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5969189" y="2611060"/>
              <a:ext cx="1226086" cy="294675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Key stream</a:t>
              </a:r>
            </a:p>
          </p:txBody>
        </p:sp>
        <p:sp>
          <p:nvSpPr>
            <p:cNvPr id="23" name="Octagon 22"/>
            <p:cNvSpPr/>
            <p:nvPr/>
          </p:nvSpPr>
          <p:spPr>
            <a:xfrm>
              <a:off x="7560312" y="2527614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cxnSp>
          <p:nvCxnSpPr>
            <p:cNvPr id="24" name="Straight Arrow Connector 23"/>
            <p:cNvCxnSpPr>
              <a:stCxn id="22" idx="3"/>
            </p:cNvCxnSpPr>
            <p:nvPr/>
          </p:nvCxnSpPr>
          <p:spPr>
            <a:xfrm flipV="1">
              <a:off x="7195275" y="2752560"/>
              <a:ext cx="365037" cy="583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endCxn id="7" idx="0"/>
            </p:cNvCxnSpPr>
            <p:nvPr/>
          </p:nvCxnSpPr>
          <p:spPr>
            <a:xfrm flipH="1">
              <a:off x="7762914" y="2969103"/>
              <a:ext cx="5442" cy="27685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1150"/>
            <a:ext cx="5153422" cy="468973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RC4, if a bit is flipped in plaintext, the corresponding bit in </a:t>
            </a:r>
            <a:r>
              <a:rPr lang="en-US" dirty="0" err="1" smtClean="0"/>
              <a:t>ciphertext</a:t>
            </a:r>
            <a:r>
              <a:rPr lang="en-US" dirty="0" smtClean="0"/>
              <a:t> is also flipped, and no other bits are changed</a:t>
            </a:r>
          </a:p>
          <a:p>
            <a:endParaRPr lang="en-US" dirty="0" smtClean="0"/>
          </a:p>
          <a:p>
            <a:r>
              <a:rPr lang="en-US" dirty="0" smtClean="0"/>
              <a:t>With CRC, you can compute which bits will be flipped when you flip a bit in the plaintext 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722998" y="1963525"/>
            <a:ext cx="90715" cy="30635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20579" y="3245956"/>
            <a:ext cx="84669" cy="30635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2358" y="1631558"/>
            <a:ext cx="451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flip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7542774" y="3561171"/>
            <a:ext cx="451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flip</a:t>
            </a:r>
            <a:endParaRPr lang="en-US" sz="1600" dirty="0"/>
          </a:p>
        </p:txBody>
      </p:sp>
      <p:grpSp>
        <p:nvGrpSpPr>
          <p:cNvPr id="56" name="Group 55"/>
          <p:cNvGrpSpPr/>
          <p:nvPr/>
        </p:nvGrpSpPr>
        <p:grpSpPr>
          <a:xfrm>
            <a:off x="5652789" y="4681976"/>
            <a:ext cx="3086044" cy="1083773"/>
            <a:chOff x="5652789" y="4681976"/>
            <a:chExt cx="3086044" cy="1083773"/>
          </a:xfrm>
        </p:grpSpPr>
        <p:sp>
          <p:nvSpPr>
            <p:cNvPr id="39" name="Rectangle 38"/>
            <p:cNvSpPr/>
            <p:nvPr/>
          </p:nvSpPr>
          <p:spPr>
            <a:xfrm>
              <a:off x="5652789" y="5462159"/>
              <a:ext cx="1671562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P:</a:t>
              </a: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755874" y="4681976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CRC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48541" y="5463368"/>
              <a:ext cx="1390292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I:</a:t>
              </a:r>
            </a:p>
          </p:txBody>
        </p:sp>
        <p:cxnSp>
          <p:nvCxnSpPr>
            <p:cNvPr id="42" name="Elbow Connector 41"/>
            <p:cNvCxnSpPr>
              <a:stCxn id="39" idx="0"/>
              <a:endCxn id="40" idx="1"/>
            </p:cNvCxnSpPr>
            <p:nvPr/>
          </p:nvCxnSpPr>
          <p:spPr>
            <a:xfrm rot="5400000" flipH="1" flipV="1">
              <a:off x="6377274" y="5083559"/>
              <a:ext cx="489897" cy="267304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Elbow Connector 42"/>
            <p:cNvCxnSpPr>
              <a:stCxn id="40" idx="3"/>
              <a:endCxn id="41" idx="0"/>
            </p:cNvCxnSpPr>
            <p:nvPr/>
          </p:nvCxnSpPr>
          <p:spPr>
            <a:xfrm>
              <a:off x="7358217" y="4972262"/>
              <a:ext cx="685470" cy="491106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5883992" y="5457450"/>
            <a:ext cx="451165" cy="644905"/>
            <a:chOff x="5883992" y="5457450"/>
            <a:chExt cx="451165" cy="644905"/>
          </a:xfrm>
        </p:grpSpPr>
        <p:sp>
          <p:nvSpPr>
            <p:cNvPr id="46" name="Rectangle 45"/>
            <p:cNvSpPr/>
            <p:nvPr/>
          </p:nvSpPr>
          <p:spPr>
            <a:xfrm>
              <a:off x="6064216" y="5457450"/>
              <a:ext cx="90715" cy="30635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883992" y="5763801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7577325" y="5454676"/>
            <a:ext cx="451165" cy="656541"/>
            <a:chOff x="7577325" y="5454676"/>
            <a:chExt cx="451165" cy="656541"/>
          </a:xfrm>
        </p:grpSpPr>
        <p:sp>
          <p:nvSpPr>
            <p:cNvPr id="49" name="Rectangle 48"/>
            <p:cNvSpPr/>
            <p:nvPr/>
          </p:nvSpPr>
          <p:spPr>
            <a:xfrm>
              <a:off x="7781549" y="5454676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577325" y="5772663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8228309" y="5465219"/>
            <a:ext cx="451165" cy="655878"/>
            <a:chOff x="8228309" y="5465219"/>
            <a:chExt cx="451165" cy="655878"/>
          </a:xfrm>
        </p:grpSpPr>
        <p:sp>
          <p:nvSpPr>
            <p:cNvPr id="51" name="Rectangle 50"/>
            <p:cNvSpPr/>
            <p:nvPr/>
          </p:nvSpPr>
          <p:spPr>
            <a:xfrm>
              <a:off x="8413063" y="5465219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228309" y="5782543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87783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Integrity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50133" y="2098500"/>
            <a:ext cx="0" cy="1022071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352862" y="2098499"/>
            <a:ext cx="0" cy="1022072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193113" y="1696953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995843" y="1696952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1550133" y="2511643"/>
            <a:ext cx="2579157" cy="288378"/>
            <a:chOff x="1550133" y="2511643"/>
            <a:chExt cx="2579157" cy="288378"/>
          </a:xfrm>
        </p:grpSpPr>
        <p:sp>
          <p:nvSpPr>
            <p:cNvPr id="4" name="Rectangle 3"/>
            <p:cNvSpPr/>
            <p:nvPr/>
          </p:nvSpPr>
          <p:spPr>
            <a:xfrm>
              <a:off x="2820598" y="2511643"/>
              <a:ext cx="1308692" cy="28645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359756" y="2513571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12" name="Straight Arrow Connector 11"/>
            <p:cNvCxnSpPr>
              <a:endCxn id="10" idx="1"/>
            </p:cNvCxnSpPr>
            <p:nvPr/>
          </p:nvCxnSpPr>
          <p:spPr>
            <a:xfrm>
              <a:off x="1550133" y="2643946"/>
              <a:ext cx="809623" cy="1285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2286000" y="2798093"/>
            <a:ext cx="4524804" cy="1621507"/>
            <a:chOff x="2286000" y="2798093"/>
            <a:chExt cx="4524804" cy="1621507"/>
          </a:xfrm>
        </p:grpSpPr>
        <p:sp>
          <p:nvSpPr>
            <p:cNvPr id="15" name="Rectangle 14"/>
            <p:cNvSpPr/>
            <p:nvPr/>
          </p:nvSpPr>
          <p:spPr>
            <a:xfrm>
              <a:off x="2286000" y="3917110"/>
              <a:ext cx="4524804" cy="50249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09347" y="4015620"/>
              <a:ext cx="2803702" cy="302381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P: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257800" y="4016829"/>
              <a:ext cx="1422672" cy="302381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I: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>
              <a:off x="2286000" y="2800021"/>
              <a:ext cx="534598" cy="1117089"/>
            </a:xfrm>
            <a:prstGeom prst="straightConnector1">
              <a:avLst/>
            </a:prstGeom>
            <a:ln>
              <a:prstDash val="dash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4129290" y="2798093"/>
              <a:ext cx="2681514" cy="1119017"/>
            </a:xfrm>
            <a:prstGeom prst="straightConnector1">
              <a:avLst/>
            </a:prstGeom>
            <a:ln>
              <a:prstDash val="dash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064512" y="4016829"/>
            <a:ext cx="451165" cy="1086400"/>
            <a:chOff x="3064512" y="4016829"/>
            <a:chExt cx="451165" cy="1086400"/>
          </a:xfrm>
        </p:grpSpPr>
        <p:sp>
          <p:nvSpPr>
            <p:cNvPr id="24" name="Rectangle 23"/>
            <p:cNvSpPr/>
            <p:nvPr/>
          </p:nvSpPr>
          <p:spPr>
            <a:xfrm>
              <a:off x="3247760" y="4016829"/>
              <a:ext cx="90715" cy="30635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064512" y="4764675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  <p:cxnSp>
          <p:nvCxnSpPr>
            <p:cNvPr id="31" name="Straight Arrow Connector 30"/>
            <p:cNvCxnSpPr>
              <a:stCxn id="27" idx="0"/>
              <a:endCxn id="24" idx="2"/>
            </p:cNvCxnSpPr>
            <p:nvPr/>
          </p:nvCxnSpPr>
          <p:spPr>
            <a:xfrm flipV="1">
              <a:off x="3290095" y="4323180"/>
              <a:ext cx="3023" cy="44149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5527860" y="4011650"/>
            <a:ext cx="451165" cy="1110321"/>
            <a:chOff x="5527860" y="4011650"/>
            <a:chExt cx="451165" cy="1110321"/>
          </a:xfrm>
        </p:grpSpPr>
        <p:sp>
          <p:nvSpPr>
            <p:cNvPr id="25" name="Rectangle 24"/>
            <p:cNvSpPr/>
            <p:nvPr/>
          </p:nvSpPr>
          <p:spPr>
            <a:xfrm>
              <a:off x="5729253" y="4011650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527860" y="4783417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  <p:cxnSp>
          <p:nvCxnSpPr>
            <p:cNvPr id="33" name="Straight Arrow Connector 32"/>
            <p:cNvCxnSpPr>
              <a:stCxn id="28" idx="0"/>
              <a:endCxn id="25" idx="2"/>
            </p:cNvCxnSpPr>
            <p:nvPr/>
          </p:nvCxnSpPr>
          <p:spPr>
            <a:xfrm flipV="1">
              <a:off x="5753443" y="4318001"/>
              <a:ext cx="18145" cy="4654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5958203" y="4010874"/>
            <a:ext cx="451165" cy="1111097"/>
            <a:chOff x="5958203" y="4010874"/>
            <a:chExt cx="451165" cy="1111097"/>
          </a:xfrm>
        </p:grpSpPr>
        <p:sp>
          <p:nvSpPr>
            <p:cNvPr id="26" name="Rectangle 25"/>
            <p:cNvSpPr/>
            <p:nvPr/>
          </p:nvSpPr>
          <p:spPr>
            <a:xfrm>
              <a:off x="6147749" y="4010874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958203" y="4783417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  <p:cxnSp>
          <p:nvCxnSpPr>
            <p:cNvPr id="36" name="Straight Arrow Connector 35"/>
            <p:cNvCxnSpPr>
              <a:stCxn id="29" idx="0"/>
              <a:endCxn id="26" idx="2"/>
            </p:cNvCxnSpPr>
            <p:nvPr/>
          </p:nvCxnSpPr>
          <p:spPr>
            <a:xfrm flipV="1">
              <a:off x="6183786" y="4317225"/>
              <a:ext cx="6298" cy="4661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9" name="Rounded Rectangle 38"/>
          <p:cNvSpPr/>
          <p:nvPr/>
        </p:nvSpPr>
        <p:spPr>
          <a:xfrm>
            <a:off x="4129290" y="5625471"/>
            <a:ext cx="1229677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Attacker</a:t>
            </a:r>
          </a:p>
        </p:txBody>
      </p:sp>
      <p:sp>
        <p:nvSpPr>
          <p:cNvPr id="40" name="Left Brace 39"/>
          <p:cNvSpPr/>
          <p:nvPr/>
        </p:nvSpPr>
        <p:spPr>
          <a:xfrm rot="16200000">
            <a:off x="4605266" y="3702255"/>
            <a:ext cx="325362" cy="3282842"/>
          </a:xfrm>
          <a:prstGeom prst="leftBrac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4129290" y="2463276"/>
            <a:ext cx="2432608" cy="369332"/>
            <a:chOff x="4129290" y="2463276"/>
            <a:chExt cx="2432608" cy="369332"/>
          </a:xfrm>
        </p:grpSpPr>
        <p:cxnSp>
          <p:nvCxnSpPr>
            <p:cNvPr id="9" name="Straight Arrow Connector 8"/>
            <p:cNvCxnSpPr>
              <a:stCxn id="4" idx="3"/>
            </p:cNvCxnSpPr>
            <p:nvPr/>
          </p:nvCxnSpPr>
          <p:spPr>
            <a:xfrm>
              <a:off x="4129290" y="2654868"/>
              <a:ext cx="12235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5443195" y="2463276"/>
              <a:ext cx="11187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SUCCESS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25574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wrong: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attacker can either get the plaintext or get the key</a:t>
            </a:r>
          </a:p>
          <a:p>
            <a:r>
              <a:rPr lang="en-US" dirty="0" smtClean="0"/>
              <a:t>WEP fails on</a:t>
            </a:r>
          </a:p>
          <a:p>
            <a:pPr lvl="1"/>
            <a:r>
              <a:rPr lang="en-US" dirty="0" smtClean="0"/>
              <a:t>IV reuse</a:t>
            </a:r>
          </a:p>
          <a:p>
            <a:pPr lvl="1"/>
            <a:r>
              <a:rPr lang="en-US" dirty="0" smtClean="0"/>
              <a:t>RC4 weak keys</a:t>
            </a:r>
          </a:p>
          <a:p>
            <a:pPr lvl="1"/>
            <a:r>
              <a:rPr lang="en-US" dirty="0" smtClean="0"/>
              <a:t>Direct key attack</a:t>
            </a:r>
          </a:p>
        </p:txBody>
      </p:sp>
    </p:spTree>
    <p:extLst>
      <p:ext uri="{BB962C8B-B14F-4D97-AF65-F5344CB8AC3E}">
        <p14:creationId xmlns:p14="http://schemas.microsoft.com/office/powerpoint/2010/main" val="2219407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 reuse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1351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IV has 24 bits (=8 million)</a:t>
            </a:r>
          </a:p>
          <a:p>
            <a:pPr lvl="1"/>
            <a:r>
              <a:rPr lang="en-US" dirty="0" smtClean="0"/>
              <a:t>Random IV: very frequently same IV appears (birthday paradox)</a:t>
            </a:r>
          </a:p>
          <a:p>
            <a:pPr lvl="1"/>
            <a:r>
              <a:rPr lang="en-US" dirty="0" smtClean="0"/>
              <a:t>Sequential IV: </a:t>
            </a:r>
          </a:p>
          <a:p>
            <a:pPr lvl="2"/>
            <a:r>
              <a:rPr lang="en-US" dirty="0" smtClean="0"/>
              <a:t>7 hours to see the same IV for a STA, divided by the number of STAs</a:t>
            </a:r>
          </a:p>
          <a:p>
            <a:pPr lvl="2"/>
            <a:r>
              <a:rPr lang="en-US" dirty="0" smtClean="0"/>
              <a:t>IV starts with zero after booting??</a:t>
            </a:r>
          </a:p>
          <a:p>
            <a:r>
              <a:rPr lang="en-US" dirty="0" smtClean="0"/>
              <a:t>Reappearing IV helps the attacker to decrypt the messages if (IV, </a:t>
            </a:r>
            <a:r>
              <a:rPr lang="en-US" dirty="0" err="1" smtClean="0"/>
              <a:t>keystream</a:t>
            </a:r>
            <a:r>
              <a:rPr lang="en-US" dirty="0" smtClean="0"/>
              <a:t>) is known (see Authentication attack)</a:t>
            </a:r>
          </a:p>
          <a:p>
            <a:r>
              <a:rPr lang="en-US" dirty="0" smtClean="0"/>
              <a:t>For C1, C2 for the same IV, </a:t>
            </a:r>
          </a:p>
          <a:p>
            <a:pPr lvl="1"/>
            <a:r>
              <a:rPr lang="en-US" dirty="0" smtClean="0"/>
              <a:t>C1 (+) C2 = P1 (+) K1 (+) P2 (+) K2 = P1 (+) P2</a:t>
            </a:r>
          </a:p>
          <a:p>
            <a:pPr lvl="1"/>
            <a:r>
              <a:rPr lang="en-US" dirty="0" smtClean="0"/>
              <a:t>This can be used to learn plaintext from known-plaintext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848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Prob. of two people having the same B/D </a:t>
            </a:r>
          </a:p>
          <a:p>
            <a:pPr lvl="1"/>
            <a:r>
              <a:rPr lang="en-US" dirty="0" smtClean="0"/>
              <a:t> 1/365</a:t>
            </a:r>
          </a:p>
          <a:p>
            <a:r>
              <a:rPr lang="en-US" dirty="0" err="1" smtClean="0"/>
              <a:t>Prob</a:t>
            </a:r>
            <a:r>
              <a:rPr lang="en-US" dirty="0" smtClean="0"/>
              <a:t> of any two people among 3 people having same BD</a:t>
            </a:r>
          </a:p>
          <a:p>
            <a:pPr lvl="1"/>
            <a:r>
              <a:rPr lang="en-US" dirty="0" smtClean="0"/>
              <a:t>= 1 – </a:t>
            </a:r>
            <a:r>
              <a:rPr lang="en-US" dirty="0" err="1" smtClean="0"/>
              <a:t>Prob</a:t>
            </a:r>
            <a:r>
              <a:rPr lang="en-US" dirty="0" smtClean="0"/>
              <a:t> of none have same birthday</a:t>
            </a:r>
          </a:p>
          <a:p>
            <a:pPr lvl="1"/>
            <a:r>
              <a:rPr lang="en-US" dirty="0" smtClean="0"/>
              <a:t>= 1 - (364/365) x (363/365)</a:t>
            </a:r>
          </a:p>
          <a:p>
            <a:r>
              <a:rPr lang="en-US" dirty="0" err="1" smtClean="0"/>
              <a:t>Prob</a:t>
            </a:r>
            <a:r>
              <a:rPr lang="en-US" dirty="0" smtClean="0"/>
              <a:t> of … among 23 people having same BD</a:t>
            </a:r>
          </a:p>
          <a:p>
            <a:pPr lvl="1"/>
            <a:r>
              <a:rPr lang="en-US" dirty="0" smtClean="0"/>
              <a:t>&gt; 0.5</a:t>
            </a:r>
          </a:p>
        </p:txBody>
      </p:sp>
    </p:spTree>
    <p:extLst>
      <p:ext uri="{BB962C8B-B14F-4D97-AF65-F5344CB8AC3E}">
        <p14:creationId xmlns:p14="http://schemas.microsoft.com/office/powerpoint/2010/main" val="12858600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RC4’s weak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Fluhrer</a:t>
            </a:r>
            <a:r>
              <a:rPr lang="en-US" dirty="0" smtClean="0"/>
              <a:t> et al. (2001) showed</a:t>
            </a:r>
          </a:p>
          <a:p>
            <a:pPr lvl="1"/>
            <a:r>
              <a:rPr lang="en-US" dirty="0" smtClean="0"/>
              <a:t>The key-stream generation algorithm is flawed</a:t>
            </a:r>
          </a:p>
          <a:p>
            <a:pPr lvl="1"/>
            <a:r>
              <a:rPr lang="en-US" dirty="0" smtClean="0"/>
              <a:t>For certain keys, (the beginning of) key-stream is not random </a:t>
            </a:r>
          </a:p>
          <a:p>
            <a:pPr lvl="1"/>
            <a:r>
              <a:rPr lang="en-US" dirty="0" smtClean="0"/>
              <a:t>So, from the key-stream, the attacker can guess the key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417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Key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Fluhrer</a:t>
            </a:r>
            <a:r>
              <a:rPr lang="en-US" dirty="0"/>
              <a:t> et al. (2001) showed</a:t>
            </a:r>
          </a:p>
          <a:p>
            <a:pPr lvl="1"/>
            <a:r>
              <a:rPr lang="en-US" dirty="0" smtClean="0"/>
              <a:t>By exploiting the weak-key problem, the attacker can learn each byte of the key over time.</a:t>
            </a:r>
          </a:p>
          <a:p>
            <a:pPr lvl="1"/>
            <a:r>
              <a:rPr lang="en-US" dirty="0" smtClean="0"/>
              <a:t>OOPS!</a:t>
            </a:r>
          </a:p>
          <a:p>
            <a:pPr lvl="1"/>
            <a:r>
              <a:rPr lang="en-US" dirty="0" smtClean="0"/>
              <a:t>Google “WEP key cracker”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853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use WEP</a:t>
            </a:r>
          </a:p>
          <a:p>
            <a:r>
              <a:rPr lang="en-US" dirty="0" smtClean="0"/>
              <a:t>Don’t use stream cipher as a block cipher</a:t>
            </a:r>
          </a:p>
          <a:p>
            <a:r>
              <a:rPr lang="en-US" dirty="0" smtClean="0"/>
              <a:t>Security by obscurity doesn’t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783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nector 3"/>
          <p:cNvSpPr/>
          <p:nvPr/>
        </p:nvSpPr>
        <p:spPr>
          <a:xfrm>
            <a:off x="1346806" y="205216"/>
            <a:ext cx="457200" cy="457200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43254" y="662416"/>
            <a:ext cx="1664305" cy="998661"/>
            <a:chOff x="743254" y="662416"/>
            <a:chExt cx="1664305" cy="998661"/>
          </a:xfrm>
        </p:grpSpPr>
        <p:sp>
          <p:nvSpPr>
            <p:cNvPr id="5" name="Decision 4"/>
            <p:cNvSpPr/>
            <p:nvPr/>
          </p:nvSpPr>
          <p:spPr>
            <a:xfrm>
              <a:off x="743254" y="1001714"/>
              <a:ext cx="1664305" cy="659363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NAV&gt;0?</a:t>
              </a:r>
            </a:p>
          </p:txBody>
        </p:sp>
        <p:cxnSp>
          <p:nvCxnSpPr>
            <p:cNvPr id="8" name="Straight Arrow Connector 7"/>
            <p:cNvCxnSpPr>
              <a:stCxn id="4" idx="4"/>
              <a:endCxn id="5" idx="0"/>
            </p:cNvCxnSpPr>
            <p:nvPr/>
          </p:nvCxnSpPr>
          <p:spPr>
            <a:xfrm>
              <a:off x="1575406" y="662416"/>
              <a:ext cx="1" cy="33929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1774979" y="219731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to send exists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563335" y="737810"/>
            <a:ext cx="3093334" cy="989619"/>
            <a:chOff x="1563335" y="737810"/>
            <a:chExt cx="3093334" cy="989619"/>
          </a:xfrm>
        </p:grpSpPr>
        <p:sp>
          <p:nvSpPr>
            <p:cNvPr id="6" name="Process 5"/>
            <p:cNvSpPr/>
            <p:nvPr/>
          </p:nvSpPr>
          <p:spPr>
            <a:xfrm>
              <a:off x="3253621" y="977523"/>
              <a:ext cx="1403048" cy="749906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Sleep for </a:t>
              </a:r>
            </a:p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NAV sec</a:t>
              </a:r>
            </a:p>
          </p:txBody>
        </p:sp>
        <p:cxnSp>
          <p:nvCxnSpPr>
            <p:cNvPr id="13" name="Straight Arrow Connector 12"/>
            <p:cNvCxnSpPr>
              <a:stCxn id="5" idx="3"/>
              <a:endCxn id="6" idx="1"/>
            </p:cNvCxnSpPr>
            <p:nvPr/>
          </p:nvCxnSpPr>
          <p:spPr>
            <a:xfrm>
              <a:off x="2407559" y="1331396"/>
              <a:ext cx="846062" cy="210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6" idx="0"/>
            </p:cNvCxnSpPr>
            <p:nvPr/>
          </p:nvCxnSpPr>
          <p:spPr>
            <a:xfrm rot="16200000" flipV="1">
              <a:off x="2639384" y="-338239"/>
              <a:ext cx="239713" cy="2391811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2322894" y="1025911"/>
              <a:ext cx="51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318059" y="762000"/>
            <a:ext cx="4104512" cy="2628199"/>
            <a:chOff x="2318059" y="762000"/>
            <a:chExt cx="4104512" cy="2628199"/>
          </a:xfrm>
        </p:grpSpPr>
        <p:sp>
          <p:nvSpPr>
            <p:cNvPr id="21" name="Process 20"/>
            <p:cNvSpPr/>
            <p:nvPr/>
          </p:nvSpPr>
          <p:spPr>
            <a:xfrm>
              <a:off x="5382986" y="2640293"/>
              <a:ext cx="1039585" cy="749906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double</a:t>
              </a:r>
            </a:p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CW</a:t>
              </a:r>
            </a:p>
          </p:txBody>
        </p:sp>
        <p:sp>
          <p:nvSpPr>
            <p:cNvPr id="23" name="Process 22"/>
            <p:cNvSpPr/>
            <p:nvPr/>
          </p:nvSpPr>
          <p:spPr>
            <a:xfrm>
              <a:off x="3172585" y="2640293"/>
              <a:ext cx="1565121" cy="749906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Sleep for </a:t>
              </a:r>
            </a:p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rand*CW sec</a:t>
              </a:r>
            </a:p>
          </p:txBody>
        </p:sp>
        <p:cxnSp>
          <p:nvCxnSpPr>
            <p:cNvPr id="50" name="Straight Arrow Connector 49"/>
            <p:cNvCxnSpPr>
              <a:stCxn id="20" idx="3"/>
              <a:endCxn id="23" idx="1"/>
            </p:cNvCxnSpPr>
            <p:nvPr/>
          </p:nvCxnSpPr>
          <p:spPr>
            <a:xfrm>
              <a:off x="2407559" y="3015246"/>
              <a:ext cx="76502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23" idx="3"/>
              <a:endCxn id="21" idx="1"/>
            </p:cNvCxnSpPr>
            <p:nvPr/>
          </p:nvCxnSpPr>
          <p:spPr>
            <a:xfrm>
              <a:off x="4737706" y="3015246"/>
              <a:ext cx="6452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Elbow Connector 57"/>
            <p:cNvCxnSpPr>
              <a:stCxn id="21" idx="0"/>
            </p:cNvCxnSpPr>
            <p:nvPr/>
          </p:nvCxnSpPr>
          <p:spPr>
            <a:xfrm rot="16200000" flipV="1">
              <a:off x="4031544" y="769057"/>
              <a:ext cx="1878293" cy="1864179"/>
            </a:xfrm>
            <a:prstGeom prst="bentConnector3">
              <a:avLst>
                <a:gd name="adj1" fmla="val 9894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2318059" y="2678091"/>
              <a:ext cx="51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44502" y="3374766"/>
            <a:ext cx="2261809" cy="1656854"/>
            <a:chOff x="444502" y="3374766"/>
            <a:chExt cx="2261809" cy="1656854"/>
          </a:xfrm>
        </p:grpSpPr>
        <p:sp>
          <p:nvSpPr>
            <p:cNvPr id="24" name="Process 23"/>
            <p:cNvSpPr/>
            <p:nvPr/>
          </p:nvSpPr>
          <p:spPr>
            <a:xfrm>
              <a:off x="444502" y="3786052"/>
              <a:ext cx="2261809" cy="338425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Transmit Frame</a:t>
              </a:r>
            </a:p>
          </p:txBody>
        </p:sp>
        <p:sp>
          <p:nvSpPr>
            <p:cNvPr id="25" name="Decision 24"/>
            <p:cNvSpPr/>
            <p:nvPr/>
          </p:nvSpPr>
          <p:spPr>
            <a:xfrm>
              <a:off x="743253" y="4355154"/>
              <a:ext cx="1664306" cy="676466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Collision?</a:t>
              </a:r>
            </a:p>
          </p:txBody>
        </p:sp>
        <p:cxnSp>
          <p:nvCxnSpPr>
            <p:cNvPr id="41" name="Straight Arrow Connector 40"/>
            <p:cNvCxnSpPr>
              <a:stCxn id="20" idx="2"/>
              <a:endCxn id="24" idx="0"/>
            </p:cNvCxnSpPr>
            <p:nvPr/>
          </p:nvCxnSpPr>
          <p:spPr>
            <a:xfrm>
              <a:off x="1575406" y="3437073"/>
              <a:ext cx="1" cy="34897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24" idx="2"/>
              <a:endCxn id="25" idx="0"/>
            </p:cNvCxnSpPr>
            <p:nvPr/>
          </p:nvCxnSpPr>
          <p:spPr>
            <a:xfrm flipH="1">
              <a:off x="1575406" y="4124477"/>
              <a:ext cx="1" cy="23067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1563334" y="3374766"/>
              <a:ext cx="46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4502" y="1588507"/>
            <a:ext cx="2261809" cy="1848566"/>
            <a:chOff x="444502" y="1588507"/>
            <a:chExt cx="2261809" cy="1848566"/>
          </a:xfrm>
        </p:grpSpPr>
        <p:sp>
          <p:nvSpPr>
            <p:cNvPr id="19" name="Process 18"/>
            <p:cNvSpPr/>
            <p:nvPr/>
          </p:nvSpPr>
          <p:spPr>
            <a:xfrm>
              <a:off x="444502" y="1964501"/>
              <a:ext cx="2261809" cy="345691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Read the medium</a:t>
              </a:r>
            </a:p>
          </p:txBody>
        </p:sp>
        <p:sp>
          <p:nvSpPr>
            <p:cNvPr id="20" name="Decision 19"/>
            <p:cNvSpPr/>
            <p:nvPr/>
          </p:nvSpPr>
          <p:spPr>
            <a:xfrm>
              <a:off x="743253" y="2593419"/>
              <a:ext cx="1664306" cy="843654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Medium busy?</a:t>
              </a:r>
            </a:p>
          </p:txBody>
        </p:sp>
        <p:cxnSp>
          <p:nvCxnSpPr>
            <p:cNvPr id="32" name="Straight Arrow Connector 31"/>
            <p:cNvCxnSpPr>
              <a:stCxn id="5" idx="2"/>
              <a:endCxn id="19" idx="0"/>
            </p:cNvCxnSpPr>
            <p:nvPr/>
          </p:nvCxnSpPr>
          <p:spPr>
            <a:xfrm>
              <a:off x="1575407" y="1661077"/>
              <a:ext cx="0" cy="3034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19" idx="2"/>
              <a:endCxn id="20" idx="0"/>
            </p:cNvCxnSpPr>
            <p:nvPr/>
          </p:nvCxnSpPr>
          <p:spPr>
            <a:xfrm flipH="1">
              <a:off x="1575406" y="2310192"/>
              <a:ext cx="1" cy="28322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1575407" y="1588507"/>
              <a:ext cx="46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318059" y="3390199"/>
            <a:ext cx="1637087" cy="1311120"/>
            <a:chOff x="2318059" y="3390199"/>
            <a:chExt cx="1637087" cy="1311120"/>
          </a:xfrm>
        </p:grpSpPr>
        <p:cxnSp>
          <p:nvCxnSpPr>
            <p:cNvPr id="70" name="Elbow Connector 69"/>
            <p:cNvCxnSpPr>
              <a:stCxn id="25" idx="3"/>
              <a:endCxn id="23" idx="2"/>
            </p:cNvCxnSpPr>
            <p:nvPr/>
          </p:nvCxnSpPr>
          <p:spPr>
            <a:xfrm flipV="1">
              <a:off x="2407559" y="3390199"/>
              <a:ext cx="1547587" cy="1303188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2318059" y="4331987"/>
              <a:ext cx="51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44502" y="4998769"/>
            <a:ext cx="2261809" cy="719692"/>
            <a:chOff x="444502" y="4998769"/>
            <a:chExt cx="2261809" cy="719692"/>
          </a:xfrm>
        </p:grpSpPr>
        <p:cxnSp>
          <p:nvCxnSpPr>
            <p:cNvPr id="47" name="Straight Arrow Connector 46"/>
            <p:cNvCxnSpPr>
              <a:stCxn id="25" idx="2"/>
              <a:endCxn id="33" idx="0"/>
            </p:cNvCxnSpPr>
            <p:nvPr/>
          </p:nvCxnSpPr>
          <p:spPr>
            <a:xfrm>
              <a:off x="1575406" y="5031620"/>
              <a:ext cx="1" cy="35827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1551217" y="4998769"/>
              <a:ext cx="46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  <p:sp>
          <p:nvSpPr>
            <p:cNvPr id="33" name="Process 32"/>
            <p:cNvSpPr/>
            <p:nvPr/>
          </p:nvSpPr>
          <p:spPr>
            <a:xfrm>
              <a:off x="444502" y="5389892"/>
              <a:ext cx="2261809" cy="328569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Wait for </a:t>
              </a:r>
              <a:r>
                <a:rPr lang="en-US" dirty="0" err="1" smtClean="0">
                  <a:solidFill>
                    <a:srgbClr val="13141C"/>
                  </a:solidFill>
                </a:rPr>
                <a:t>Ack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706311" y="5124212"/>
            <a:ext cx="2703891" cy="859929"/>
            <a:chOff x="2706311" y="5124212"/>
            <a:chExt cx="2703891" cy="859929"/>
          </a:xfrm>
        </p:grpSpPr>
        <p:sp>
          <p:nvSpPr>
            <p:cNvPr id="34" name="Decision 33"/>
            <p:cNvSpPr/>
            <p:nvPr/>
          </p:nvSpPr>
          <p:spPr>
            <a:xfrm>
              <a:off x="3499157" y="5124212"/>
              <a:ext cx="1911045" cy="859929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Ack</a:t>
              </a:r>
              <a:r>
                <a:rPr lang="en-US" sz="1600" dirty="0" smtClean="0">
                  <a:solidFill>
                    <a:srgbClr val="13141C"/>
                  </a:solidFill>
                </a:rPr>
                <a:t> arrives</a:t>
              </a:r>
            </a:p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on time?</a:t>
              </a:r>
            </a:p>
          </p:txBody>
        </p:sp>
        <p:cxnSp>
          <p:nvCxnSpPr>
            <p:cNvPr id="36" name="Straight Arrow Connector 35"/>
            <p:cNvCxnSpPr>
              <a:stCxn id="33" idx="3"/>
              <a:endCxn id="34" idx="1"/>
            </p:cNvCxnSpPr>
            <p:nvPr/>
          </p:nvCxnSpPr>
          <p:spPr>
            <a:xfrm>
              <a:off x="2706311" y="5554177"/>
              <a:ext cx="79284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5383293" y="5124212"/>
            <a:ext cx="2184395" cy="859929"/>
            <a:chOff x="5383293" y="5124212"/>
            <a:chExt cx="2184395" cy="859929"/>
          </a:xfrm>
        </p:grpSpPr>
        <p:sp>
          <p:nvSpPr>
            <p:cNvPr id="35" name="Decision 34"/>
            <p:cNvSpPr/>
            <p:nvPr/>
          </p:nvSpPr>
          <p:spPr>
            <a:xfrm>
              <a:off x="5930597" y="5124212"/>
              <a:ext cx="1637091" cy="859929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#Trials</a:t>
              </a:r>
            </a:p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&lt; limit?</a:t>
              </a:r>
            </a:p>
          </p:txBody>
        </p:sp>
        <p:cxnSp>
          <p:nvCxnSpPr>
            <p:cNvPr id="46" name="Straight Arrow Connector 45"/>
            <p:cNvCxnSpPr>
              <a:stCxn id="34" idx="3"/>
              <a:endCxn id="35" idx="1"/>
            </p:cNvCxnSpPr>
            <p:nvPr/>
          </p:nvCxnSpPr>
          <p:spPr>
            <a:xfrm>
              <a:off x="5410202" y="5554177"/>
              <a:ext cx="52039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5383293" y="5184845"/>
              <a:ext cx="46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226080" y="5902714"/>
            <a:ext cx="2855938" cy="814582"/>
            <a:chOff x="4226080" y="5902714"/>
            <a:chExt cx="2855938" cy="814582"/>
          </a:xfrm>
        </p:grpSpPr>
        <p:sp>
          <p:nvSpPr>
            <p:cNvPr id="51" name="Connector 50"/>
            <p:cNvSpPr/>
            <p:nvPr/>
          </p:nvSpPr>
          <p:spPr>
            <a:xfrm>
              <a:off x="4226080" y="6260096"/>
              <a:ext cx="457200" cy="457200"/>
            </a:xfrm>
            <a:prstGeom prst="flowChartConnector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82" name="Straight Arrow Connector 81"/>
            <p:cNvCxnSpPr>
              <a:stCxn id="34" idx="2"/>
              <a:endCxn id="51" idx="0"/>
            </p:cNvCxnSpPr>
            <p:nvPr/>
          </p:nvCxnSpPr>
          <p:spPr>
            <a:xfrm>
              <a:off x="4454680" y="5984141"/>
              <a:ext cx="0" cy="27595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4624419" y="6284141"/>
              <a:ext cx="2457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Successful Transmission</a:t>
              </a:r>
              <a:endParaRPr lang="en-US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4442994" y="5902714"/>
              <a:ext cx="51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930598" y="761999"/>
            <a:ext cx="1294240" cy="4362214"/>
            <a:chOff x="5930598" y="761999"/>
            <a:chExt cx="1294240" cy="4362214"/>
          </a:xfrm>
        </p:grpSpPr>
        <p:cxnSp>
          <p:nvCxnSpPr>
            <p:cNvPr id="95" name="Elbow Connector 94"/>
            <p:cNvCxnSpPr>
              <a:stCxn id="35" idx="0"/>
            </p:cNvCxnSpPr>
            <p:nvPr/>
          </p:nvCxnSpPr>
          <p:spPr>
            <a:xfrm rot="16200000" flipV="1">
              <a:off x="4158764" y="2533833"/>
              <a:ext cx="4362213" cy="818546"/>
            </a:xfrm>
            <a:prstGeom prst="bentConnector3">
              <a:avLst>
                <a:gd name="adj1" fmla="val 99632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7" name="TextBox 116"/>
            <p:cNvSpPr txBox="1"/>
            <p:nvPr/>
          </p:nvSpPr>
          <p:spPr>
            <a:xfrm>
              <a:off x="6712859" y="4754881"/>
              <a:ext cx="51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476194" y="5221130"/>
            <a:ext cx="1524887" cy="1207978"/>
            <a:chOff x="7476194" y="5221130"/>
            <a:chExt cx="1524887" cy="1207978"/>
          </a:xfrm>
        </p:grpSpPr>
        <p:sp>
          <p:nvSpPr>
            <p:cNvPr id="85" name="Connector 84"/>
            <p:cNvSpPr/>
            <p:nvPr/>
          </p:nvSpPr>
          <p:spPr>
            <a:xfrm>
              <a:off x="8028535" y="5325577"/>
              <a:ext cx="457200" cy="457200"/>
            </a:xfrm>
            <a:prstGeom prst="flowChartConnector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86" name="Straight Arrow Connector 85"/>
            <p:cNvCxnSpPr>
              <a:stCxn id="35" idx="3"/>
              <a:endCxn id="85" idx="2"/>
            </p:cNvCxnSpPr>
            <p:nvPr/>
          </p:nvCxnSpPr>
          <p:spPr>
            <a:xfrm>
              <a:off x="7567688" y="5554177"/>
              <a:ext cx="46084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8" name="TextBox 117"/>
            <p:cNvSpPr txBox="1"/>
            <p:nvPr/>
          </p:nvSpPr>
          <p:spPr>
            <a:xfrm>
              <a:off x="7476194" y="5221130"/>
              <a:ext cx="46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7567688" y="5782777"/>
              <a:ext cx="14333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Failed</a:t>
              </a:r>
            </a:p>
            <a:p>
              <a:pPr algn="ctr"/>
              <a:r>
                <a:rPr lang="en-US" dirty="0" smtClean="0"/>
                <a:t>Transmission</a:t>
              </a:r>
              <a:endParaRPr lang="en-US" dirty="0"/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231050" y="6022531"/>
            <a:ext cx="3147673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i="1" dirty="0" smtClean="0"/>
              <a:t>CSMA/CA with </a:t>
            </a:r>
            <a:r>
              <a:rPr lang="en-US" sz="2800" i="1" dirty="0" err="1" smtClean="0"/>
              <a:t>Retx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51453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WiFi</a:t>
            </a:r>
            <a:r>
              <a:rPr lang="en-US" dirty="0" smtClean="0"/>
              <a:t> Protected Access (WPA)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better security than WEP</a:t>
            </a:r>
          </a:p>
          <a:p>
            <a:r>
              <a:rPr lang="en-US" dirty="0" smtClean="0"/>
              <a:t>802.11i was not complete</a:t>
            </a:r>
          </a:p>
          <a:p>
            <a:r>
              <a:rPr lang="en-US" dirty="0" err="1" smtClean="0"/>
              <a:t>WiFi</a:t>
            </a:r>
            <a:r>
              <a:rPr lang="en-US" dirty="0" smtClean="0"/>
              <a:t> alliance defined WPA based on incomplete 802.11i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235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WPA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Overcome WEP</a:t>
            </a:r>
          </a:p>
          <a:p>
            <a:r>
              <a:rPr lang="en-US" dirty="0" smtClean="0"/>
              <a:t>TKIP (Temporal Key Integrity Protocol)</a:t>
            </a:r>
          </a:p>
          <a:p>
            <a:pPr lvl="1"/>
            <a:r>
              <a:rPr lang="en-US" dirty="0" smtClean="0"/>
              <a:t>RC4 with longer IV / Key length</a:t>
            </a:r>
          </a:p>
          <a:p>
            <a:pPr lvl="1"/>
            <a:r>
              <a:rPr lang="en-US" dirty="0" smtClean="0"/>
              <a:t>Better message integrity</a:t>
            </a:r>
          </a:p>
          <a:p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WPA enterprise: 802.11x / EAP with RADIUS</a:t>
            </a:r>
          </a:p>
          <a:p>
            <a:pPr lvl="1"/>
            <a:r>
              <a:rPr lang="en-US" dirty="0" smtClean="0"/>
              <a:t>WPA home: WPA-PSK without RADIUS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748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WEP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8461" y="2553294"/>
            <a:ext cx="1671562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Plaintext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41546" y="1773111"/>
            <a:ext cx="602343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CRC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4213" y="2554503"/>
            <a:ext cx="517677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ICV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00288" y="4748575"/>
            <a:ext cx="42333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IV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2" y="4748575"/>
            <a:ext cx="52009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Key ID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02382" y="5186433"/>
            <a:ext cx="87930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IV Gen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81689" y="5325529"/>
            <a:ext cx="1543350" cy="302381"/>
            <a:chOff x="1181689" y="5325529"/>
            <a:chExt cx="1543350" cy="302381"/>
          </a:xfrm>
        </p:grpSpPr>
        <p:sp>
          <p:nvSpPr>
            <p:cNvPr id="11" name="Rectangle 10"/>
            <p:cNvSpPr/>
            <p:nvPr/>
          </p:nvSpPr>
          <p:spPr>
            <a:xfrm>
              <a:off x="2301705" y="5325529"/>
              <a:ext cx="423334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22" name="Elbow Connector 21"/>
            <p:cNvCxnSpPr>
              <a:stCxn id="20" idx="3"/>
              <a:endCxn id="11" idx="1"/>
            </p:cNvCxnSpPr>
            <p:nvPr/>
          </p:nvCxnSpPr>
          <p:spPr>
            <a:xfrm>
              <a:off x="1181689" y="5476719"/>
              <a:ext cx="1120016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3" name="Elbow Connector 32"/>
          <p:cNvCxnSpPr>
            <a:stCxn id="4" idx="0"/>
            <a:endCxn id="8" idx="1"/>
          </p:cNvCxnSpPr>
          <p:nvPr/>
        </p:nvCxnSpPr>
        <p:spPr>
          <a:xfrm rot="5400000" flipH="1" flipV="1">
            <a:off x="2562946" y="2174694"/>
            <a:ext cx="489897" cy="2673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8" idx="3"/>
            <a:endCxn id="9" idx="0"/>
          </p:cNvCxnSpPr>
          <p:nvPr/>
        </p:nvCxnSpPr>
        <p:spPr>
          <a:xfrm>
            <a:off x="3543889" y="2063397"/>
            <a:ext cx="249163" cy="49110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051890" y="2705694"/>
            <a:ext cx="399152" cy="1142999"/>
            <a:chOff x="4051890" y="2705694"/>
            <a:chExt cx="399152" cy="1142999"/>
          </a:xfrm>
        </p:grpSpPr>
        <p:cxnSp>
          <p:nvCxnSpPr>
            <p:cNvPr id="39" name="Elbow Connector 38"/>
            <p:cNvCxnSpPr>
              <a:stCxn id="9" idx="3"/>
              <a:endCxn id="14" idx="0"/>
            </p:cNvCxnSpPr>
            <p:nvPr/>
          </p:nvCxnSpPr>
          <p:spPr>
            <a:xfrm>
              <a:off x="4051890" y="2705694"/>
              <a:ext cx="399152" cy="287859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>
              <a:stCxn id="13" idx="3"/>
              <a:endCxn id="14" idx="2"/>
            </p:cNvCxnSpPr>
            <p:nvPr/>
          </p:nvCxnSpPr>
          <p:spPr>
            <a:xfrm flipV="1">
              <a:off x="4051890" y="3574125"/>
              <a:ext cx="399152" cy="274568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149870" y="2993553"/>
            <a:ext cx="3211294" cy="580572"/>
            <a:chOff x="4149870" y="2993553"/>
            <a:chExt cx="3211294" cy="580572"/>
          </a:xfrm>
        </p:grpSpPr>
        <p:sp>
          <p:nvSpPr>
            <p:cNvPr id="14" name="Rounded Rectangle 13"/>
            <p:cNvSpPr/>
            <p:nvPr/>
          </p:nvSpPr>
          <p:spPr>
            <a:xfrm>
              <a:off x="4149870" y="2993553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7735" y="3132649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3" name="Elbow Connector 42"/>
            <p:cNvCxnSpPr>
              <a:stCxn id="14" idx="3"/>
              <a:endCxn id="16" idx="1"/>
            </p:cNvCxnSpPr>
            <p:nvPr/>
          </p:nvCxnSpPr>
          <p:spPr>
            <a:xfrm>
              <a:off x="4752213" y="3283839"/>
              <a:ext cx="395522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147735" y="3435030"/>
            <a:ext cx="2213429" cy="1615926"/>
            <a:chOff x="5147735" y="3435030"/>
            <a:chExt cx="2213429" cy="1615926"/>
          </a:xfrm>
        </p:grpSpPr>
        <p:sp>
          <p:nvSpPr>
            <p:cNvPr id="17" name="Rectangle 16"/>
            <p:cNvSpPr/>
            <p:nvPr/>
          </p:nvSpPr>
          <p:spPr>
            <a:xfrm>
              <a:off x="5147735" y="4748575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16" idx="2"/>
              <a:endCxn id="17" idx="0"/>
            </p:cNvCxnSpPr>
            <p:nvPr/>
          </p:nvCxnSpPr>
          <p:spPr>
            <a:xfrm>
              <a:off x="6254450" y="3435030"/>
              <a:ext cx="0" cy="13135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49" name="Elbow Connector 48"/>
          <p:cNvCxnSpPr>
            <a:stCxn id="11" idx="2"/>
            <a:endCxn id="18" idx="2"/>
          </p:cNvCxnSpPr>
          <p:nvPr/>
        </p:nvCxnSpPr>
        <p:spPr>
          <a:xfrm rot="5400000" flipH="1" flipV="1">
            <a:off x="3124186" y="4440141"/>
            <a:ext cx="576954" cy="1798583"/>
          </a:xfrm>
          <a:prstGeom prst="bentConnector3">
            <a:avLst>
              <a:gd name="adj1" fmla="val -3543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9" idx="2"/>
          </p:cNvCxnSpPr>
          <p:nvPr/>
        </p:nvCxnSpPr>
        <p:spPr>
          <a:xfrm flipV="1">
            <a:off x="3583801" y="5050956"/>
            <a:ext cx="1248248" cy="425764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  <a:endCxn id="4" idx="1"/>
          </p:cNvCxnSpPr>
          <p:nvPr/>
        </p:nvCxnSpPr>
        <p:spPr>
          <a:xfrm flipV="1">
            <a:off x="1267571" y="2704485"/>
            <a:ext cx="570890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838461" y="3697502"/>
            <a:ext cx="2213429" cy="1594164"/>
            <a:chOff x="1838461" y="3697502"/>
            <a:chExt cx="2213429" cy="1594164"/>
          </a:xfrm>
        </p:grpSpPr>
        <p:sp>
          <p:nvSpPr>
            <p:cNvPr id="12" name="Rounded Rectangle 11"/>
            <p:cNvSpPr/>
            <p:nvPr/>
          </p:nvSpPr>
          <p:spPr>
            <a:xfrm>
              <a:off x="2644004" y="4265984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PRG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38461" y="3697502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 sequence</a:t>
              </a:r>
            </a:p>
          </p:txBody>
        </p:sp>
        <p:sp>
          <p:nvSpPr>
            <p:cNvPr id="27" name="Left Brace 26"/>
            <p:cNvSpPr/>
            <p:nvPr/>
          </p:nvSpPr>
          <p:spPr>
            <a:xfrm rot="5400000">
              <a:off x="2815756" y="4528456"/>
              <a:ext cx="258839" cy="1267582"/>
            </a:xfrm>
            <a:prstGeom prst="leftBrace">
              <a:avLst/>
            </a:prstGeom>
            <a:ln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Arrow Connector 44"/>
            <p:cNvCxnSpPr>
              <a:stCxn id="12" idx="0"/>
              <a:endCxn id="13" idx="2"/>
            </p:cNvCxnSpPr>
            <p:nvPr/>
          </p:nvCxnSpPr>
          <p:spPr>
            <a:xfrm flipV="1">
              <a:off x="2945176" y="3999883"/>
              <a:ext cx="0" cy="26610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27" idx="1"/>
              <a:endCxn id="12" idx="2"/>
            </p:cNvCxnSpPr>
            <p:nvPr/>
          </p:nvCxnSpPr>
          <p:spPr>
            <a:xfrm flipV="1">
              <a:off x="2945176" y="4846556"/>
              <a:ext cx="0" cy="18627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7361164" y="4760623"/>
            <a:ext cx="1528836" cy="302381"/>
            <a:chOff x="7361164" y="4760623"/>
            <a:chExt cx="1528836" cy="302381"/>
          </a:xfrm>
        </p:grpSpPr>
        <p:cxnSp>
          <p:nvCxnSpPr>
            <p:cNvPr id="54" name="Straight Arrow Connector 53"/>
            <p:cNvCxnSpPr>
              <a:stCxn id="17" idx="3"/>
              <a:endCxn id="70" idx="1"/>
            </p:cNvCxnSpPr>
            <p:nvPr/>
          </p:nvCxnSpPr>
          <p:spPr>
            <a:xfrm>
              <a:off x="7361164" y="4899766"/>
              <a:ext cx="401550" cy="120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7762714" y="4760623"/>
              <a:ext cx="1127286" cy="30238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Encryption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33481" y="5325529"/>
            <a:ext cx="875706" cy="1230097"/>
            <a:chOff x="2733481" y="5325529"/>
            <a:chExt cx="875706" cy="1230097"/>
          </a:xfrm>
        </p:grpSpPr>
        <p:sp>
          <p:nvSpPr>
            <p:cNvPr id="10" name="Rectangle 9"/>
            <p:cNvSpPr/>
            <p:nvPr/>
          </p:nvSpPr>
          <p:spPr>
            <a:xfrm>
              <a:off x="2761324" y="5325529"/>
              <a:ext cx="822477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733481" y="6253245"/>
              <a:ext cx="875706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cxnSp>
          <p:nvCxnSpPr>
            <p:cNvPr id="79" name="Elbow Connector 78"/>
            <p:cNvCxnSpPr>
              <a:stCxn id="77" idx="0"/>
              <a:endCxn id="10" idx="2"/>
            </p:cNvCxnSpPr>
            <p:nvPr/>
          </p:nvCxnSpPr>
          <p:spPr>
            <a:xfrm rot="5400000" flipH="1" flipV="1">
              <a:off x="2859281" y="5939964"/>
              <a:ext cx="625335" cy="122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4015617" y="4676005"/>
            <a:ext cx="3406021" cy="437858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258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8" grpId="0" animBg="1"/>
      <p:bldP spid="19" grpId="0" animBg="1"/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</a:t>
            </a:r>
            <a:r>
              <a:rPr lang="en-US" dirty="0" smtClean="0"/>
              <a:t>TKIP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8461" y="2553294"/>
            <a:ext cx="1671562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Plaintext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41546" y="1773111"/>
            <a:ext cx="735406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Michael</a:t>
            </a:r>
            <a:endParaRPr lang="en-US" sz="1400" dirty="0" smtClean="0">
              <a:solidFill>
                <a:srgbClr val="13141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34213" y="2554503"/>
            <a:ext cx="517677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MIC</a:t>
            </a:r>
            <a:endParaRPr lang="en-US" sz="1600" dirty="0" smtClean="0">
              <a:solidFill>
                <a:srgbClr val="13141C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00288" y="4748575"/>
            <a:ext cx="42333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IV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2" y="4748575"/>
            <a:ext cx="52009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Key ID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5207" y="6383844"/>
            <a:ext cx="1060758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13141C"/>
                </a:solidFill>
              </a:rPr>
              <a:t>Seq</a:t>
            </a:r>
            <a:r>
              <a:rPr lang="en-US" dirty="0" smtClean="0">
                <a:solidFill>
                  <a:srgbClr val="13141C"/>
                </a:solidFill>
              </a:rPr>
              <a:t> No</a:t>
            </a:r>
            <a:endParaRPr lang="en-US" dirty="0" smtClean="0">
              <a:solidFill>
                <a:srgbClr val="13141C"/>
              </a:solidFill>
            </a:endParaRPr>
          </a:p>
        </p:txBody>
      </p:sp>
      <p:cxnSp>
        <p:nvCxnSpPr>
          <p:cNvPr id="33" name="Elbow Connector 32"/>
          <p:cNvCxnSpPr>
            <a:stCxn id="4" idx="0"/>
            <a:endCxn id="8" idx="1"/>
          </p:cNvCxnSpPr>
          <p:nvPr/>
        </p:nvCxnSpPr>
        <p:spPr>
          <a:xfrm rot="5400000" flipH="1" flipV="1">
            <a:off x="2562946" y="2174694"/>
            <a:ext cx="489897" cy="2673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8" idx="3"/>
            <a:endCxn id="9" idx="0"/>
          </p:cNvCxnSpPr>
          <p:nvPr/>
        </p:nvCxnSpPr>
        <p:spPr>
          <a:xfrm>
            <a:off x="3676952" y="2063397"/>
            <a:ext cx="116100" cy="49110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051890" y="2705694"/>
            <a:ext cx="399152" cy="1142999"/>
            <a:chOff x="4051890" y="2705694"/>
            <a:chExt cx="399152" cy="1142999"/>
          </a:xfrm>
        </p:grpSpPr>
        <p:cxnSp>
          <p:nvCxnSpPr>
            <p:cNvPr id="39" name="Elbow Connector 38"/>
            <p:cNvCxnSpPr>
              <a:stCxn id="9" idx="3"/>
              <a:endCxn id="14" idx="0"/>
            </p:cNvCxnSpPr>
            <p:nvPr/>
          </p:nvCxnSpPr>
          <p:spPr>
            <a:xfrm>
              <a:off x="4051890" y="2705694"/>
              <a:ext cx="399152" cy="287859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>
              <a:stCxn id="13" idx="3"/>
              <a:endCxn id="14" idx="2"/>
            </p:cNvCxnSpPr>
            <p:nvPr/>
          </p:nvCxnSpPr>
          <p:spPr>
            <a:xfrm flipV="1">
              <a:off x="4051890" y="3574125"/>
              <a:ext cx="399152" cy="274568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149870" y="2993553"/>
            <a:ext cx="3211294" cy="580572"/>
            <a:chOff x="4149870" y="2993553"/>
            <a:chExt cx="3211294" cy="580572"/>
          </a:xfrm>
        </p:grpSpPr>
        <p:sp>
          <p:nvSpPr>
            <p:cNvPr id="14" name="Rounded Rectangle 13"/>
            <p:cNvSpPr/>
            <p:nvPr/>
          </p:nvSpPr>
          <p:spPr>
            <a:xfrm>
              <a:off x="4149870" y="2993553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7735" y="3132649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3" name="Elbow Connector 42"/>
            <p:cNvCxnSpPr>
              <a:stCxn id="14" idx="3"/>
              <a:endCxn id="16" idx="1"/>
            </p:cNvCxnSpPr>
            <p:nvPr/>
          </p:nvCxnSpPr>
          <p:spPr>
            <a:xfrm>
              <a:off x="4752213" y="3283839"/>
              <a:ext cx="395522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147735" y="3435030"/>
            <a:ext cx="2213429" cy="1615926"/>
            <a:chOff x="5147735" y="3435030"/>
            <a:chExt cx="2213429" cy="1615926"/>
          </a:xfrm>
        </p:grpSpPr>
        <p:sp>
          <p:nvSpPr>
            <p:cNvPr id="17" name="Rectangle 16"/>
            <p:cNvSpPr/>
            <p:nvPr/>
          </p:nvSpPr>
          <p:spPr>
            <a:xfrm>
              <a:off x="5147735" y="4748575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16" idx="2"/>
              <a:endCxn id="17" idx="0"/>
            </p:cNvCxnSpPr>
            <p:nvPr/>
          </p:nvCxnSpPr>
          <p:spPr>
            <a:xfrm>
              <a:off x="6254450" y="3435030"/>
              <a:ext cx="0" cy="13135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49" name="Elbow Connector 48"/>
          <p:cNvCxnSpPr>
            <a:stCxn id="11" idx="3"/>
            <a:endCxn id="46" idx="1"/>
          </p:cNvCxnSpPr>
          <p:nvPr/>
        </p:nvCxnSpPr>
        <p:spPr>
          <a:xfrm flipV="1">
            <a:off x="1315965" y="6311281"/>
            <a:ext cx="1204661" cy="22375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endCxn id="19" idx="2"/>
          </p:cNvCxnSpPr>
          <p:nvPr/>
        </p:nvCxnSpPr>
        <p:spPr>
          <a:xfrm flipV="1">
            <a:off x="1315965" y="5050956"/>
            <a:ext cx="3516084" cy="576954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  <a:endCxn id="4" idx="1"/>
          </p:cNvCxnSpPr>
          <p:nvPr/>
        </p:nvCxnSpPr>
        <p:spPr>
          <a:xfrm flipV="1">
            <a:off x="1267571" y="2704485"/>
            <a:ext cx="570890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644004" y="4265984"/>
            <a:ext cx="602343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PRG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38461" y="3697502"/>
            <a:ext cx="2213429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Key sequence</a:t>
            </a:r>
          </a:p>
        </p:txBody>
      </p:sp>
      <p:cxnSp>
        <p:nvCxnSpPr>
          <p:cNvPr id="45" name="Straight Arrow Connector 44"/>
          <p:cNvCxnSpPr>
            <a:stCxn id="12" idx="0"/>
            <a:endCxn id="13" idx="2"/>
          </p:cNvCxnSpPr>
          <p:nvPr/>
        </p:nvCxnSpPr>
        <p:spPr>
          <a:xfrm flipV="1">
            <a:off x="2945176" y="3999883"/>
            <a:ext cx="0" cy="2661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0" idx="0"/>
            <a:endCxn id="12" idx="2"/>
          </p:cNvCxnSpPr>
          <p:nvPr/>
        </p:nvCxnSpPr>
        <p:spPr>
          <a:xfrm flipH="1" flipV="1">
            <a:off x="2945176" y="4846556"/>
            <a:ext cx="2417" cy="4305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7361164" y="4760623"/>
            <a:ext cx="1528836" cy="302381"/>
            <a:chOff x="7361164" y="4760623"/>
            <a:chExt cx="1528836" cy="302381"/>
          </a:xfrm>
        </p:grpSpPr>
        <p:cxnSp>
          <p:nvCxnSpPr>
            <p:cNvPr id="54" name="Straight Arrow Connector 53"/>
            <p:cNvCxnSpPr>
              <a:stCxn id="17" idx="3"/>
              <a:endCxn id="70" idx="1"/>
            </p:cNvCxnSpPr>
            <p:nvPr/>
          </p:nvCxnSpPr>
          <p:spPr>
            <a:xfrm>
              <a:off x="7361164" y="4899766"/>
              <a:ext cx="401550" cy="120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7762714" y="4760623"/>
              <a:ext cx="1127286" cy="30238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Encryption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2311384" y="5277149"/>
            <a:ext cx="1272417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Key seed</a:t>
            </a:r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55207" y="5112634"/>
            <a:ext cx="1060758" cy="5805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Temporal Key</a:t>
            </a:r>
            <a:endParaRPr lang="en-US" sz="1600" dirty="0" smtClean="0">
              <a:solidFill>
                <a:srgbClr val="13141C"/>
              </a:solidFill>
            </a:endParaRPr>
          </a:p>
        </p:txBody>
      </p:sp>
      <p:cxnSp>
        <p:nvCxnSpPr>
          <p:cNvPr id="79" name="Elbow Connector 78"/>
          <p:cNvCxnSpPr>
            <a:stCxn id="46" idx="0"/>
            <a:endCxn id="10" idx="2"/>
          </p:cNvCxnSpPr>
          <p:nvPr/>
        </p:nvCxnSpPr>
        <p:spPr>
          <a:xfrm rot="16200000" flipV="1">
            <a:off x="2730490" y="5796634"/>
            <a:ext cx="441465" cy="725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015617" y="4676005"/>
            <a:ext cx="3406021" cy="437858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520626" y="6020995"/>
            <a:ext cx="86844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Key</a:t>
            </a:r>
          </a:p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Mixing</a:t>
            </a:r>
            <a:endParaRPr lang="en-US" sz="1600" dirty="0" smtClean="0">
              <a:solidFill>
                <a:srgbClr val="13141C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55207" y="5827475"/>
            <a:ext cx="1060758" cy="44268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Transmitter</a:t>
            </a:r>
          </a:p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MAC</a:t>
            </a:r>
            <a:endParaRPr lang="en-US" sz="1400" dirty="0" smtClean="0">
              <a:solidFill>
                <a:srgbClr val="13141C"/>
              </a:solidFill>
            </a:endParaRPr>
          </a:p>
        </p:txBody>
      </p:sp>
      <p:cxnSp>
        <p:nvCxnSpPr>
          <p:cNvPr id="56" name="Elbow Connector 55"/>
          <p:cNvCxnSpPr>
            <a:stCxn id="55" idx="3"/>
            <a:endCxn id="46" idx="1"/>
          </p:cNvCxnSpPr>
          <p:nvPr/>
        </p:nvCxnSpPr>
        <p:spPr>
          <a:xfrm>
            <a:off x="1315965" y="6048818"/>
            <a:ext cx="1204661" cy="26246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77" idx="3"/>
            <a:endCxn id="46" idx="1"/>
          </p:cNvCxnSpPr>
          <p:nvPr/>
        </p:nvCxnSpPr>
        <p:spPr>
          <a:xfrm>
            <a:off x="1315965" y="5402920"/>
            <a:ext cx="1204661" cy="90836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309642" y="181187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MIC Key</a:t>
            </a:r>
            <a:endParaRPr lang="en-US" sz="1600" dirty="0" smtClean="0">
              <a:solidFill>
                <a:srgbClr val="13141C"/>
              </a:solidFill>
            </a:endParaRPr>
          </a:p>
        </p:txBody>
      </p:sp>
      <p:cxnSp>
        <p:nvCxnSpPr>
          <p:cNvPr id="69" name="Straight Arrow Connector 68"/>
          <p:cNvCxnSpPr>
            <a:stCxn id="68" idx="3"/>
          </p:cNvCxnSpPr>
          <p:nvPr/>
        </p:nvCxnSpPr>
        <p:spPr>
          <a:xfrm flipV="1">
            <a:off x="1274831" y="1954542"/>
            <a:ext cx="1666715" cy="85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endCxn id="18" idx="2"/>
          </p:cNvCxnSpPr>
          <p:nvPr/>
        </p:nvCxnSpPr>
        <p:spPr>
          <a:xfrm flipV="1">
            <a:off x="1315965" y="5050956"/>
            <a:ext cx="2995990" cy="1586897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368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8" grpId="0" animBg="1"/>
      <p:bldP spid="19" grpId="0" animBg="1"/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 vs. WPA</a:t>
            </a:r>
            <a:endParaRPr lang="en-US" dirty="0"/>
          </a:p>
        </p:txBody>
      </p:sp>
      <p:pic>
        <p:nvPicPr>
          <p:cNvPr id="4" name="Content Placeholder 3" descr="Screen Shot 2012-09-16 at 11.02.59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" r="10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98129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Joining &amp; Leaving a WLAN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199"/>
            <a:ext cx="5416664" cy="461675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Discover a WLAN</a:t>
            </a:r>
          </a:p>
          <a:p>
            <a:pPr lvl="1"/>
            <a:r>
              <a:rPr lang="en-US" dirty="0" smtClean="0"/>
              <a:t>Find an AP with preferred SSID and strong signal</a:t>
            </a:r>
          </a:p>
          <a:p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Get permission to connect to the WLAN</a:t>
            </a:r>
          </a:p>
          <a:p>
            <a:r>
              <a:rPr lang="en-US" dirty="0" smtClean="0"/>
              <a:t>Association</a:t>
            </a:r>
          </a:p>
          <a:p>
            <a:pPr lvl="1"/>
            <a:r>
              <a:rPr lang="en-US" dirty="0" smtClean="0"/>
              <a:t>Join the WLAN</a:t>
            </a:r>
          </a:p>
          <a:p>
            <a:r>
              <a:rPr lang="en-US" dirty="0" smtClean="0"/>
              <a:t>Disassociation</a:t>
            </a:r>
          </a:p>
          <a:p>
            <a:pPr lvl="1"/>
            <a:r>
              <a:rPr lang="en-US" dirty="0" smtClean="0"/>
              <a:t>Leave the WLAN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6209080" y="2119298"/>
            <a:ext cx="21804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437041" y="2119298"/>
            <a:ext cx="52112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873864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0800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26213" y="3165520"/>
            <a:ext cx="2007809" cy="4835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Authentication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26213" y="2535892"/>
            <a:ext cx="2007809" cy="4259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23255" y="4477984"/>
            <a:ext cx="2007809" cy="102300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Communication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26213" y="3852805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23255" y="5704685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Disassociation</a:t>
            </a:r>
          </a:p>
        </p:txBody>
      </p:sp>
    </p:spTree>
    <p:extLst>
      <p:ext uri="{BB962C8B-B14F-4D97-AF65-F5344CB8AC3E}">
        <p14:creationId xmlns:p14="http://schemas.microsoft.com/office/powerpoint/2010/main" val="228720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 in detail the medium access algorithm in 802.11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434286" y="557590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20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the procedure for a STA to access to a WLAN and leave the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60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Key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93657" cy="4829866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2600" dirty="0" smtClean="0"/>
              <a:t>WEP</a:t>
            </a:r>
            <a:endParaRPr lang="en-US" sz="2600" dirty="0"/>
          </a:p>
          <a:p>
            <a:pPr lvl="1"/>
            <a:r>
              <a:rPr lang="en-US" sz="2200" dirty="0" smtClean="0"/>
              <a:t>STA and AP shares a key</a:t>
            </a:r>
          </a:p>
          <a:p>
            <a:pPr lvl="1"/>
            <a:r>
              <a:rPr lang="en-US" sz="2200" dirty="0" smtClean="0"/>
              <a:t>STA </a:t>
            </a:r>
            <a:r>
              <a:rPr lang="en-US" sz="2200" dirty="0"/>
              <a:t>proves its knowledge by a challenge/response </a:t>
            </a:r>
            <a:r>
              <a:rPr lang="en-US" sz="2200" dirty="0" smtClean="0"/>
              <a:t>protocol</a:t>
            </a:r>
          </a:p>
          <a:p>
            <a:pPr lvl="1"/>
            <a:r>
              <a:rPr lang="en-US" sz="2200" dirty="0" err="1" smtClean="0"/>
              <a:t>Auth:Challenge</a:t>
            </a:r>
            <a:r>
              <a:rPr lang="en-US" sz="2200" dirty="0"/>
              <a:t> </a:t>
            </a:r>
            <a:r>
              <a:rPr lang="en-US" sz="2200" dirty="0" smtClean="0"/>
              <a:t>contains a challenge text</a:t>
            </a:r>
          </a:p>
          <a:p>
            <a:pPr lvl="1"/>
            <a:r>
              <a:rPr lang="en-US" sz="2200" dirty="0" err="1" smtClean="0"/>
              <a:t>Auth:Response</a:t>
            </a:r>
            <a:r>
              <a:rPr lang="en-US" sz="2200" dirty="0" smtClean="0"/>
              <a:t> contains the encryption of the challenge text (128 bits)</a:t>
            </a:r>
          </a:p>
          <a:p>
            <a:pPr lvl="1"/>
            <a:r>
              <a:rPr lang="en-US" sz="2200" dirty="0" smtClean="0"/>
              <a:t>Authentication is successful if the encryption is correct</a:t>
            </a:r>
            <a:endParaRPr lang="en-US" sz="2200" dirty="0"/>
          </a:p>
          <a:p>
            <a:pPr lvl="1"/>
            <a:r>
              <a:rPr lang="en-US" sz="2200" dirty="0" smtClean="0"/>
              <a:t>Subsequent data packets </a:t>
            </a:r>
            <a:r>
              <a:rPr lang="en-US" sz="2200" dirty="0"/>
              <a:t>are </a:t>
            </a:r>
            <a:r>
              <a:rPr lang="en-US" sz="2200" dirty="0" smtClean="0"/>
              <a:t>encrypted</a:t>
            </a:r>
            <a:endParaRPr lang="en-US" sz="2200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6105190" y="2156880"/>
            <a:ext cx="21804" cy="433826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333151" y="2156880"/>
            <a:ext cx="0" cy="433826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126993" y="2810424"/>
            <a:ext cx="2206158" cy="524937"/>
            <a:chOff x="6126993" y="2931374"/>
            <a:chExt cx="2206158" cy="524937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6126993" y="3124894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 rot="470609">
              <a:off x="6809153" y="2931374"/>
              <a:ext cx="10825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Auth:Req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126993" y="3399862"/>
            <a:ext cx="2215844" cy="571714"/>
            <a:chOff x="6126993" y="3581287"/>
            <a:chExt cx="2215844" cy="571714"/>
          </a:xfrm>
        </p:grpSpPr>
        <p:cxnSp>
          <p:nvCxnSpPr>
            <p:cNvPr id="12" name="Straight Arrow Connector 11"/>
            <p:cNvCxnSpPr/>
            <p:nvPr/>
          </p:nvCxnSpPr>
          <p:spPr>
            <a:xfrm flipH="1">
              <a:off x="6126993" y="3765953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 rot="20982875">
              <a:off x="6449775" y="3581287"/>
              <a:ext cx="1667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Auth:Challenge</a:t>
              </a:r>
              <a:endParaRPr lang="en-US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5769974" y="1755333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976132" y="1755333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12851" y="5515439"/>
            <a:ext cx="2007809" cy="40663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22323" y="2386863"/>
            <a:ext cx="2007809" cy="3520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26993" y="4103018"/>
            <a:ext cx="2206158" cy="524938"/>
            <a:chOff x="6126993" y="4381203"/>
            <a:chExt cx="2206158" cy="524938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6126993" y="4574724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 rot="527962">
              <a:off x="6522038" y="4381203"/>
              <a:ext cx="1630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Auth:Response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26993" y="4789217"/>
            <a:ext cx="2215844" cy="535429"/>
            <a:chOff x="6126993" y="5067402"/>
            <a:chExt cx="2215844" cy="535429"/>
          </a:xfrm>
        </p:grpSpPr>
        <p:cxnSp>
          <p:nvCxnSpPr>
            <p:cNvPr id="20" name="Straight Arrow Connector 19"/>
            <p:cNvCxnSpPr/>
            <p:nvPr/>
          </p:nvCxnSpPr>
          <p:spPr>
            <a:xfrm flipH="1">
              <a:off x="6126993" y="5215783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rot="21013430">
              <a:off x="6449775" y="5067402"/>
              <a:ext cx="11606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Auth:Succ</a:t>
              </a:r>
              <a:endParaRPr lang="en-US" dirty="0"/>
            </a:p>
          </p:txBody>
        </p:sp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5736" y="1755333"/>
            <a:ext cx="423279" cy="41636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5369" y="1755333"/>
            <a:ext cx="423279" cy="416366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6212851" y="6074476"/>
            <a:ext cx="2007809" cy="4066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Encrypted Comm.</a:t>
            </a:r>
          </a:p>
        </p:txBody>
      </p:sp>
    </p:spTree>
    <p:extLst>
      <p:ext uri="{BB962C8B-B14F-4D97-AF65-F5344CB8AC3E}">
        <p14:creationId xmlns:p14="http://schemas.microsoft.com/office/powerpoint/2010/main" val="1852340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24" grpId="0" animBg="1"/>
      <p:bldP spid="25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802.11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WEP in 802.11 (1997/1999)</a:t>
            </a:r>
          </a:p>
          <a:p>
            <a:r>
              <a:rPr lang="en-US" dirty="0" smtClean="0"/>
              <a:t>Weakness of WEP is widely recognized</a:t>
            </a:r>
          </a:p>
          <a:p>
            <a:r>
              <a:rPr lang="en-US" dirty="0" smtClean="0"/>
              <a:t>WPA by </a:t>
            </a:r>
            <a:r>
              <a:rPr lang="en-US" dirty="0" err="1" smtClean="0"/>
              <a:t>WiFi</a:t>
            </a:r>
            <a:endParaRPr lang="en-US" dirty="0" smtClean="0"/>
          </a:p>
          <a:p>
            <a:r>
              <a:rPr lang="en-US" dirty="0" smtClean="0"/>
              <a:t>WPA2 by IEEE (802.11i)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53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WEP (Wired Equivalent Privacy)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Authentication: Prove the identity of the user</a:t>
            </a:r>
          </a:p>
          <a:p>
            <a:pPr lvl="1"/>
            <a:r>
              <a:rPr lang="en-US" dirty="0" smtClean="0"/>
              <a:t>Confidentiality: Nobody can learn the content of packets</a:t>
            </a:r>
          </a:p>
          <a:p>
            <a:pPr lvl="1"/>
            <a:r>
              <a:rPr lang="en-US" dirty="0" smtClean="0"/>
              <a:t>Integrity: Nobody can modify or forge a packet without detection</a:t>
            </a:r>
          </a:p>
          <a:p>
            <a:pPr lvl="1"/>
            <a:r>
              <a:rPr lang="en-US" dirty="0" smtClean="0"/>
              <a:t>Efficient</a:t>
            </a:r>
          </a:p>
          <a:p>
            <a:r>
              <a:rPr lang="en-US" dirty="0" smtClean="0"/>
              <a:t>Building Blocks</a:t>
            </a:r>
          </a:p>
          <a:p>
            <a:pPr lvl="1"/>
            <a:r>
              <a:rPr lang="en-US" dirty="0" smtClean="0"/>
              <a:t>RC4 / IV</a:t>
            </a:r>
          </a:p>
          <a:p>
            <a:pPr lvl="1"/>
            <a:r>
              <a:rPr lang="en-US" dirty="0" smtClean="0"/>
              <a:t>Shared Secret Keys</a:t>
            </a:r>
          </a:p>
          <a:p>
            <a:pPr lvl="1"/>
            <a:r>
              <a:rPr lang="en-US" dirty="0" smtClean="0"/>
              <a:t>Integrity Check Value (ICV)</a:t>
            </a:r>
          </a:p>
        </p:txBody>
      </p:sp>
    </p:spTree>
    <p:extLst>
      <p:ext uri="{BB962C8B-B14F-4D97-AF65-F5344CB8AC3E}">
        <p14:creationId xmlns:p14="http://schemas.microsoft.com/office/powerpoint/2010/main" val="1859109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 smtClean="0">
            <a:solidFill>
              <a:srgbClr val="13141C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arrow"/>
        </a:ln>
      </a:spPr>
      <a:bodyPr/>
      <a:lstStyle/>
      <a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8295</TotalTime>
  <Words>1264</Words>
  <Application>Microsoft Macintosh PowerPoint</Application>
  <PresentationFormat>On-screen Show (4:3)</PresentationFormat>
  <Paragraphs>323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Twilight</vt:lpstr>
      <vt:lpstr>WLAN Security Mobile Computing</vt:lpstr>
      <vt:lpstr>wlan mac in detail</vt:lpstr>
      <vt:lpstr>PowerPoint Presentation</vt:lpstr>
      <vt:lpstr>Joining &amp; Leaving a WLAN</vt:lpstr>
      <vt:lpstr>Quiz</vt:lpstr>
      <vt:lpstr>Quiz</vt:lpstr>
      <vt:lpstr>Shared Key Authentication</vt:lpstr>
      <vt:lpstr>Security of 802.11</vt:lpstr>
      <vt:lpstr>WEP (Wired Equivalent Privacy)</vt:lpstr>
      <vt:lpstr>Types of Ciphers</vt:lpstr>
      <vt:lpstr>RC4</vt:lpstr>
      <vt:lpstr>One-time Pad (OTP)</vt:lpstr>
      <vt:lpstr>Enc/Dec of WEP</vt:lpstr>
      <vt:lpstr>Enc/Dec of WEP</vt:lpstr>
      <vt:lpstr>WEP: Authentication</vt:lpstr>
      <vt:lpstr>WEP: Integrity</vt:lpstr>
      <vt:lpstr>WEP: Confidentiality</vt:lpstr>
      <vt:lpstr>WEP is not secure</vt:lpstr>
      <vt:lpstr>What’s wrong: Authentication</vt:lpstr>
      <vt:lpstr>Attack on Authentication</vt:lpstr>
      <vt:lpstr>What’s wrong: Integrity</vt:lpstr>
      <vt:lpstr>Background</vt:lpstr>
      <vt:lpstr>Attack on Integrity</vt:lpstr>
      <vt:lpstr>What’s wrong: Confidentiality</vt:lpstr>
      <vt:lpstr>IV reuse</vt:lpstr>
      <vt:lpstr>Birthday Paradox</vt:lpstr>
      <vt:lpstr>RC4’s weak keys</vt:lpstr>
      <vt:lpstr>Direct Key Attacks</vt:lpstr>
      <vt:lpstr>Lessons Learned</vt:lpstr>
      <vt:lpstr>WiFi Protected Access (WPA)</vt:lpstr>
      <vt:lpstr>WPA Design</vt:lpstr>
      <vt:lpstr>Enc/Dec of WEP</vt:lpstr>
      <vt:lpstr>Enc/Dec of TKIP</vt:lpstr>
      <vt:lpstr>WEP vs. WPA</vt:lpstr>
    </vt:vector>
  </TitlesOfParts>
  <Company>MJU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538</cp:revision>
  <cp:lastPrinted>2012-09-16T14:38:34Z</cp:lastPrinted>
  <dcterms:created xsi:type="dcterms:W3CDTF">2011-09-12T13:39:30Z</dcterms:created>
  <dcterms:modified xsi:type="dcterms:W3CDTF">2012-09-19T15:37:05Z</dcterms:modified>
</cp:coreProperties>
</file>