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36"/>
  </p:notesMasterIdLst>
  <p:handoutMasterIdLst>
    <p:handoutMasterId r:id="rId37"/>
  </p:handoutMasterIdLst>
  <p:sldIdLst>
    <p:sldId id="256" r:id="rId2"/>
    <p:sldId id="486" r:id="rId3"/>
    <p:sldId id="491" r:id="rId4"/>
    <p:sldId id="508" r:id="rId5"/>
    <p:sldId id="527" r:id="rId6"/>
    <p:sldId id="528" r:id="rId7"/>
    <p:sldId id="530" r:id="rId8"/>
    <p:sldId id="529" r:id="rId9"/>
    <p:sldId id="532" r:id="rId10"/>
    <p:sldId id="554" r:id="rId11"/>
    <p:sldId id="556" r:id="rId12"/>
    <p:sldId id="557" r:id="rId13"/>
    <p:sldId id="558" r:id="rId14"/>
    <p:sldId id="559" r:id="rId15"/>
    <p:sldId id="560" r:id="rId16"/>
    <p:sldId id="561" r:id="rId17"/>
    <p:sldId id="562" r:id="rId18"/>
    <p:sldId id="563" r:id="rId19"/>
    <p:sldId id="564" r:id="rId20"/>
    <p:sldId id="565" r:id="rId21"/>
    <p:sldId id="566" r:id="rId22"/>
    <p:sldId id="567" r:id="rId23"/>
    <p:sldId id="568" r:id="rId24"/>
    <p:sldId id="569" r:id="rId25"/>
    <p:sldId id="570" r:id="rId26"/>
    <p:sldId id="571" r:id="rId27"/>
    <p:sldId id="572" r:id="rId28"/>
    <p:sldId id="573" r:id="rId29"/>
    <p:sldId id="574" r:id="rId30"/>
    <p:sldId id="575" r:id="rId31"/>
    <p:sldId id="576" r:id="rId32"/>
    <p:sldId id="577" r:id="rId33"/>
    <p:sldId id="578" r:id="rId34"/>
    <p:sldId id="57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Sequential" id="{41313F78-8A89-674E-BA00-CC9B68B9AC2B}">
          <p14:sldIdLst/>
        </p14:section>
        <p14:section name="CA" id="{F70F0FCC-731B-6341-87E9-276B878743C0}">
          <p14:sldIdLst>
            <p14:sldId id="486"/>
            <p14:sldId id="491"/>
            <p14:sldId id="508"/>
          </p14:sldIdLst>
        </p14:section>
        <p14:section name="KR&amp;R" id="{30E8734D-D8D6-0E4E-B87F-C45AB66848EA}">
          <p14:sldIdLst>
            <p14:sldId id="527"/>
            <p14:sldId id="528"/>
            <p14:sldId id="530"/>
            <p14:sldId id="529"/>
            <p14:sldId id="532"/>
            <p14:sldId id="554"/>
            <p14:sldId id="556"/>
            <p14:sldId id="557"/>
            <p14:sldId id="558"/>
            <p14:sldId id="559"/>
            <p14:sldId id="560"/>
            <p14:sldId id="561"/>
            <p14:sldId id="562"/>
            <p14:sldId id="563"/>
            <p14:sldId id="564"/>
            <p14:sldId id="565"/>
            <p14:sldId id="566"/>
            <p14:sldId id="567"/>
            <p14:sldId id="568"/>
            <p14:sldId id="569"/>
            <p14:sldId id="570"/>
            <p14:sldId id="571"/>
            <p14:sldId id="572"/>
            <p14:sldId id="573"/>
            <p14:sldId id="574"/>
            <p14:sldId id="575"/>
            <p14:sldId id="576"/>
            <p14:sldId id="577"/>
            <p14:sldId id="578"/>
            <p14:sldId id="5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984" autoAdjust="0"/>
  </p:normalViewPr>
  <p:slideViewPr>
    <p:cSldViewPr snapToGrid="0" snapToObjects="1">
      <p:cViewPr>
        <p:scale>
          <a:sx n="105" d="100"/>
          <a:sy n="105" d="100"/>
        </p:scale>
        <p:origin x="-60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91CAB-E7B1-DD4A-9BF0-39BDFF62A5B4}" type="datetimeFigureOut">
              <a:rPr lang="en-US" smtClean="0"/>
              <a:t>11/15/12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7B85-ACA2-414E-B983-48DE5D12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02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C8EBB-70E5-FB41-9B12-9ABEDE429E29}" type="datetimeFigureOut">
              <a:rPr lang="en-US" smtClean="0"/>
              <a:t>11/15/12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F534C-A378-C74B-906F-8D4FE26F0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12F46-8BA6-46A6-BEB0-72154CA41F0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1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3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4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4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6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9525"/>
            <a:ext cx="7772400" cy="2390926"/>
          </a:xfrm>
        </p:spPr>
        <p:txBody>
          <a:bodyPr>
            <a:normAutofit/>
          </a:bodyPr>
          <a:lstStyle/>
          <a:p>
            <a:r>
              <a:rPr lang="en-US" sz="4800" dirty="0" smtClean="0"/>
              <a:t>Context-Aware Computing 2</a:t>
            </a:r>
            <a:br>
              <a:rPr lang="en-US" sz="4800" dirty="0" smtClean="0"/>
            </a:br>
            <a:r>
              <a:rPr lang="en-US" sz="3200" dirty="0" smtClean="0"/>
              <a:t>Context Representation and Reasoning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7705"/>
          </a:xfrm>
        </p:spPr>
        <p:txBody>
          <a:bodyPr>
            <a:normAutofit/>
          </a:bodyPr>
          <a:lstStyle/>
          <a:p>
            <a:r>
              <a:rPr lang="en-US" dirty="0" smtClean="0"/>
              <a:t>Mobile </a:t>
            </a:r>
            <a:r>
              <a:rPr lang="en-US" dirty="0" smtClean="0"/>
              <a:t>Computing</a:t>
            </a:r>
            <a:endParaRPr lang="en-US" dirty="0" smtClean="0"/>
          </a:p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First-order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Propositional Logic</a:t>
            </a:r>
          </a:p>
          <a:p>
            <a:pPr lvl="1"/>
            <a:r>
              <a:rPr lang="en-US" dirty="0" smtClean="0"/>
              <a:t>No quantifiers (</a:t>
            </a:r>
            <a:r>
              <a:rPr lang="en-US" altLang="ja-JP" dirty="0" smtClean="0"/>
              <a:t>∃ or ∀)</a:t>
            </a:r>
          </a:p>
          <a:p>
            <a:pPr lvl="1"/>
            <a:r>
              <a:rPr lang="en-US" altLang="ja-JP" i="1" dirty="0" smtClean="0"/>
              <a:t>p </a:t>
            </a:r>
            <a:r>
              <a:rPr lang="en-US" altLang="ja-JP" i="1" dirty="0" smtClean="0">
                <a:sym typeface="Wingdings"/>
              </a:rPr>
              <a:t> q</a:t>
            </a:r>
            <a:endParaRPr lang="en-US" altLang="ja-JP" i="1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First-order logic</a:t>
            </a:r>
          </a:p>
          <a:p>
            <a:pPr lvl="1"/>
            <a:r>
              <a:rPr lang="en-US" dirty="0" smtClean="0"/>
              <a:t>Statement expressed as a function: P(x)</a:t>
            </a:r>
          </a:p>
          <a:p>
            <a:pPr lvl="2"/>
            <a:r>
              <a:rPr lang="en-US" dirty="0" smtClean="0"/>
              <a:t>Human(x)</a:t>
            </a:r>
          </a:p>
          <a:p>
            <a:pPr lvl="1"/>
            <a:r>
              <a:rPr lang="en-US" dirty="0" smtClean="0"/>
              <a:t>Quantifiers allowed</a:t>
            </a:r>
          </a:p>
          <a:p>
            <a:pPr lvl="2"/>
            <a:r>
              <a:rPr lang="en-US" altLang="ja-JP" i="1" dirty="0" smtClean="0"/>
              <a:t>∀people x </a:t>
            </a:r>
            <a:r>
              <a:rPr lang="en-US" i="1" dirty="0" smtClean="0"/>
              <a:t> P(x) </a:t>
            </a:r>
            <a:r>
              <a:rPr lang="en-US" i="1" dirty="0" smtClean="0">
                <a:sym typeface="Wingdings"/>
              </a:rPr>
              <a:t> Q(x)</a:t>
            </a:r>
            <a:endParaRPr lang="en-US" i="1" dirty="0" smtClean="0"/>
          </a:p>
          <a:p>
            <a:pPr lvl="1"/>
            <a:r>
              <a:rPr lang="en-US" dirty="0" smtClean="0"/>
              <a:t> No predicates or functions as arguments</a:t>
            </a:r>
          </a:p>
          <a:p>
            <a:r>
              <a:rPr lang="en-US" dirty="0" smtClean="0"/>
              <a:t>Higher-order logic</a:t>
            </a:r>
          </a:p>
          <a:p>
            <a:pPr lvl="1"/>
            <a:r>
              <a:rPr lang="en-US" dirty="0" smtClean="0"/>
              <a:t>Predicates or </a:t>
            </a:r>
            <a:r>
              <a:rPr lang="en-US" dirty="0" smtClean="0"/>
              <a:t>functions </a:t>
            </a:r>
            <a:r>
              <a:rPr lang="en-US" dirty="0" smtClean="0"/>
              <a:t>can be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08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Represent context as first-order predicates</a:t>
            </a:r>
          </a:p>
          <a:p>
            <a:r>
              <a:rPr lang="en-US" dirty="0" smtClean="0"/>
              <a:t>Name of predicate is type of context</a:t>
            </a:r>
          </a:p>
          <a:p>
            <a:pPr lvl="1"/>
            <a:r>
              <a:rPr lang="en-US" dirty="0" smtClean="0"/>
              <a:t>Location(··</a:t>
            </a:r>
            <a:r>
              <a:rPr lang="en-US" dirty="0"/>
              <a:t>·</a:t>
            </a:r>
            <a:r>
              <a:rPr lang="en-US" dirty="0" smtClean="0"/>
              <a:t>), Temperature(··</a:t>
            </a:r>
            <a:r>
              <a:rPr lang="en-US" dirty="0"/>
              <a:t>·</a:t>
            </a:r>
            <a:r>
              <a:rPr lang="en-US" dirty="0" smtClean="0"/>
              <a:t>), Time(··</a:t>
            </a:r>
            <a:r>
              <a:rPr lang="en-US" dirty="0"/>
              <a:t>·</a:t>
            </a:r>
            <a:r>
              <a:rPr lang="en-US" dirty="0" smtClean="0"/>
              <a:t>), …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i="1" dirty="0"/>
              <a:t>Location (</a:t>
            </a:r>
            <a:r>
              <a:rPr lang="en-US" i="1" dirty="0" err="1"/>
              <a:t>chris</a:t>
            </a:r>
            <a:r>
              <a:rPr lang="en-US" i="1" dirty="0"/>
              <a:t>, entering, room 3231)</a:t>
            </a:r>
          </a:p>
          <a:p>
            <a:pPr lvl="1"/>
            <a:r>
              <a:rPr lang="nl-NL" i="1" dirty="0" err="1" smtClean="0"/>
              <a:t>Temperature</a:t>
            </a:r>
            <a:r>
              <a:rPr lang="nl-NL" i="1" dirty="0" smtClean="0"/>
              <a:t> (</a:t>
            </a:r>
            <a:r>
              <a:rPr lang="nl-NL" i="1" dirty="0"/>
              <a:t>room 3231 , ‘‘=’’, 98 F)</a:t>
            </a:r>
          </a:p>
          <a:p>
            <a:pPr lvl="1"/>
            <a:r>
              <a:rPr lang="nl-NL" i="1" dirty="0" smtClean="0"/>
              <a:t>Sister </a:t>
            </a:r>
            <a:r>
              <a:rPr lang="nl-NL" i="1" dirty="0"/>
              <a:t>(venus, </a:t>
            </a:r>
            <a:r>
              <a:rPr lang="nl-NL" i="1" dirty="0" err="1"/>
              <a:t>serena</a:t>
            </a:r>
            <a:r>
              <a:rPr lang="nl-NL" i="1" dirty="0"/>
              <a:t>)</a:t>
            </a:r>
          </a:p>
          <a:p>
            <a:r>
              <a:rPr lang="en-US" dirty="0" smtClean="0"/>
              <a:t>Arguments in Subject-Verb-Object (SVO) format</a:t>
            </a:r>
          </a:p>
          <a:p>
            <a:pPr lvl="1"/>
            <a:r>
              <a:rPr lang="en-US" i="1" dirty="0" err="1" smtClean="0"/>
              <a:t>ContextType</a:t>
            </a:r>
            <a:r>
              <a:rPr lang="en-US" i="1" dirty="0" smtClean="0"/>
              <a:t>(&lt;subject&gt;, &lt;verb&gt;, &lt;object&gt;)</a:t>
            </a:r>
          </a:p>
          <a:p>
            <a:pPr lvl="1"/>
            <a:r>
              <a:rPr lang="en-US" i="1" dirty="0" smtClean="0"/>
              <a:t>Location (&lt;person or object&gt;, {entering, leaving, in}, &lt;location&gt;)</a:t>
            </a:r>
          </a:p>
          <a:p>
            <a:r>
              <a:rPr lang="en-US" dirty="0" smtClean="0"/>
              <a:t>Each argument can take any types: string, integer, list, …</a:t>
            </a:r>
          </a:p>
          <a:p>
            <a:r>
              <a:rPr lang="en-US" dirty="0" smtClean="0"/>
              <a:t>Each context type corresponds to a class in ontology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59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on Contexts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Contruct</a:t>
            </a:r>
            <a:r>
              <a:rPr lang="en-US" dirty="0" smtClean="0"/>
              <a:t> complex context expressions by Boolean operations:</a:t>
            </a:r>
          </a:p>
          <a:p>
            <a:pPr lvl="1"/>
            <a:r>
              <a:rPr lang="en-US" dirty="0" smtClean="0"/>
              <a:t>Conjunction(</a:t>
            </a:r>
            <a:r>
              <a:rPr lang="en-US" sz="2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smtClean="0"/>
              <a:t>), </a:t>
            </a:r>
            <a:r>
              <a:rPr lang="en-US" dirty="0" err="1" smtClean="0"/>
              <a:t>Disconjunction</a:t>
            </a:r>
            <a:r>
              <a:rPr lang="en-US" dirty="0" smtClean="0"/>
              <a:t>(</a:t>
            </a:r>
            <a:r>
              <a:rPr lang="en-US" sz="2000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/>
              <a:t>), Negation(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i="1" dirty="0"/>
              <a:t>Location (Manuel , Entering, </a:t>
            </a:r>
            <a:r>
              <a:rPr lang="en-US" i="1" dirty="0" smtClean="0"/>
              <a:t>Room 3211</a:t>
            </a:r>
            <a:r>
              <a:rPr lang="en-US" i="1" dirty="0"/>
              <a:t>)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              </a:t>
            </a:r>
            <a:r>
              <a:rPr lang="en-US" sz="2400" i="1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i="1" dirty="0" smtClean="0"/>
              <a:t> </a:t>
            </a:r>
            <a:r>
              <a:rPr lang="en-US" i="1" dirty="0" err="1" smtClean="0"/>
              <a:t>SocialActivity</a:t>
            </a:r>
            <a:r>
              <a:rPr lang="en-US" i="1" dirty="0"/>
              <a:t>( </a:t>
            </a:r>
            <a:r>
              <a:rPr lang="en-US" i="1" dirty="0" smtClean="0"/>
              <a:t>Room 3211</a:t>
            </a:r>
            <a:r>
              <a:rPr lang="en-US" i="1" dirty="0"/>
              <a:t>, Meeting) </a:t>
            </a:r>
            <a:endParaRPr lang="en-US" i="1" dirty="0" smtClean="0"/>
          </a:p>
          <a:p>
            <a:pPr lvl="2"/>
            <a:r>
              <a:rPr lang="en-US" sz="2600" dirty="0" smtClean="0"/>
              <a:t>“Manuel </a:t>
            </a:r>
            <a:r>
              <a:rPr lang="en-US" sz="2600" dirty="0"/>
              <a:t>is entering Room 3211 and that there is </a:t>
            </a:r>
            <a:r>
              <a:rPr lang="en-US" sz="2600" dirty="0" smtClean="0"/>
              <a:t>a meeting </a:t>
            </a:r>
            <a:r>
              <a:rPr lang="en-US" sz="2600" dirty="0"/>
              <a:t>going on in that room</a:t>
            </a:r>
            <a:r>
              <a:rPr lang="en-US" sz="2600" dirty="0" smtClean="0"/>
              <a:t>.”</a:t>
            </a:r>
            <a:endParaRPr lang="en-US" sz="2600" dirty="0"/>
          </a:p>
          <a:p>
            <a:pPr lvl="1"/>
            <a:r>
              <a:rPr lang="en-US" i="1" dirty="0" smtClean="0"/>
              <a:t>Lighting(</a:t>
            </a:r>
            <a:r>
              <a:rPr lang="en-US" i="1" dirty="0"/>
              <a:t>Room 3234, Off) </a:t>
            </a:r>
            <a:r>
              <a:rPr lang="en-US" sz="2400" i="1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>
                <a:latin typeface="ＭＳ ゴシック"/>
                <a:ea typeface="ＭＳ ゴシック"/>
                <a:cs typeface="ＭＳ ゴシック"/>
              </a:rPr>
              <a:t> </a:t>
            </a:r>
            <a:r>
              <a:rPr lang="en-US" i="1" dirty="0" smtClean="0"/>
              <a:t>Lighting(</a:t>
            </a:r>
            <a:r>
              <a:rPr lang="en-US" i="1" dirty="0"/>
              <a:t>Room 3234, </a:t>
            </a:r>
            <a:r>
              <a:rPr lang="en-US" i="1" dirty="0" smtClean="0"/>
              <a:t>Dim)</a:t>
            </a:r>
          </a:p>
          <a:p>
            <a:pPr lvl="2"/>
            <a:r>
              <a:rPr lang="en-US" sz="2600" dirty="0" smtClean="0"/>
              <a:t>“The </a:t>
            </a:r>
            <a:r>
              <a:rPr lang="en-US" sz="2600" dirty="0"/>
              <a:t>lighting in Room 3234 is either off or dim</a:t>
            </a:r>
            <a:r>
              <a:rPr lang="en-US" sz="2600" dirty="0" smtClean="0"/>
              <a:t>.”</a:t>
            </a:r>
            <a:endParaRPr lang="en-US" sz="2600" dirty="0"/>
          </a:p>
          <a:p>
            <a:pPr lvl="1"/>
            <a:r>
              <a:rPr lang="en-US" i="1" dirty="0">
                <a:sym typeface="Symbol"/>
              </a:rPr>
              <a:t></a:t>
            </a:r>
            <a:r>
              <a:rPr lang="en-US" i="1" dirty="0" smtClean="0"/>
              <a:t>Location </a:t>
            </a:r>
            <a:r>
              <a:rPr lang="en-US" i="1" dirty="0"/>
              <a:t>(Manuel , In, Room 3211</a:t>
            </a:r>
            <a:r>
              <a:rPr lang="en-US" i="1" dirty="0" smtClean="0"/>
              <a:t>)</a:t>
            </a:r>
          </a:p>
          <a:p>
            <a:pPr lvl="2"/>
            <a:r>
              <a:rPr lang="en-US" sz="2600" dirty="0" smtClean="0"/>
              <a:t>“Manuel </a:t>
            </a:r>
            <a:r>
              <a:rPr lang="en-US" sz="2600" dirty="0"/>
              <a:t>is not in Room 3211</a:t>
            </a:r>
            <a:r>
              <a:rPr lang="en-US" sz="2600" dirty="0" smtClean="0"/>
              <a:t>.”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39837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Existential </a:t>
            </a:r>
            <a:r>
              <a:rPr lang="en-US" dirty="0" smtClean="0"/>
              <a:t>&amp; Universal Quantification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Existential quantifier (“there exists”)</a:t>
            </a:r>
          </a:p>
          <a:p>
            <a:pPr lvl="1"/>
            <a:r>
              <a:rPr lang="en-US" dirty="0" smtClean="0"/>
              <a:t>True for at least one value </a:t>
            </a:r>
          </a:p>
          <a:p>
            <a:pPr lvl="1"/>
            <a:r>
              <a:rPr lang="en-US" altLang="ja-JP" i="1" dirty="0" smtClean="0"/>
              <a:t>∃</a:t>
            </a:r>
            <a:r>
              <a:rPr lang="en-US" i="1" baseline="-25000" dirty="0" smtClean="0"/>
              <a:t>Location</a:t>
            </a:r>
            <a:r>
              <a:rPr lang="en-US" i="1" dirty="0" smtClean="0"/>
              <a:t> y  Location(</a:t>
            </a:r>
            <a:r>
              <a:rPr lang="en-US" i="1" dirty="0"/>
              <a:t>Chris, In, y)</a:t>
            </a:r>
            <a:r>
              <a:rPr lang="en-US" i="1" dirty="0" smtClean="0"/>
              <a:t>.</a:t>
            </a:r>
          </a:p>
          <a:p>
            <a:pPr lvl="2"/>
            <a:r>
              <a:rPr lang="en-US" dirty="0" smtClean="0"/>
              <a:t>“Chris </a:t>
            </a:r>
            <a:r>
              <a:rPr lang="en-US" dirty="0"/>
              <a:t>is in some </a:t>
            </a:r>
            <a:r>
              <a:rPr lang="en-US" dirty="0" smtClean="0"/>
              <a:t>location”</a:t>
            </a:r>
            <a:endParaRPr lang="en-US" dirty="0"/>
          </a:p>
          <a:p>
            <a:r>
              <a:rPr lang="en-US" dirty="0" smtClean="0"/>
              <a:t>Universal quantifier (“for all”)</a:t>
            </a:r>
          </a:p>
          <a:p>
            <a:pPr lvl="1"/>
            <a:r>
              <a:rPr lang="en-US" dirty="0"/>
              <a:t>true for all </a:t>
            </a:r>
            <a:r>
              <a:rPr lang="en-US" dirty="0" smtClean="0"/>
              <a:t>values</a:t>
            </a:r>
          </a:p>
          <a:p>
            <a:pPr lvl="1"/>
            <a:r>
              <a:rPr lang="en-US" altLang="ja-JP" i="1" dirty="0" smtClean="0"/>
              <a:t>∀</a:t>
            </a:r>
            <a:r>
              <a:rPr lang="en-US" i="1" baseline="-25000" dirty="0" smtClean="0"/>
              <a:t>People </a:t>
            </a:r>
            <a:r>
              <a:rPr lang="en-US" i="1" dirty="0"/>
              <a:t>x </a:t>
            </a:r>
            <a:r>
              <a:rPr lang="en-US" i="1" dirty="0" smtClean="0"/>
              <a:t> Location(x, In, Room 3231)</a:t>
            </a:r>
          </a:p>
          <a:p>
            <a:pPr lvl="2"/>
            <a:r>
              <a:rPr lang="en-US" dirty="0" smtClean="0"/>
              <a:t>all people are </a:t>
            </a:r>
            <a:r>
              <a:rPr lang="en-US" dirty="0"/>
              <a:t>in room 3231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79490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derive a new context from other (sensed) contexts</a:t>
            </a:r>
          </a:p>
          <a:p>
            <a:pPr lvl="1"/>
            <a:r>
              <a:rPr lang="en-US" dirty="0" smtClean="0"/>
              <a:t>&lt;existing context&gt; =&gt; &lt;new context&gt;</a:t>
            </a:r>
          </a:p>
          <a:p>
            <a:pPr lvl="1"/>
            <a:r>
              <a:rPr lang="en-US" i="1" dirty="0"/>
              <a:t>Sound (Room 3234, ‘‘&gt;’’, 40 dB) </a:t>
            </a:r>
            <a:r>
              <a:rPr lang="en-US" sz="2400" i="1" dirty="0" smtClean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i="1" dirty="0" smtClean="0"/>
              <a:t>Lighting </a:t>
            </a:r>
            <a:r>
              <a:rPr lang="en-US" i="1" dirty="0"/>
              <a:t>(</a:t>
            </a:r>
            <a:r>
              <a:rPr lang="en-US" i="1" dirty="0" smtClean="0"/>
              <a:t>Room 3234</a:t>
            </a:r>
            <a:r>
              <a:rPr lang="en-US" i="1" dirty="0"/>
              <a:t>, Stroboscopic) </a:t>
            </a:r>
            <a:r>
              <a:rPr lang="en-US" sz="2400" i="1" dirty="0" smtClean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i="1" dirty="0" smtClean="0"/>
              <a:t>#</a:t>
            </a:r>
            <a:r>
              <a:rPr lang="en-US" i="1" dirty="0"/>
              <a:t>People (Room 3234, ‘‘ &gt;’’, 6</a:t>
            </a:r>
            <a:r>
              <a:rPr lang="en-US" i="1" dirty="0" smtClean="0"/>
              <a:t>) =</a:t>
            </a:r>
            <a:r>
              <a:rPr lang="en-US" i="1" dirty="0"/>
              <a:t>&gt;Social Activity (Room 3234, Party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“there is a </a:t>
            </a:r>
            <a:r>
              <a:rPr lang="en-US" dirty="0"/>
              <a:t>party going on in a room if the level of sound in </a:t>
            </a:r>
            <a:r>
              <a:rPr lang="en-US" dirty="0" smtClean="0"/>
              <a:t>the room </a:t>
            </a:r>
            <a:r>
              <a:rPr lang="en-US" dirty="0"/>
              <a:t>is high, stroboscopic lights are on and the </a:t>
            </a:r>
            <a:r>
              <a:rPr lang="en-US" dirty="0" smtClean="0"/>
              <a:t>number of </a:t>
            </a:r>
            <a:r>
              <a:rPr lang="en-US" dirty="0"/>
              <a:t>people in the room is greater than some </a:t>
            </a:r>
            <a:r>
              <a:rPr lang="en-US" dirty="0" smtClean="0"/>
              <a:t>threshold value.”</a:t>
            </a:r>
          </a:p>
        </p:txBody>
      </p:sp>
    </p:spTree>
    <p:extLst>
      <p:ext uri="{BB962C8B-B14F-4D97-AF65-F5344CB8AC3E}">
        <p14:creationId xmlns:p14="http://schemas.microsoft.com/office/powerpoint/2010/main" val="181298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 </a:t>
            </a:r>
            <a:r>
              <a:rPr lang="en-US" dirty="0"/>
              <a:t>a new context from other </a:t>
            </a:r>
            <a:r>
              <a:rPr lang="en-US" dirty="0" smtClean="0"/>
              <a:t>contexts</a:t>
            </a:r>
            <a:endParaRPr lang="en-US" dirty="0"/>
          </a:p>
          <a:p>
            <a:pPr lvl="1"/>
            <a:r>
              <a:rPr lang="en-US" dirty="0"/>
              <a:t>&lt;existing context&gt; =&gt; &lt;new context&gt;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98286" y="3096381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Sound (Room 3234, ‘‘&gt;’’, 40 dB)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98286" y="4228495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Lighting (Room 3234, Stroboscopic)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98286" y="5318201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#People (Room 3234, ‘‘ &gt;’’, 6)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092371" y="4228495"/>
            <a:ext cx="2479524" cy="81038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Social Activity (Room 3234, Party)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5104191" y="4426859"/>
            <a:ext cx="834571" cy="32657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14762" y="4301067"/>
            <a:ext cx="573315" cy="5733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ＭＳ ゴシック"/>
                <a:ea typeface="ＭＳ ゴシック"/>
                <a:cs typeface="ＭＳ ゴシック"/>
              </a:rPr>
              <a:t>∧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2222275">
            <a:off x="3293904" y="3819475"/>
            <a:ext cx="1208340" cy="326570"/>
          </a:xfrm>
          <a:prstGeom prst="rightArrow">
            <a:avLst>
              <a:gd name="adj1" fmla="val 54679"/>
              <a:gd name="adj2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9214861">
            <a:off x="3306380" y="5126219"/>
            <a:ext cx="1208340" cy="326570"/>
          </a:xfrm>
          <a:prstGeom prst="rightArrow">
            <a:avLst>
              <a:gd name="adj1" fmla="val 54679"/>
              <a:gd name="adj2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341639" y="4477018"/>
            <a:ext cx="955523" cy="32657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98286" y="3277806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Sound (Room 3234, ‘‘&gt;’’, 40 dB)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98286" y="4409920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Lighting (Room 3234, Stroboscopic)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98286" y="5499626"/>
            <a:ext cx="2479524" cy="810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#People (Room 3234, ‘‘ &gt;’’, 6)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092371" y="4409920"/>
            <a:ext cx="2479524" cy="81038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/>
              <a:t>Social Activity (Room 3234, Party)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5104191" y="4608284"/>
            <a:ext cx="834571" cy="32657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14762" y="4482492"/>
            <a:ext cx="573315" cy="5733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ＭＳ ゴシック"/>
                <a:ea typeface="ＭＳ ゴシック"/>
                <a:cs typeface="ＭＳ ゴシック"/>
              </a:rPr>
              <a:t>∧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 rot="2222275">
            <a:off x="3293904" y="4000900"/>
            <a:ext cx="1208340" cy="326570"/>
          </a:xfrm>
          <a:prstGeom prst="rightArrow">
            <a:avLst>
              <a:gd name="adj1" fmla="val 54679"/>
              <a:gd name="adj2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9214861">
            <a:off x="3306380" y="5307644"/>
            <a:ext cx="1208340" cy="326570"/>
          </a:xfrm>
          <a:prstGeom prst="rightArrow">
            <a:avLst>
              <a:gd name="adj1" fmla="val 54679"/>
              <a:gd name="adj2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341639" y="4658443"/>
            <a:ext cx="955523" cy="32657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28096" y="1569961"/>
            <a:ext cx="7208762" cy="138611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/>
              <a:t>“there is a party going on in a room if the level of sound in the room is high, stroboscopic lights are on and the number of people in the room is greater than some threshold value.”</a:t>
            </a:r>
          </a:p>
        </p:txBody>
      </p:sp>
    </p:spTree>
    <p:extLst>
      <p:ext uri="{BB962C8B-B14F-4D97-AF65-F5344CB8AC3E}">
        <p14:creationId xmlns:p14="http://schemas.microsoft.com/office/powerpoint/2010/main" val="239319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for Providing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an application obtain a context of interest from the </a:t>
            </a:r>
            <a:r>
              <a:rPr lang="en-US" i="1" dirty="0" smtClean="0"/>
              <a:t>context engine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Context Query</a:t>
            </a:r>
          </a:p>
          <a:p>
            <a:pPr lvl="1"/>
            <a:r>
              <a:rPr lang="en-US" dirty="0" smtClean="0"/>
              <a:t>Application sends a query to the context engine</a:t>
            </a:r>
          </a:p>
          <a:p>
            <a:r>
              <a:rPr lang="en-US" dirty="0" smtClean="0"/>
              <a:t>Subscribe-Notify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ubscribe </a:t>
            </a:r>
            <a:r>
              <a:rPr lang="en-US" dirty="0"/>
              <a:t>for certain contexts and </a:t>
            </a:r>
            <a:r>
              <a:rPr lang="en-US" dirty="0" smtClean="0"/>
              <a:t>get notified whenever that </a:t>
            </a:r>
            <a:r>
              <a:rPr lang="en-US" dirty="0"/>
              <a:t>context becomes true.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5796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for Providing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Context Query</a:t>
            </a:r>
          </a:p>
          <a:p>
            <a:pPr lvl="1"/>
            <a:r>
              <a:rPr lang="en-US" dirty="0" smtClean="0"/>
              <a:t>Application sends a query to the context engine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a query, one or </a:t>
            </a:r>
            <a:r>
              <a:rPr lang="en-US" dirty="0" smtClean="0"/>
              <a:t>more arguments </a:t>
            </a:r>
            <a:r>
              <a:rPr lang="en-US" dirty="0"/>
              <a:t>of </a:t>
            </a:r>
            <a:r>
              <a:rPr lang="en-US" dirty="0" smtClean="0"/>
              <a:t>the predicate </a:t>
            </a:r>
            <a:r>
              <a:rPr lang="en-US" dirty="0"/>
              <a:t>is replaced by a </a:t>
            </a:r>
            <a:r>
              <a:rPr lang="en-US" dirty="0" smtClean="0"/>
              <a:t>variable (</a:t>
            </a:r>
            <a:r>
              <a:rPr lang="en-US" dirty="0"/>
              <a:t>say X) to indicate that the application would </a:t>
            </a:r>
            <a:r>
              <a:rPr lang="en-US" dirty="0" smtClean="0"/>
              <a:t>like values of the variable to </a:t>
            </a:r>
            <a:r>
              <a:rPr lang="en-US" dirty="0"/>
              <a:t>make the predicate true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Ex: “Who is in room 3231?”</a:t>
            </a:r>
          </a:p>
          <a:p>
            <a:pPr lvl="2"/>
            <a:r>
              <a:rPr lang="en-US" dirty="0" smtClean="0"/>
              <a:t>Query: </a:t>
            </a:r>
            <a:r>
              <a:rPr lang="en-US" i="1" dirty="0" smtClean="0"/>
              <a:t>Location(X, in, room 3231)</a:t>
            </a:r>
          </a:p>
        </p:txBody>
      </p:sp>
    </p:spTree>
    <p:extLst>
      <p:ext uri="{BB962C8B-B14F-4D97-AF65-F5344CB8AC3E}">
        <p14:creationId xmlns:p14="http://schemas.microsoft.com/office/powerpoint/2010/main" val="3741104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for </a:t>
            </a:r>
            <a:r>
              <a:rPr lang="en-US" dirty="0" err="1" smtClean="0"/>
              <a:t>ProvidingContext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Subscribe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Notify</a:t>
            </a:r>
          </a:p>
          <a:p>
            <a:pPr lvl="1"/>
            <a:r>
              <a:rPr lang="en-US" dirty="0"/>
              <a:t>Subscribe for certain contexts and get notified whenever that context becomes true.</a:t>
            </a:r>
          </a:p>
          <a:p>
            <a:pPr lvl="1"/>
            <a:r>
              <a:rPr lang="en-US" dirty="0"/>
              <a:t>For example, an application </a:t>
            </a:r>
            <a:r>
              <a:rPr lang="en-US" dirty="0" smtClean="0"/>
              <a:t>wants </a:t>
            </a:r>
            <a:r>
              <a:rPr lang="en-US" dirty="0"/>
              <a:t>to </a:t>
            </a:r>
            <a:r>
              <a:rPr lang="en-US" dirty="0" smtClean="0"/>
              <a:t>receive notifications when outside </a:t>
            </a:r>
            <a:r>
              <a:rPr lang="en-US" dirty="0"/>
              <a:t>temperature </a:t>
            </a:r>
            <a:r>
              <a:rPr lang="en-US" dirty="0" smtClean="0"/>
              <a:t>is below 5°C</a:t>
            </a:r>
          </a:p>
          <a:p>
            <a:pPr lvl="2"/>
            <a:r>
              <a:rPr lang="en-US" dirty="0" smtClean="0"/>
              <a:t>Temperature(outside, “&lt;“, </a:t>
            </a:r>
            <a:r>
              <a:rPr lang="en-US" dirty="0"/>
              <a:t>5°</a:t>
            </a:r>
            <a:r>
              <a:rPr lang="en-US" dirty="0" smtClean="0"/>
              <a:t>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586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Dey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Context is any information that can be used to characterize the situation of an entity. </a:t>
            </a:r>
          </a:p>
          <a:p>
            <a:pPr lvl="1"/>
            <a:r>
              <a:rPr lang="en-US" dirty="0"/>
              <a:t>An entity is a person, place, or object that is considered relevant to the interaction </a:t>
            </a:r>
          </a:p>
          <a:p>
            <a:pPr lvl="1"/>
            <a:r>
              <a:rPr lang="en-US" dirty="0"/>
              <a:t>between a user and an application, including the user and applications </a:t>
            </a:r>
            <a:r>
              <a:rPr lang="en-US" dirty="0" smtClean="0"/>
              <a:t>themselves</a:t>
            </a:r>
          </a:p>
        </p:txBody>
      </p:sp>
    </p:spTree>
    <p:extLst>
      <p:ext uri="{BB962C8B-B14F-4D97-AF65-F5344CB8AC3E}">
        <p14:creationId xmlns:p14="http://schemas.microsoft.com/office/powerpoint/2010/main" val="3719644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</a:t>
            </a:r>
            <a:r>
              <a:rPr lang="en-US" dirty="0"/>
              <a:t>S</a:t>
            </a:r>
            <a:r>
              <a:rPr lang="en-US" dirty="0" smtClean="0"/>
              <a:t>ensitive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context-aware jukebox </a:t>
            </a:r>
            <a:r>
              <a:rPr lang="en-US" dirty="0" smtClean="0"/>
              <a:t>App could </a:t>
            </a:r>
            <a:r>
              <a:rPr lang="en-US" dirty="0"/>
              <a:t>specify that whenever Bob enters </a:t>
            </a:r>
            <a:r>
              <a:rPr lang="en-US" dirty="0" smtClean="0"/>
              <a:t>his room, </a:t>
            </a:r>
            <a:r>
              <a:rPr lang="en-US" dirty="0"/>
              <a:t>the </a:t>
            </a:r>
            <a:r>
              <a:rPr lang="en-US" dirty="0" err="1" smtClean="0"/>
              <a:t>playMusic</a:t>
            </a:r>
            <a:r>
              <a:rPr lang="en-US" dirty="0"/>
              <a:t>() method must be invoked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Configuration file defines rules that associate certain contexts with an action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221619" y="4838095"/>
            <a:ext cx="6828972" cy="653139"/>
            <a:chOff x="1221619" y="4838095"/>
            <a:chExt cx="6828972" cy="653139"/>
          </a:xfrm>
        </p:grpSpPr>
        <p:sp>
          <p:nvSpPr>
            <p:cNvPr id="4" name="Rounded Rectangle 3"/>
            <p:cNvSpPr/>
            <p:nvPr/>
          </p:nvSpPr>
          <p:spPr>
            <a:xfrm>
              <a:off x="1221619" y="4838095"/>
              <a:ext cx="2576286" cy="6410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Bob enters his room</a:t>
              </a:r>
              <a:endParaRPr lang="en-US" sz="2000" dirty="0"/>
            </a:p>
          </p:txBody>
        </p:sp>
        <p:sp>
          <p:nvSpPr>
            <p:cNvPr id="5" name="Right Arrow 4"/>
            <p:cNvSpPr/>
            <p:nvPr/>
          </p:nvSpPr>
          <p:spPr>
            <a:xfrm>
              <a:off x="3967239" y="5019522"/>
              <a:ext cx="1330476" cy="290286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474305" y="4850187"/>
              <a:ext cx="2576286" cy="64104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call </a:t>
              </a:r>
              <a:r>
                <a:rPr lang="en-US" sz="2000" dirty="0" err="1" smtClean="0"/>
                <a:t>PlayMusic</a:t>
              </a:r>
              <a:r>
                <a:rPr lang="en-US" sz="2000" dirty="0" smtClean="0"/>
                <a:t>()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58509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rules may cause a conflict in actions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28094" y="3652761"/>
            <a:ext cx="2527905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Bob </a:t>
            </a:r>
            <a:r>
              <a:rPr lang="en-US" sz="2400" dirty="0"/>
              <a:t>enters </a:t>
            </a:r>
            <a:r>
              <a:rPr lang="en-US" sz="2400" dirty="0" smtClean="0"/>
              <a:t>room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5159827" y="3652761"/>
            <a:ext cx="2527905" cy="7740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Rock music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1028094" y="5256588"/>
            <a:ext cx="2527905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It’s raining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5159827" y="5256588"/>
            <a:ext cx="2527905" cy="7740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Blues music</a:t>
            </a:r>
            <a:endParaRPr lang="en-US" sz="2400" dirty="0"/>
          </a:p>
        </p:txBody>
      </p:sp>
      <p:sp>
        <p:nvSpPr>
          <p:cNvPr id="8" name="Right Arrow 7"/>
          <p:cNvSpPr/>
          <p:nvPr/>
        </p:nvSpPr>
        <p:spPr>
          <a:xfrm>
            <a:off x="3689047" y="3955143"/>
            <a:ext cx="1342572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689047" y="5522685"/>
            <a:ext cx="1342572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>
            <a:off x="6271380" y="4584095"/>
            <a:ext cx="302381" cy="568476"/>
          </a:xfrm>
          <a:prstGeom prst="up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95148" y="4668766"/>
            <a:ext cx="1149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Conflict !!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06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Conflict </a:t>
            </a:r>
            <a:r>
              <a:rPr lang="en-US" dirty="0" err="1" smtClean="0"/>
              <a:t>Resoultion</a:t>
            </a:r>
            <a:r>
              <a:rPr lang="en-US" dirty="0" smtClean="0"/>
              <a:t>: Prioritized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priority to each rule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28094" y="3374572"/>
            <a:ext cx="2527905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Bob </a:t>
            </a:r>
            <a:r>
              <a:rPr lang="en-US" sz="2400" dirty="0"/>
              <a:t>enters </a:t>
            </a:r>
            <a:r>
              <a:rPr lang="en-US" sz="2400" dirty="0" smtClean="0"/>
              <a:t>room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5159827" y="3374572"/>
            <a:ext cx="2527905" cy="77409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Rock music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1028094" y="4978399"/>
            <a:ext cx="2527905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It’s raining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5159827" y="4978399"/>
            <a:ext cx="2527905" cy="7740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Blues music</a:t>
            </a:r>
            <a:endParaRPr lang="en-US" sz="2400" dirty="0"/>
          </a:p>
        </p:txBody>
      </p:sp>
      <p:sp>
        <p:nvSpPr>
          <p:cNvPr id="8" name="Right Arrow 7"/>
          <p:cNvSpPr/>
          <p:nvPr/>
        </p:nvSpPr>
        <p:spPr>
          <a:xfrm>
            <a:off x="3689047" y="3676954"/>
            <a:ext cx="1342572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689047" y="5244496"/>
            <a:ext cx="1342572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95148" y="4390577"/>
            <a:ext cx="890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Beats !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97906" y="338667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Priority: 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05166" y="4947817"/>
            <a:ext cx="1105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Priority: 0</a:t>
            </a:r>
            <a:endParaRPr lang="en-US" dirty="0"/>
          </a:p>
        </p:txBody>
      </p:sp>
      <p:sp>
        <p:nvSpPr>
          <p:cNvPr id="14" name="Up Arrow 13"/>
          <p:cNvSpPr/>
          <p:nvPr/>
        </p:nvSpPr>
        <p:spPr>
          <a:xfrm>
            <a:off x="6241143" y="4245429"/>
            <a:ext cx="254005" cy="616857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7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</a:t>
            </a:r>
            <a:r>
              <a:rPr lang="en-US" dirty="0" err="1" smtClean="0"/>
              <a:t>Resoultion</a:t>
            </a:r>
            <a:r>
              <a:rPr lang="en-US" dirty="0" smtClean="0"/>
              <a:t>: Compromise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 up with a compromised action (find intersection of two actions)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26779" y="3374572"/>
            <a:ext cx="2418984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Bob </a:t>
            </a:r>
            <a:r>
              <a:rPr lang="en-US" sz="2400" dirty="0"/>
              <a:t>enters </a:t>
            </a:r>
            <a:r>
              <a:rPr lang="en-US" sz="2400" dirty="0" smtClean="0"/>
              <a:t>room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543332" y="3374572"/>
            <a:ext cx="2351251" cy="77409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Rock music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26779" y="5469466"/>
            <a:ext cx="2418984" cy="7740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It’s raining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543332" y="5469466"/>
            <a:ext cx="2351251" cy="77409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Blues music</a:t>
            </a:r>
            <a:endParaRPr lang="en-US" sz="2400" dirty="0"/>
          </a:p>
        </p:txBody>
      </p:sp>
      <p:sp>
        <p:nvSpPr>
          <p:cNvPr id="8" name="Right Arrow 7"/>
          <p:cNvSpPr/>
          <p:nvPr/>
        </p:nvSpPr>
        <p:spPr>
          <a:xfrm>
            <a:off x="2999047" y="3676954"/>
            <a:ext cx="483810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999047" y="5735563"/>
            <a:ext cx="483810" cy="24190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390487" y="4438952"/>
            <a:ext cx="2365892" cy="774095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sz="2400" dirty="0" smtClean="0"/>
              <a:t>Play Blues Rock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4683912" y="4540553"/>
            <a:ext cx="520095" cy="52009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3200" dirty="0" smtClean="0"/>
              <a:t>∩</a:t>
            </a:r>
            <a:endParaRPr lang="en-US" sz="3200" dirty="0"/>
          </a:p>
        </p:txBody>
      </p:sp>
      <p:sp>
        <p:nvSpPr>
          <p:cNvPr id="16" name="Right Arrow 15"/>
          <p:cNvSpPr/>
          <p:nvPr/>
        </p:nvSpPr>
        <p:spPr>
          <a:xfrm>
            <a:off x="5288674" y="4697791"/>
            <a:ext cx="792239" cy="22980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4782491" y="4215189"/>
            <a:ext cx="298752" cy="24795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rot="10800000">
            <a:off x="4788538" y="5125355"/>
            <a:ext cx="298752" cy="24795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00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</a:t>
            </a:r>
            <a:r>
              <a:rPr lang="en-US" dirty="0" err="1" smtClean="0"/>
              <a:t>Resoultion</a:t>
            </a:r>
            <a:r>
              <a:rPr lang="en-US" dirty="0" smtClean="0"/>
              <a:t>: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an action and get feedback from the user</a:t>
            </a:r>
          </a:p>
          <a:p>
            <a:r>
              <a:rPr lang="en-US" dirty="0" smtClean="0"/>
              <a:t>Or let the user choose?</a:t>
            </a:r>
          </a:p>
          <a:p>
            <a:r>
              <a:rPr lang="en-US" dirty="0" smtClean="0"/>
              <a:t>Then learn user’s preference between conflicting 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9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Context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</a:t>
            </a:r>
            <a:r>
              <a:rPr lang="en-US" dirty="0" smtClean="0"/>
              <a:t>we have </a:t>
            </a:r>
            <a:r>
              <a:rPr lang="en-US" i="1" dirty="0" smtClean="0"/>
              <a:t>n</a:t>
            </a:r>
            <a:r>
              <a:rPr lang="en-US" dirty="0" smtClean="0"/>
              <a:t> rules in total</a:t>
            </a:r>
          </a:p>
          <a:p>
            <a:pPr lvl="1"/>
            <a:r>
              <a:rPr lang="en-US" dirty="0" smtClean="0"/>
              <a:t>Either context-synthesize rules or action rules</a:t>
            </a:r>
          </a:p>
          <a:p>
            <a:r>
              <a:rPr lang="en-US" dirty="0" smtClean="0"/>
              <a:t>For each small changes in sensor values or lower contexts, we need to evaluate </a:t>
            </a:r>
            <a:r>
              <a:rPr lang="en-US" i="1" dirty="0" smtClean="0"/>
              <a:t>n</a:t>
            </a:r>
            <a:r>
              <a:rPr lang="ko-KR" altLang="en-US" dirty="0" smtClean="0"/>
              <a:t> </a:t>
            </a:r>
            <a:r>
              <a:rPr lang="en-US" altLang="ko-KR" dirty="0" smtClean="0"/>
              <a:t>rules, i.e., </a:t>
            </a:r>
            <a:r>
              <a:rPr lang="en-US" altLang="ko-KR" i="1" dirty="0" smtClean="0"/>
              <a:t>n</a:t>
            </a:r>
            <a:r>
              <a:rPr lang="en-US" altLang="ko-KR" dirty="0" smtClean="0"/>
              <a:t> contexts: O(n)</a:t>
            </a:r>
          </a:p>
          <a:p>
            <a:r>
              <a:rPr lang="en-US" dirty="0" smtClean="0"/>
              <a:t>How can we </a:t>
            </a:r>
            <a:r>
              <a:rPr lang="en-US" dirty="0" smtClean="0"/>
              <a:t>minimize </a:t>
            </a:r>
            <a:r>
              <a:rPr lang="en-US" dirty="0" smtClean="0"/>
              <a:t>the number of necessary context evaluation?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71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Optimize context evaluation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Context-A is true, then Context-B is true</a:t>
            </a:r>
          </a:p>
          <a:p>
            <a:r>
              <a:rPr lang="en-US" dirty="0" smtClean="0"/>
              <a:t>contrapositive:</a:t>
            </a:r>
          </a:p>
          <a:p>
            <a:r>
              <a:rPr lang="en-US" dirty="0" smtClean="0"/>
              <a:t>If Context-B is not, then Context-A is not</a:t>
            </a:r>
          </a:p>
          <a:p>
            <a:r>
              <a:rPr lang="en-US" dirty="0" smtClean="0"/>
              <a:t>So, if Context-B is </a:t>
            </a:r>
            <a:r>
              <a:rPr lang="en-US" dirty="0" smtClean="0"/>
              <a:t>found false, </a:t>
            </a:r>
            <a:r>
              <a:rPr lang="en-US" dirty="0" smtClean="0"/>
              <a:t>we don’t need to evaluate Context-</a:t>
            </a:r>
            <a:r>
              <a:rPr lang="en-US" dirty="0" smtClean="0"/>
              <a:t>A (false)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38476" y="2394856"/>
            <a:ext cx="4639735" cy="628953"/>
            <a:chOff x="1838476" y="2394856"/>
            <a:chExt cx="4639735" cy="628953"/>
          </a:xfrm>
        </p:grpSpPr>
        <p:sp>
          <p:nvSpPr>
            <p:cNvPr id="4" name="Rounded Rectangle 3"/>
            <p:cNvSpPr/>
            <p:nvPr/>
          </p:nvSpPr>
          <p:spPr>
            <a:xfrm>
              <a:off x="1838476" y="2406951"/>
              <a:ext cx="1511906" cy="616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Context A</a:t>
              </a:r>
              <a:endParaRPr lang="en-US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966305" y="2394856"/>
              <a:ext cx="1511906" cy="616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Context B</a:t>
              </a:r>
              <a:endParaRPr lang="en-US" dirty="0"/>
            </a:p>
          </p:txBody>
        </p:sp>
        <p:sp>
          <p:nvSpPr>
            <p:cNvPr id="6" name="Right Arrow 5"/>
            <p:cNvSpPr/>
            <p:nvPr/>
          </p:nvSpPr>
          <p:spPr>
            <a:xfrm>
              <a:off x="3543905" y="2576285"/>
              <a:ext cx="1233714" cy="302381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0433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46" name="Oval 45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49" name="Oval 48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42" idx="6"/>
            <a:endCxn id="43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1" name="Straight Arrow Connector 50"/>
          <p:cNvCxnSpPr>
            <a:stCxn id="46" idx="7"/>
            <a:endCxn id="45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2" name="Straight Arrow Connector 51"/>
          <p:cNvCxnSpPr>
            <a:stCxn id="43" idx="6"/>
            <a:endCxn id="60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3" name="Straight Arrow Connector 52"/>
          <p:cNvCxnSpPr>
            <a:stCxn id="46" idx="6"/>
            <a:endCxn id="47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4" name="Straight Arrow Connector 53"/>
          <p:cNvCxnSpPr>
            <a:stCxn id="45" idx="6"/>
            <a:endCxn id="60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5" name="Straight Arrow Connector 54"/>
          <p:cNvCxnSpPr>
            <a:stCxn id="47" idx="6"/>
            <a:endCxn id="48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6" name="Straight Arrow Connector 55"/>
          <p:cNvCxnSpPr>
            <a:stCxn id="48" idx="6"/>
            <a:endCxn id="49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57" name="Straight Arrow Connector 56"/>
          <p:cNvCxnSpPr>
            <a:stCxn id="44" idx="6"/>
            <a:endCxn id="58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58" name="Oval 57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60" name="Oval 59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61" name="Straight Arrow Connector 60"/>
          <p:cNvCxnSpPr>
            <a:stCxn id="60" idx="6"/>
            <a:endCxn id="44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221002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665654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4386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Computers </a:t>
            </a:r>
            <a:r>
              <a:rPr lang="en-US" dirty="0"/>
              <a:t>can both sense, and react based on their environment. </a:t>
            </a:r>
            <a:endParaRPr lang="en-US" dirty="0" smtClean="0"/>
          </a:p>
          <a:p>
            <a:r>
              <a:rPr lang="en-US" dirty="0"/>
              <a:t>Context aware systems are concerned with </a:t>
            </a:r>
          </a:p>
          <a:p>
            <a:pPr lvl="1"/>
            <a:r>
              <a:rPr lang="en-US" dirty="0" smtClean="0"/>
              <a:t>acquisition </a:t>
            </a:r>
            <a:r>
              <a:rPr lang="en-US" dirty="0"/>
              <a:t>of context (e.g. using sensors to perceive a situation), </a:t>
            </a:r>
          </a:p>
          <a:p>
            <a:pPr lvl="1"/>
            <a:r>
              <a:rPr lang="en-US" dirty="0" smtClean="0"/>
              <a:t>abstraction </a:t>
            </a:r>
            <a:r>
              <a:rPr lang="en-US" dirty="0"/>
              <a:t>and understanding of context (e.g. matching a perceived sensory stimulus to a context), </a:t>
            </a:r>
          </a:p>
          <a:p>
            <a:pPr lvl="1"/>
            <a:r>
              <a:rPr lang="en-US" dirty="0" smtClean="0"/>
              <a:t>application </a:t>
            </a:r>
            <a:r>
              <a:rPr lang="en-US" dirty="0"/>
              <a:t>behavior based on the recognized context (e.g. triggering actions based on context).</a:t>
            </a:r>
          </a:p>
        </p:txBody>
      </p:sp>
    </p:spTree>
    <p:extLst>
      <p:ext uri="{BB962C8B-B14F-4D97-AF65-F5344CB8AC3E}">
        <p14:creationId xmlns:p14="http://schemas.microsoft.com/office/powerpoint/2010/main" val="2857183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7822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52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470076" y="47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8740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470076" y="47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5646164" y="47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3365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 (Partially Ordered 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contexts, form a </a:t>
            </a:r>
            <a:r>
              <a:rPr lang="en-US" dirty="0" err="1" smtClean="0"/>
              <a:t>poset</a:t>
            </a:r>
            <a:r>
              <a:rPr lang="en-US" dirty="0" smtClean="0"/>
              <a:t> and evaluate from the right to left until false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5117" y="347133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21040" y="315685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84718" y="346480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621040" y="4003524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005117" y="516466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00441" y="5164666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537203" y="5158138"/>
            <a:ext cx="592666" cy="53219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370841" y="5158138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  <a:endCxn id="5" idx="2"/>
          </p:cNvCxnSpPr>
          <p:nvPr/>
        </p:nvCxnSpPr>
        <p:spPr>
          <a:xfrm flipV="1">
            <a:off x="1597783" y="3422953"/>
            <a:ext cx="1023257" cy="314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8" idx="7"/>
            <a:endCxn id="7" idx="2"/>
          </p:cNvCxnSpPr>
          <p:nvPr/>
        </p:nvCxnSpPr>
        <p:spPr>
          <a:xfrm flipV="1">
            <a:off x="1510989" y="4269619"/>
            <a:ext cx="1110051" cy="972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5" idx="6"/>
            <a:endCxn id="24" idx="1"/>
          </p:cNvCxnSpPr>
          <p:nvPr/>
        </p:nvCxnSpPr>
        <p:spPr>
          <a:xfrm>
            <a:off x="3213706" y="3422953"/>
            <a:ext cx="1180700" cy="296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1" name="Straight Arrow Connector 20"/>
          <p:cNvCxnSpPr>
            <a:stCxn id="8" idx="6"/>
            <a:endCxn id="9" idx="2"/>
          </p:cNvCxnSpPr>
          <p:nvPr/>
        </p:nvCxnSpPr>
        <p:spPr>
          <a:xfrm>
            <a:off x="1597783" y="5430761"/>
            <a:ext cx="13026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5" name="Straight Arrow Connector 24"/>
          <p:cNvCxnSpPr>
            <a:stCxn id="7" idx="6"/>
            <a:endCxn id="24" idx="3"/>
          </p:cNvCxnSpPr>
          <p:nvPr/>
        </p:nvCxnSpPr>
        <p:spPr>
          <a:xfrm flipV="1">
            <a:off x="3213706" y="3984901"/>
            <a:ext cx="1180700" cy="28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29" name="Straight Arrow Connector 28"/>
          <p:cNvCxnSpPr>
            <a:stCxn id="9" idx="6"/>
            <a:endCxn id="10" idx="2"/>
          </p:cNvCxnSpPr>
          <p:nvPr/>
        </p:nvCxnSpPr>
        <p:spPr>
          <a:xfrm flipV="1">
            <a:off x="3493107" y="5424233"/>
            <a:ext cx="2044096" cy="6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3" name="Straight Arrow Connector 32"/>
          <p:cNvCxnSpPr>
            <a:stCxn id="10" idx="6"/>
            <a:endCxn id="11" idx="2"/>
          </p:cNvCxnSpPr>
          <p:nvPr/>
        </p:nvCxnSpPr>
        <p:spPr>
          <a:xfrm>
            <a:off x="6129869" y="5424233"/>
            <a:ext cx="1240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36" name="Straight Arrow Connector 35"/>
          <p:cNvCxnSpPr>
            <a:stCxn id="6" idx="6"/>
            <a:endCxn id="22" idx="2"/>
          </p:cNvCxnSpPr>
          <p:nvPr/>
        </p:nvCxnSpPr>
        <p:spPr>
          <a:xfrm>
            <a:off x="6577384" y="3730901"/>
            <a:ext cx="793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2" name="Oval 21"/>
          <p:cNvSpPr/>
          <p:nvPr/>
        </p:nvSpPr>
        <p:spPr>
          <a:xfrm>
            <a:off x="7370841" y="3464806"/>
            <a:ext cx="592666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6953" y="30414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4333256" y="3664859"/>
            <a:ext cx="417560" cy="37495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4" idx="6"/>
            <a:endCxn id="6" idx="2"/>
          </p:cNvCxnSpPr>
          <p:nvPr/>
        </p:nvCxnSpPr>
        <p:spPr>
          <a:xfrm flipV="1">
            <a:off x="4750816" y="3730901"/>
            <a:ext cx="1233902" cy="12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093471" y="304595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470076" y="47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5646164" y="47271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2949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4917309" y="3224400"/>
            <a:ext cx="936104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Fusion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3477149" y="3224400"/>
            <a:ext cx="1296144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Interpreter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04508" y="4299418"/>
            <a:ext cx="1584176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Sensor Management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7329577" y="2356304"/>
            <a:ext cx="1080120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Actuator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1964981" y="1779138"/>
            <a:ext cx="504056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Context API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1964981" y="1181370"/>
            <a:ext cx="5328592" cy="288032"/>
            <a:chOff x="1964981" y="1181370"/>
            <a:chExt cx="5328592" cy="288032"/>
          </a:xfrm>
        </p:grpSpPr>
        <p:sp>
          <p:nvSpPr>
            <p:cNvPr id="57" name="Rounded Rectangle 56"/>
            <p:cNvSpPr/>
            <p:nvPr/>
          </p:nvSpPr>
          <p:spPr>
            <a:xfrm>
              <a:off x="1964981" y="1181370"/>
              <a:ext cx="1224136" cy="28803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3333133" y="1181370"/>
              <a:ext cx="1224136" cy="28803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701285" y="1181370"/>
              <a:ext cx="1224136" cy="28803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Service</a:t>
              </a:r>
              <a:endParaRPr lang="en-US" dirty="0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6069437" y="1181370"/>
              <a:ext cx="1224136" cy="28803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Service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787512" y="3101237"/>
            <a:ext cx="5328592" cy="1487007"/>
            <a:chOff x="1787512" y="3101237"/>
            <a:chExt cx="5328592" cy="1487007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2070442" y="4299418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5400000" flipH="1" flipV="1">
              <a:off x="2431276" y="4298624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2935332" y="4297830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rot="5400000" flipH="1" flipV="1">
              <a:off x="3439388" y="4276322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 flipH="1" flipV="1">
              <a:off x="3802942" y="4276322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4301896" y="4276322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6035190" y="4265171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6319708" y="4254020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 flipH="1" flipV="1">
              <a:off x="6751756" y="4242869"/>
              <a:ext cx="5760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1787512" y="3101237"/>
              <a:ext cx="5328592" cy="864096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dash"/>
                </a:ln>
                <a:noFill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069437" y="3224400"/>
            <a:ext cx="2243997" cy="648072"/>
            <a:chOff x="6069437" y="3224400"/>
            <a:chExt cx="2243997" cy="648072"/>
          </a:xfrm>
        </p:grpSpPr>
        <p:sp>
          <p:nvSpPr>
            <p:cNvPr id="25" name="Rounded Rectangle 24"/>
            <p:cNvSpPr/>
            <p:nvPr/>
          </p:nvSpPr>
          <p:spPr>
            <a:xfrm>
              <a:off x="6069437" y="3224400"/>
              <a:ext cx="936104" cy="64807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Profiler</a:t>
              </a:r>
              <a:endParaRPr lang="en-US" dirty="0"/>
            </a:p>
          </p:txBody>
        </p:sp>
        <p:sp>
          <p:nvSpPr>
            <p:cNvPr id="26" name="Can 25"/>
            <p:cNvSpPr/>
            <p:nvPr/>
          </p:nvSpPr>
          <p:spPr>
            <a:xfrm>
              <a:off x="7399034" y="3262955"/>
              <a:ext cx="914400" cy="576064"/>
            </a:xfrm>
            <a:prstGeom prst="can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Logs</a:t>
              </a:r>
              <a:endParaRPr lang="en-US" dirty="0"/>
            </a:p>
          </p:txBody>
        </p:sp>
        <p:cxnSp>
          <p:nvCxnSpPr>
            <p:cNvPr id="65" name="Straight Connector 64"/>
            <p:cNvCxnSpPr>
              <a:stCxn id="25" idx="3"/>
              <a:endCxn id="26" idx="2"/>
            </p:cNvCxnSpPr>
            <p:nvPr/>
          </p:nvCxnSpPr>
          <p:spPr>
            <a:xfrm>
              <a:off x="7005541" y="3548436"/>
              <a:ext cx="393493" cy="2551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595882" y="3224400"/>
            <a:ext cx="2737251" cy="648072"/>
            <a:chOff x="595882" y="3224400"/>
            <a:chExt cx="2737251" cy="648072"/>
          </a:xfrm>
        </p:grpSpPr>
        <p:sp>
          <p:nvSpPr>
            <p:cNvPr id="22" name="Rounded Rectangle 21"/>
            <p:cNvSpPr/>
            <p:nvPr/>
          </p:nvSpPr>
          <p:spPr>
            <a:xfrm>
              <a:off x="1892973" y="3224400"/>
              <a:ext cx="1440160" cy="64807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Recognition</a:t>
              </a:r>
              <a:endParaRPr lang="en-US" dirty="0"/>
            </a:p>
          </p:txBody>
        </p:sp>
        <p:sp>
          <p:nvSpPr>
            <p:cNvPr id="27" name="Can 26"/>
            <p:cNvSpPr/>
            <p:nvPr/>
          </p:nvSpPr>
          <p:spPr>
            <a:xfrm>
              <a:off x="595882" y="3274106"/>
              <a:ext cx="914400" cy="576064"/>
            </a:xfrm>
            <a:prstGeom prst="can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Model</a:t>
              </a:r>
              <a:endParaRPr lang="en-US" dirty="0"/>
            </a:p>
          </p:txBody>
        </p:sp>
        <p:cxnSp>
          <p:nvCxnSpPr>
            <p:cNvPr id="67" name="Straight Connector 66"/>
            <p:cNvCxnSpPr>
              <a:stCxn id="27" idx="4"/>
              <a:endCxn id="22" idx="1"/>
            </p:cNvCxnSpPr>
            <p:nvPr/>
          </p:nvCxnSpPr>
          <p:spPr>
            <a:xfrm flipV="1">
              <a:off x="1510282" y="3548436"/>
              <a:ext cx="382691" cy="13702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380805" y="2248292"/>
            <a:ext cx="6624736" cy="864096"/>
            <a:chOff x="380805" y="2248292"/>
            <a:chExt cx="6624736" cy="864096"/>
          </a:xfrm>
        </p:grpSpPr>
        <p:sp>
          <p:nvSpPr>
            <p:cNvPr id="29" name="Rounded Rectangle 28"/>
            <p:cNvSpPr/>
            <p:nvPr/>
          </p:nvSpPr>
          <p:spPr>
            <a:xfrm>
              <a:off x="1964981" y="2355202"/>
              <a:ext cx="5040560" cy="64807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Reasoner</a:t>
              </a:r>
              <a:endParaRPr lang="en-US" dirty="0"/>
            </a:p>
          </p:txBody>
        </p:sp>
        <p:sp>
          <p:nvSpPr>
            <p:cNvPr id="33" name="Can 32"/>
            <p:cNvSpPr/>
            <p:nvPr/>
          </p:nvSpPr>
          <p:spPr>
            <a:xfrm>
              <a:off x="380805" y="2248292"/>
              <a:ext cx="1224136" cy="864096"/>
            </a:xfrm>
            <a:prstGeom prst="can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Knowledge</a:t>
              </a:r>
            </a:p>
            <a:p>
              <a:pPr algn="ctr"/>
              <a:r>
                <a:rPr lang="en-US" dirty="0" smtClean="0"/>
                <a:t>Base</a:t>
              </a:r>
              <a:endParaRPr lang="en-US" dirty="0"/>
            </a:p>
          </p:txBody>
        </p:sp>
        <p:cxnSp>
          <p:nvCxnSpPr>
            <p:cNvPr id="70" name="Straight Connector 69"/>
            <p:cNvCxnSpPr>
              <a:stCxn id="33" idx="4"/>
              <a:endCxn id="29" idx="1"/>
            </p:cNvCxnSpPr>
            <p:nvPr/>
          </p:nvCxnSpPr>
          <p:spPr>
            <a:xfrm flipV="1">
              <a:off x="1604941" y="2679238"/>
              <a:ext cx="360040" cy="1102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158783" y="4587450"/>
            <a:ext cx="6569256" cy="1646478"/>
            <a:chOff x="2158783" y="4587450"/>
            <a:chExt cx="6569256" cy="1646478"/>
          </a:xfrm>
        </p:grpSpPr>
        <p:cxnSp>
          <p:nvCxnSpPr>
            <p:cNvPr id="46" name="Straight Arrow Connector 45"/>
            <p:cNvCxnSpPr/>
            <p:nvPr/>
          </p:nvCxnSpPr>
          <p:spPr>
            <a:xfrm rot="5400000" flipH="1" flipV="1">
              <a:off x="4663524" y="5201275"/>
              <a:ext cx="576064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4955070" y="5212426"/>
              <a:ext cx="576064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 flipH="1" flipV="1">
              <a:off x="5516469" y="5212426"/>
              <a:ext cx="576064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2" name="Shape 61"/>
            <p:cNvCxnSpPr>
              <a:stCxn id="19" idx="2"/>
              <a:endCxn id="1026" idx="1"/>
            </p:cNvCxnSpPr>
            <p:nvPr/>
          </p:nvCxnSpPr>
          <p:spPr>
            <a:xfrm rot="16200000" flipH="1">
              <a:off x="6942109" y="4650882"/>
              <a:ext cx="702928" cy="1152128"/>
            </a:xfrm>
            <a:prstGeom prst="curvedConnector2">
              <a:avLst/>
            </a:prstGeom>
            <a:ln>
              <a:prstDash val="sysDash"/>
              <a:headEnd type="arrow"/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12" name="Cloud 11"/>
            <p:cNvSpPr/>
            <p:nvPr/>
          </p:nvSpPr>
          <p:spPr>
            <a:xfrm>
              <a:off x="6645501" y="5141810"/>
              <a:ext cx="864096" cy="576064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253013" y="4659458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2613053" y="4659458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117109" y="4659458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45301" y="4587450"/>
              <a:ext cx="1296144" cy="2880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Wireless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845301" y="5451546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133333" y="5451546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5709397" y="5451546"/>
              <a:ext cx="216024" cy="216024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26" name="Picture 2" descr="C:\Documents and Settings\mhshin\Local Settings\Temporary Internet Files\Content.IE5\Y3XADFXV\MC900434845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69637" y="5213818"/>
              <a:ext cx="729184" cy="729184"/>
            </a:xfrm>
            <a:prstGeom prst="rect">
              <a:avLst/>
            </a:prstGeom>
            <a:noFill/>
          </p:spPr>
        </p:pic>
        <p:sp>
          <p:nvSpPr>
            <p:cNvPr id="14" name="Rectangle 13"/>
            <p:cNvSpPr/>
            <p:nvPr/>
          </p:nvSpPr>
          <p:spPr>
            <a:xfrm>
              <a:off x="3621165" y="4587450"/>
              <a:ext cx="1080120" cy="2880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Kernel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13453" y="4587450"/>
              <a:ext cx="1008112" cy="2880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TCP/IP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158783" y="4955430"/>
              <a:ext cx="11965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Embedded</a:t>
              </a:r>
            </a:p>
            <a:p>
              <a:pPr algn="ctr"/>
              <a:r>
                <a:rPr lang="en-US" dirty="0" smtClean="0"/>
                <a:t>Sensors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55213" y="5717874"/>
              <a:ext cx="2762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Carried or Ambient Sensors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606946" y="5864596"/>
              <a:ext cx="21210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Information Services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179295" y="150023"/>
            <a:ext cx="495403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System Architecture for Context-Aware Computing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621165" y="4130088"/>
            <a:ext cx="5281575" cy="369332"/>
            <a:chOff x="3621165" y="4130088"/>
            <a:chExt cx="5281575" cy="369332"/>
          </a:xfrm>
        </p:grpSpPr>
        <p:sp>
          <p:nvSpPr>
            <p:cNvPr id="15" name="Oval 14"/>
            <p:cNvSpPr/>
            <p:nvPr/>
          </p:nvSpPr>
          <p:spPr>
            <a:xfrm>
              <a:off x="3621165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3981205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6213453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6933533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4485261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6501485" y="4214810"/>
              <a:ext cx="216024" cy="216024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314369" y="4130088"/>
              <a:ext cx="15883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Virtual Sensors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4481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30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1-10-26 at 4.33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0"/>
            <a:ext cx="69719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6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 Representation &amp;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make inferences on the user  context based on lower context data?</a:t>
            </a:r>
          </a:p>
          <a:p>
            <a:pPr lvl="1"/>
            <a:r>
              <a:rPr lang="en-US" dirty="0" smtClean="0"/>
              <a:t>Logic programming</a:t>
            </a:r>
          </a:p>
          <a:p>
            <a:pPr lvl="1"/>
            <a:r>
              <a:rPr lang="en-US" dirty="0" smtClean="0"/>
              <a:t>Ontology-based</a:t>
            </a:r>
          </a:p>
          <a:p>
            <a:pPr lvl="1"/>
            <a:r>
              <a:rPr lang="en-US" dirty="0" smtClean="0"/>
              <a:t>Case-based</a:t>
            </a:r>
          </a:p>
          <a:p>
            <a:r>
              <a:rPr lang="en-US" dirty="0" smtClean="0"/>
              <a:t>Knowledge Representation &amp;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4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programming for CR&amp;R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51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Programming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 variety of contexts by first order logic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59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First-order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51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Propositional Logic</a:t>
            </a:r>
          </a:p>
          <a:p>
            <a:pPr lvl="1"/>
            <a:r>
              <a:rPr lang="en-US" dirty="0" smtClean="0"/>
              <a:t>No quantifiers (</a:t>
            </a:r>
            <a:r>
              <a:rPr lang="en-US" altLang="ja-JP" dirty="0" smtClean="0"/>
              <a:t>∃ or ∀)</a:t>
            </a:r>
          </a:p>
          <a:p>
            <a:pPr lvl="1"/>
            <a:r>
              <a:rPr lang="en-US" altLang="ja-JP" i="1" dirty="0" smtClean="0"/>
              <a:t>p </a:t>
            </a:r>
            <a:r>
              <a:rPr lang="en-US" altLang="ja-JP" i="1" dirty="0" smtClean="0">
                <a:sym typeface="Wingdings"/>
              </a:rPr>
              <a:t> q</a:t>
            </a:r>
            <a:endParaRPr lang="en-US" altLang="ja-JP" i="1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First-order logic</a:t>
            </a:r>
          </a:p>
          <a:p>
            <a:pPr lvl="1"/>
            <a:r>
              <a:rPr lang="en-US" dirty="0" smtClean="0"/>
              <a:t>Statement expressed as a function: P(x)</a:t>
            </a:r>
          </a:p>
          <a:p>
            <a:pPr lvl="2"/>
            <a:r>
              <a:rPr lang="en-US" dirty="0" smtClean="0"/>
              <a:t>Human(x)</a:t>
            </a:r>
          </a:p>
          <a:p>
            <a:pPr lvl="1"/>
            <a:r>
              <a:rPr lang="en-US" dirty="0" smtClean="0"/>
              <a:t>Quantifiers allowed</a:t>
            </a:r>
          </a:p>
          <a:p>
            <a:pPr lvl="2"/>
            <a:r>
              <a:rPr lang="en-US" altLang="ja-JP" i="1" dirty="0" smtClean="0"/>
              <a:t>∀people x </a:t>
            </a:r>
            <a:r>
              <a:rPr lang="en-US" i="1" dirty="0" smtClean="0"/>
              <a:t> P(x) </a:t>
            </a:r>
            <a:r>
              <a:rPr lang="en-US" i="1" dirty="0" smtClean="0">
                <a:sym typeface="Wingdings"/>
              </a:rPr>
              <a:t> Q(x)</a:t>
            </a:r>
            <a:endParaRPr lang="en-US" i="1" dirty="0" smtClean="0"/>
          </a:p>
          <a:p>
            <a:pPr lvl="1"/>
            <a:r>
              <a:rPr lang="en-US" dirty="0" smtClean="0"/>
              <a:t> No predicates or functions as arguments</a:t>
            </a:r>
          </a:p>
          <a:p>
            <a:r>
              <a:rPr lang="en-US" dirty="0" smtClean="0"/>
              <a:t>Higher-order logic</a:t>
            </a:r>
          </a:p>
          <a:p>
            <a:pPr lvl="1"/>
            <a:r>
              <a:rPr lang="en-US" dirty="0" smtClean="0"/>
              <a:t>Predicates or </a:t>
            </a:r>
            <a:r>
              <a:rPr lang="en-US" dirty="0" err="1" smtClean="0"/>
              <a:t>funcations</a:t>
            </a:r>
            <a:r>
              <a:rPr lang="en-US" dirty="0" smtClean="0"/>
              <a:t> can be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298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24339</TotalTime>
  <Words>1553</Words>
  <Application>Microsoft Macintosh PowerPoint</Application>
  <PresentationFormat>On-screen Show (4:3)</PresentationFormat>
  <Paragraphs>305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Context-Aware Computing 2 Context Representation and Reasoning</vt:lpstr>
      <vt:lpstr>Definitions</vt:lpstr>
      <vt:lpstr>Context Awareness</vt:lpstr>
      <vt:lpstr>PowerPoint Presentation</vt:lpstr>
      <vt:lpstr>PowerPoint Presentation</vt:lpstr>
      <vt:lpstr>Context Representation &amp; Reasoning</vt:lpstr>
      <vt:lpstr>logic programming for CR&amp;R</vt:lpstr>
      <vt:lpstr>Logic Programming Approach</vt:lpstr>
      <vt:lpstr>Background: First-order logic</vt:lpstr>
      <vt:lpstr>Background: First-order logic</vt:lpstr>
      <vt:lpstr>Context Model</vt:lpstr>
      <vt:lpstr>Operations on Contexts</vt:lpstr>
      <vt:lpstr>Existential &amp; Universal Quantification</vt:lpstr>
      <vt:lpstr>Rules</vt:lpstr>
      <vt:lpstr>Rules</vt:lpstr>
      <vt:lpstr>Rules</vt:lpstr>
      <vt:lpstr>Methods for Providing Context</vt:lpstr>
      <vt:lpstr>Methods for Providing Context</vt:lpstr>
      <vt:lpstr>Methods for ProvidingContext</vt:lpstr>
      <vt:lpstr>Context-Sensitive Behavior</vt:lpstr>
      <vt:lpstr>Challenge: Conflicts</vt:lpstr>
      <vt:lpstr>Conflict Resoultion: Prioritized Rule</vt:lpstr>
      <vt:lpstr>Conflict Resoultion: Compromise</vt:lpstr>
      <vt:lpstr>Conflict Resoultion: Learning</vt:lpstr>
      <vt:lpstr>Challenge: Context Evaluation</vt:lpstr>
      <vt:lpstr>Optimization</vt:lpstr>
      <vt:lpstr>POSET (Partially Ordered Set)</vt:lpstr>
      <vt:lpstr>POSET (Partially Ordered Set)</vt:lpstr>
      <vt:lpstr>POSET (Partially Ordered Set)</vt:lpstr>
      <vt:lpstr>POSET (Partially Ordered Set)</vt:lpstr>
      <vt:lpstr>POSET (Partially Ordered Set)</vt:lpstr>
      <vt:lpstr>POSET (Partially Ordered Set)</vt:lpstr>
      <vt:lpstr>POSET (Partially Ordered Set)</vt:lpstr>
      <vt:lpstr>POSET (Partially Ordered Set)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1287</cp:revision>
  <dcterms:created xsi:type="dcterms:W3CDTF">2011-09-12T13:39:30Z</dcterms:created>
  <dcterms:modified xsi:type="dcterms:W3CDTF">2012-11-14T21:08:24Z</dcterms:modified>
</cp:coreProperties>
</file>