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9" r:id="rId20"/>
    <p:sldId id="280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9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6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8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1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1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7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8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4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9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48E12-2C76-0D48-A541-2D512C026016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9EAFB-E4F1-6243-AE1F-10D76FE9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5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fi.cs.st-andrews.ac.uk/animations/wifi%20frame.sw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모바일 보안</a:t>
            </a:r>
            <a:r>
              <a:rPr lang="en-US" altLang="ko-KR" smtClean="0"/>
              <a:t>-02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보안경영공학과</a:t>
            </a:r>
            <a:endParaRPr lang="en-US" altLang="ko-KR" dirty="0" smtClean="0"/>
          </a:p>
          <a:p>
            <a:r>
              <a:rPr lang="ko-KR" altLang="en-US" dirty="0" smtClean="0"/>
              <a:t>신민호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520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ISM bands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6178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</a:t>
            </a:r>
            <a:r>
              <a:rPr lang="en-US" dirty="0"/>
              <a:t>1985, FCC allows </a:t>
            </a:r>
            <a:r>
              <a:rPr lang="en-US" dirty="0" smtClean="0"/>
              <a:t>wireless products </a:t>
            </a:r>
            <a:r>
              <a:rPr lang="en-US" dirty="0"/>
              <a:t>without </a:t>
            </a:r>
            <a:r>
              <a:rPr lang="en-US" dirty="0" smtClean="0"/>
              <a:t>FCC </a:t>
            </a:r>
            <a:r>
              <a:rPr lang="en-US" dirty="0"/>
              <a:t>license</a:t>
            </a:r>
          </a:p>
          <a:p>
            <a:pPr lvl="1"/>
            <a:r>
              <a:rPr lang="en-US" dirty="0" smtClean="0"/>
              <a:t>Can operate </a:t>
            </a:r>
            <a:r>
              <a:rPr lang="en-US" dirty="0"/>
              <a:t>under 1-watt transmission power</a:t>
            </a:r>
          </a:p>
          <a:p>
            <a:r>
              <a:rPr lang="en-US" dirty="0"/>
              <a:t>C</a:t>
            </a:r>
            <a:r>
              <a:rPr lang="en-US" dirty="0" smtClean="0"/>
              <a:t>alled </a:t>
            </a:r>
            <a:r>
              <a:rPr lang="en-US" dirty="0"/>
              <a:t>ISM (Industrial, Scientific, and Medical) </a:t>
            </a:r>
            <a:r>
              <a:rPr lang="en-US" dirty="0" smtClean="0"/>
              <a:t>bands</a:t>
            </a:r>
          </a:p>
          <a:p>
            <a:r>
              <a:rPr lang="en-US" dirty="0" smtClean="0"/>
              <a:t>ISM is crowded: </a:t>
            </a:r>
          </a:p>
          <a:p>
            <a:pPr lvl="1"/>
            <a:r>
              <a:rPr lang="en-US" dirty="0" smtClean="0"/>
              <a:t>Microwave (2.45GHz), Cordless phone (915MHz/2.45GHz/5.8GHz), Wireless Sensor Networks (868MHz/915MHz/2.45GHz), Bluetooth (2.45GHz), IEEE802.15.4(</a:t>
            </a:r>
            <a:r>
              <a:rPr lang="en-US" dirty="0" err="1" smtClean="0"/>
              <a:t>ZigBee</a:t>
            </a:r>
            <a:r>
              <a:rPr lang="en-US" dirty="0" smtClean="0"/>
              <a:t>) (915MHz/2.45GHz),…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99703" y="6193231"/>
            <a:ext cx="780789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99703" y="5751348"/>
            <a:ext cx="780789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635823" y="5751348"/>
            <a:ext cx="470356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21468" y="5751348"/>
            <a:ext cx="1587915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37304" y="5751348"/>
            <a:ext cx="1587915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89229" y="6110930"/>
            <a:ext cx="537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902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59122" y="6122234"/>
            <a:ext cx="542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928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998055" y="6110476"/>
            <a:ext cx="4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28650" y="6121780"/>
            <a:ext cx="816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2.4835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53858" y="6110930"/>
            <a:ext cx="672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5.725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205739" y="6122234"/>
            <a:ext cx="70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5.850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61770" y="6356486"/>
            <a:ext cx="54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GHz</a:t>
            </a:r>
            <a:endParaRPr lang="en-US" sz="1600" dirty="0"/>
          </a:p>
        </p:txBody>
      </p:sp>
      <p:sp>
        <p:nvSpPr>
          <p:cNvPr id="22" name="Left Brace 21"/>
          <p:cNvSpPr/>
          <p:nvPr/>
        </p:nvSpPr>
        <p:spPr>
          <a:xfrm rot="5400000">
            <a:off x="1738031" y="5312394"/>
            <a:ext cx="242180" cy="478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Brace 22"/>
          <p:cNvSpPr/>
          <p:nvPr/>
        </p:nvSpPr>
        <p:spPr>
          <a:xfrm rot="5400000">
            <a:off x="3894334" y="4757895"/>
            <a:ext cx="242182" cy="1587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 rot="5400000">
            <a:off x="6610170" y="4757896"/>
            <a:ext cx="242182" cy="1587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473052" y="5085620"/>
            <a:ext cx="91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26 MHz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511620" y="5067050"/>
            <a:ext cx="107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83.5 MHz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289578" y="5066195"/>
            <a:ext cx="95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125MHz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389229" y="6356486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</a:t>
            </a:r>
            <a:r>
              <a:rPr lang="en-US" sz="1600" dirty="0" smtClean="0"/>
              <a:t>Hz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41375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of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WLAN </a:t>
            </a:r>
            <a:r>
              <a:rPr lang="en-US" dirty="0"/>
              <a:t>has been in widespread deployment for several years</a:t>
            </a:r>
          </a:p>
          <a:p>
            <a:r>
              <a:rPr lang="en-US" dirty="0" smtClean="0"/>
              <a:t>Vendors </a:t>
            </a:r>
            <a:r>
              <a:rPr lang="en-US" dirty="0"/>
              <a:t>developed their own WLAN </a:t>
            </a:r>
            <a:r>
              <a:rPr lang="en-US" dirty="0" smtClean="0"/>
              <a:t>products </a:t>
            </a:r>
            <a:r>
              <a:rPr lang="en-US" dirty="0"/>
              <a:t>based on their own </a:t>
            </a:r>
            <a:r>
              <a:rPr lang="en-US" dirty="0" smtClean="0"/>
              <a:t>ideas (proprietary)</a:t>
            </a:r>
          </a:p>
          <a:p>
            <a:r>
              <a:rPr lang="en-US" dirty="0" smtClean="0"/>
              <a:t>So </a:t>
            </a:r>
            <a:r>
              <a:rPr lang="en-US" dirty="0"/>
              <a:t>serious problem of incompatibility between wireless devices.</a:t>
            </a:r>
          </a:p>
          <a:p>
            <a:r>
              <a:rPr lang="en-US" dirty="0" smtClean="0"/>
              <a:t>First </a:t>
            </a:r>
            <a:r>
              <a:rPr lang="en-US" dirty="0"/>
              <a:t>IEEE 802.11 standard was introduced in </a:t>
            </a:r>
            <a:r>
              <a:rPr lang="en-US" dirty="0" smtClean="0"/>
              <a:t>1997 for </a:t>
            </a:r>
            <a:r>
              <a:rPr lang="en-US" i="1" dirty="0" smtClean="0"/>
              <a:t>interoperability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57303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Station (STA): device with 802.11 MAC/PHY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</p:spTree>
    <p:extLst>
      <p:ext uri="{BB962C8B-B14F-4D97-AF65-F5344CB8AC3E}">
        <p14:creationId xmlns:p14="http://schemas.microsoft.com/office/powerpoint/2010/main" val="244462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Basic Service Set (BSS): </a:t>
            </a:r>
            <a:r>
              <a:rPr lang="en-US" dirty="0"/>
              <a:t>a group of </a:t>
            </a:r>
            <a:r>
              <a:rPr lang="en-US" dirty="0" smtClean="0"/>
              <a:t>connected STAs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815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Distribution System(DS): system connecting BSSs and other 802.x LANs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</p:spTree>
    <p:extLst>
      <p:ext uri="{BB962C8B-B14F-4D97-AF65-F5344CB8AC3E}">
        <p14:creationId xmlns:p14="http://schemas.microsoft.com/office/powerpoint/2010/main" val="1135564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294195"/>
          </a:xfrm>
        </p:spPr>
        <p:txBody>
          <a:bodyPr>
            <a:normAutofit/>
          </a:bodyPr>
          <a:lstStyle/>
          <a:p>
            <a:r>
              <a:rPr lang="en-US" dirty="0" smtClean="0"/>
              <a:t>Access Point (AP): connects STA to DS</a:t>
            </a:r>
          </a:p>
          <a:p>
            <a:pPr lvl="1"/>
            <a:r>
              <a:rPr lang="en-US" dirty="0" smtClean="0"/>
              <a:t>An access point has both STA and AP functionality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</p:spTree>
    <p:extLst>
      <p:ext uri="{BB962C8B-B14F-4D97-AF65-F5344CB8AC3E}">
        <p14:creationId xmlns:p14="http://schemas.microsoft.com/office/powerpoint/2010/main" val="1119312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294195"/>
          </a:xfrm>
        </p:spPr>
        <p:txBody>
          <a:bodyPr>
            <a:normAutofit/>
          </a:bodyPr>
          <a:lstStyle/>
          <a:p>
            <a:r>
              <a:rPr lang="en-US" dirty="0" smtClean="0"/>
              <a:t>Portal: connects DS with other LANs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633981" y="2396070"/>
            <a:ext cx="926486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Portal</a:t>
            </a:r>
          </a:p>
        </p:txBody>
      </p:sp>
    </p:spTree>
    <p:extLst>
      <p:ext uri="{BB962C8B-B14F-4D97-AF65-F5344CB8AC3E}">
        <p14:creationId xmlns:p14="http://schemas.microsoft.com/office/powerpoint/2010/main" val="3607245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loud 14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13" name="Cloud 12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Extended Service Set (ESS): all of these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33981" y="2396070"/>
            <a:ext cx="926486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Portal</a:t>
            </a:r>
          </a:p>
        </p:txBody>
      </p:sp>
    </p:spTree>
    <p:extLst>
      <p:ext uri="{BB962C8B-B14F-4D97-AF65-F5344CB8AC3E}">
        <p14:creationId xmlns:p14="http://schemas.microsoft.com/office/powerpoint/2010/main" val="3407911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MAC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Communication medium (wired or wireless) is shared by multiple nodes</a:t>
            </a:r>
          </a:p>
          <a:p>
            <a:r>
              <a:rPr lang="en-US" dirty="0" smtClean="0"/>
              <a:t>Receiver cannot receive if senders simultaneously transmit</a:t>
            </a:r>
          </a:p>
          <a:p>
            <a:r>
              <a:rPr lang="en-US" dirty="0" smtClean="0"/>
              <a:t>MAC service allows for devices to access the communication medium without conflicting with others</a:t>
            </a:r>
          </a:p>
          <a:p>
            <a:r>
              <a:rPr lang="en-US" dirty="0"/>
              <a:t>802.11 defines two </a:t>
            </a:r>
            <a:r>
              <a:rPr lang="en-US" dirty="0" smtClean="0"/>
              <a:t>Coordination Function </a:t>
            </a:r>
            <a:r>
              <a:rPr lang="en-US" dirty="0"/>
              <a:t>mechanisms: DCF/PCF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3976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MAC Layer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Communication medium (wired or wireless) is shared by multiple nodes</a:t>
            </a:r>
          </a:p>
          <a:p>
            <a:r>
              <a:rPr lang="en-US" dirty="0" smtClean="0"/>
              <a:t>Receiver cannot receive if senders simultaneously transmit</a:t>
            </a:r>
          </a:p>
          <a:p>
            <a:r>
              <a:rPr lang="en-US" dirty="0" smtClean="0"/>
              <a:t>MAC service allows for devices to access the communication medium without conflicting with others</a:t>
            </a:r>
          </a:p>
          <a:p>
            <a:r>
              <a:rPr lang="en-US" dirty="0" smtClean="0"/>
              <a:t>Three problems to solve:</a:t>
            </a:r>
          </a:p>
          <a:p>
            <a:pPr lvl="1"/>
            <a:r>
              <a:rPr lang="en-US" dirty="0" smtClean="0"/>
              <a:t>Collision Detection Problem</a:t>
            </a:r>
          </a:p>
          <a:p>
            <a:pPr lvl="1"/>
            <a:r>
              <a:rPr lang="en-US" dirty="0" smtClean="0"/>
              <a:t>Hidden Terminal Problem</a:t>
            </a:r>
          </a:p>
          <a:p>
            <a:pPr lvl="1"/>
            <a:r>
              <a:rPr lang="en-US" dirty="0" smtClean="0"/>
              <a:t>Exposed Terminal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91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&amp; Internet</a:t>
            </a:r>
            <a:endParaRPr lang="en-US" dirty="0"/>
          </a:p>
        </p:txBody>
      </p:sp>
      <p:pic>
        <p:nvPicPr>
          <p:cNvPr id="4" name="Picture 3" descr="Screen shot 2011-09-13 at 12.27.12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7" t="5727" r="41970" b="10934"/>
          <a:stretch/>
        </p:blipFill>
        <p:spPr>
          <a:xfrm>
            <a:off x="1873552" y="1805701"/>
            <a:ext cx="913190" cy="100228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326191" y="1826381"/>
            <a:ext cx="11732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7" name="Cloud 6"/>
          <p:cNvSpPr/>
          <p:nvPr/>
        </p:nvSpPr>
        <p:spPr>
          <a:xfrm>
            <a:off x="5285618" y="1733246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Public Switched Telephone Network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89525" y="3212495"/>
            <a:ext cx="11732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9" name="Cloud 8"/>
          <p:cNvSpPr/>
          <p:nvPr/>
        </p:nvSpPr>
        <p:spPr>
          <a:xfrm>
            <a:off x="4626428" y="3731984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Internet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99867" y="4201885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99867" y="4726819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99867" y="5278362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181049" y="3969657"/>
            <a:ext cx="1228877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14" name="Cloud 13"/>
          <p:cNvSpPr/>
          <p:nvPr/>
        </p:nvSpPr>
        <p:spPr>
          <a:xfrm>
            <a:off x="766836" y="3499756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Intranet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278466" y="5083024"/>
            <a:ext cx="614439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1153" y="1435701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Phone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1153" y="1999339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Tab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1153" y="2562977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5471" y="1986970"/>
            <a:ext cx="3902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13141C"/>
                </a:solidFill>
              </a:rPr>
              <a:t>BS</a:t>
            </a:r>
            <a:endParaRPr lang="en-US" sz="1400" dirty="0">
              <a:solidFill>
                <a:srgbClr val="13141C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49553" y="5944808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Laptop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479249" y="5944808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330147" y="5944808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Tab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888619" y="5558968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Laptop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272645" y="6289521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355769" y="5970206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Tab</a:t>
            </a:r>
          </a:p>
        </p:txBody>
      </p:sp>
      <p:cxnSp>
        <p:nvCxnSpPr>
          <p:cNvPr id="30" name="Straight Arrow Connector 29"/>
          <p:cNvCxnSpPr>
            <a:stCxn id="6" idx="3"/>
            <a:endCxn id="7" idx="2"/>
          </p:cNvCxnSpPr>
          <p:nvPr/>
        </p:nvCxnSpPr>
        <p:spPr>
          <a:xfrm>
            <a:off x="4499429" y="2032000"/>
            <a:ext cx="792454" cy="3767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0"/>
          </p:cNvCxnSpPr>
          <p:nvPr/>
        </p:nvCxnSpPr>
        <p:spPr>
          <a:xfrm flipV="1">
            <a:off x="6876144" y="2927048"/>
            <a:ext cx="0" cy="2854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" idx="3"/>
            <a:endCxn id="8" idx="1"/>
          </p:cNvCxnSpPr>
          <p:nvPr/>
        </p:nvCxnSpPr>
        <p:spPr>
          <a:xfrm flipV="1">
            <a:off x="5636381" y="3418114"/>
            <a:ext cx="653144" cy="39111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0"/>
            <a:endCxn id="10" idx="1"/>
          </p:cNvCxnSpPr>
          <p:nvPr/>
        </p:nvCxnSpPr>
        <p:spPr>
          <a:xfrm>
            <a:off x="6644651" y="4407504"/>
            <a:ext cx="75521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0"/>
            <a:endCxn id="11" idx="1"/>
          </p:cNvCxnSpPr>
          <p:nvPr/>
        </p:nvCxnSpPr>
        <p:spPr>
          <a:xfrm>
            <a:off x="6644651" y="4407504"/>
            <a:ext cx="755216" cy="5249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2" idx="1"/>
          </p:cNvCxnSpPr>
          <p:nvPr/>
        </p:nvCxnSpPr>
        <p:spPr>
          <a:xfrm>
            <a:off x="6644651" y="4407504"/>
            <a:ext cx="755216" cy="107647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3" idx="3"/>
          </p:cNvCxnSpPr>
          <p:nvPr/>
        </p:nvCxnSpPr>
        <p:spPr>
          <a:xfrm flipH="1">
            <a:off x="4409926" y="4175276"/>
            <a:ext cx="45175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3" idx="1"/>
          </p:cNvCxnSpPr>
          <p:nvPr/>
        </p:nvCxnSpPr>
        <p:spPr>
          <a:xfrm flipH="1">
            <a:off x="2806095" y="4175276"/>
            <a:ext cx="37495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6" idx="1"/>
            <a:endCxn id="4" idx="3"/>
          </p:cNvCxnSpPr>
          <p:nvPr/>
        </p:nvCxnSpPr>
        <p:spPr>
          <a:xfrm flipH="1">
            <a:off x="2786742" y="2032000"/>
            <a:ext cx="539449" cy="27484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1" idx="1"/>
          </p:cNvCxnSpPr>
          <p:nvPr/>
        </p:nvCxnSpPr>
        <p:spPr>
          <a:xfrm flipH="1" flipV="1">
            <a:off x="1278466" y="1600200"/>
            <a:ext cx="687005" cy="5406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1" idx="1"/>
            <a:endCxn id="17" idx="3"/>
          </p:cNvCxnSpPr>
          <p:nvPr/>
        </p:nvCxnSpPr>
        <p:spPr>
          <a:xfrm flipH="1">
            <a:off x="1278466" y="2140859"/>
            <a:ext cx="687005" cy="640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1" idx="1"/>
            <a:endCxn id="18" idx="3"/>
          </p:cNvCxnSpPr>
          <p:nvPr/>
        </p:nvCxnSpPr>
        <p:spPr>
          <a:xfrm flipH="1">
            <a:off x="1278466" y="2140859"/>
            <a:ext cx="687005" cy="6277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5" idx="0"/>
            <a:endCxn id="14" idx="1"/>
          </p:cNvCxnSpPr>
          <p:nvPr/>
        </p:nvCxnSpPr>
        <p:spPr>
          <a:xfrm flipV="1">
            <a:off x="1585686" y="4849357"/>
            <a:ext cx="191103" cy="2336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22" idx="0"/>
            <a:endCxn id="15" idx="2"/>
          </p:cNvCxnSpPr>
          <p:nvPr/>
        </p:nvCxnSpPr>
        <p:spPr>
          <a:xfrm flipV="1">
            <a:off x="763210" y="5494262"/>
            <a:ext cx="822476" cy="4505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3" idx="0"/>
            <a:endCxn id="15" idx="2"/>
          </p:cNvCxnSpPr>
          <p:nvPr/>
        </p:nvCxnSpPr>
        <p:spPr>
          <a:xfrm flipH="1" flipV="1">
            <a:off x="1585686" y="5494262"/>
            <a:ext cx="188082" cy="4505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4" idx="0"/>
          </p:cNvCxnSpPr>
          <p:nvPr/>
        </p:nvCxnSpPr>
        <p:spPr>
          <a:xfrm flipH="1" flipV="1">
            <a:off x="1773768" y="5558968"/>
            <a:ext cx="850898" cy="3858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7" idx="0"/>
            <a:endCxn id="26" idx="2"/>
          </p:cNvCxnSpPr>
          <p:nvPr/>
        </p:nvCxnSpPr>
        <p:spPr>
          <a:xfrm flipH="1" flipV="1">
            <a:off x="4302276" y="5970206"/>
            <a:ext cx="264888" cy="3193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28" idx="0"/>
            <a:endCxn id="26" idx="3"/>
          </p:cNvCxnSpPr>
          <p:nvPr/>
        </p:nvCxnSpPr>
        <p:spPr>
          <a:xfrm flipH="1" flipV="1">
            <a:off x="4715932" y="5764587"/>
            <a:ext cx="934356" cy="2056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8" idx="1"/>
            <a:endCxn id="27" idx="3"/>
          </p:cNvCxnSpPr>
          <p:nvPr/>
        </p:nvCxnSpPr>
        <p:spPr>
          <a:xfrm flipH="1">
            <a:off x="4861683" y="6175825"/>
            <a:ext cx="494086" cy="3193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777623" y="5450117"/>
            <a:ext cx="1681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Adhoc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1751639" y="2884436"/>
            <a:ext cx="1429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Cellular Network</a:t>
            </a:r>
            <a:endParaRPr lang="en-US" sz="1400" dirty="0"/>
          </a:p>
        </p:txBody>
      </p:sp>
      <p:sp>
        <p:nvSpPr>
          <p:cNvPr id="90" name="TextBox 89"/>
          <p:cNvSpPr txBox="1"/>
          <p:nvPr/>
        </p:nvSpPr>
        <p:spPr>
          <a:xfrm>
            <a:off x="1965471" y="4950861"/>
            <a:ext cx="1178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Wireless LAN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18235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Wired LAN (Ethernet), MAC is done by CSMA/CD (Carrier Sense Multiple Access/ Collision Detection)</a:t>
            </a:r>
          </a:p>
          <a:p>
            <a:r>
              <a:rPr lang="en-US" dirty="0" smtClean="0"/>
              <a:t>To send a packet</a:t>
            </a:r>
          </a:p>
          <a:p>
            <a:pPr lvl="1"/>
            <a:r>
              <a:rPr lang="en-US" dirty="0" smtClean="0"/>
              <a:t>Senses if the medium is busy (Carrier Sense)</a:t>
            </a:r>
          </a:p>
          <a:p>
            <a:pPr lvl="1"/>
            <a:r>
              <a:rPr lang="en-US" dirty="0" smtClean="0"/>
              <a:t>If busy, wait until become idle</a:t>
            </a:r>
          </a:p>
          <a:p>
            <a:pPr lvl="1"/>
            <a:r>
              <a:rPr lang="en-US" dirty="0" smtClean="0"/>
              <a:t>If not busy, send a packet</a:t>
            </a:r>
          </a:p>
          <a:p>
            <a:pPr lvl="1"/>
            <a:r>
              <a:rPr lang="en-US" dirty="0" smtClean="0"/>
              <a:t>While sending, detect if collision occurs (Collision Detection)</a:t>
            </a:r>
          </a:p>
          <a:p>
            <a:pPr lvl="1"/>
            <a:r>
              <a:rPr lang="en-US" dirty="0" smtClean="0"/>
              <a:t>If collide, stops sending, and retry after random wait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48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802.11b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</a:t>
            </a:r>
            <a:r>
              <a:rPr lang="en-US" dirty="0"/>
              <a:t>in 1999</a:t>
            </a:r>
          </a:p>
          <a:p>
            <a:pPr lvl="1"/>
            <a:r>
              <a:rPr lang="hr-HR" dirty="0" smtClean="0"/>
              <a:t>2.4 </a:t>
            </a:r>
            <a:r>
              <a:rPr lang="hr-HR" dirty="0"/>
              <a:t>GHz ISM</a:t>
            </a:r>
          </a:p>
          <a:p>
            <a:pPr lvl="1"/>
            <a:r>
              <a:rPr lang="en-US" dirty="0" smtClean="0"/>
              <a:t>Three orthogonal channels</a:t>
            </a:r>
          </a:p>
          <a:p>
            <a:r>
              <a:rPr lang="en-US" dirty="0" smtClean="0"/>
              <a:t>use Complementary </a:t>
            </a:r>
            <a:r>
              <a:rPr lang="en-US" dirty="0"/>
              <a:t>Code Keying (CCK): eight-bit </a:t>
            </a:r>
            <a:r>
              <a:rPr lang="en-US" dirty="0" err="1"/>
              <a:t>seq</a:t>
            </a:r>
            <a:r>
              <a:rPr lang="en-US" dirty="0"/>
              <a:t> for 4bit/8bit data, supporting 5.5 Mbps/ 11 Mbps, respectively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121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802.11a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roposed </a:t>
            </a:r>
            <a:r>
              <a:rPr lang="en-US" dirty="0"/>
              <a:t>in 1999</a:t>
            </a:r>
          </a:p>
          <a:p>
            <a:pPr lvl="1"/>
            <a:r>
              <a:rPr lang="en-US" dirty="0" smtClean="0"/>
              <a:t>5 </a:t>
            </a:r>
            <a:r>
              <a:rPr lang="en-US" dirty="0"/>
              <a:t>GHz unlicensed </a:t>
            </a:r>
            <a:r>
              <a:rPr lang="en-US" dirty="0" smtClean="0"/>
              <a:t>band</a:t>
            </a:r>
            <a:endParaRPr lang="en-US" dirty="0"/>
          </a:p>
          <a:p>
            <a:pPr lvl="1"/>
            <a:r>
              <a:rPr lang="en-US" dirty="0" smtClean="0"/>
              <a:t>larger </a:t>
            </a:r>
            <a:r>
              <a:rPr lang="en-US" dirty="0"/>
              <a:t>bandwidth, less crowded than 2.4 GHz </a:t>
            </a:r>
            <a:r>
              <a:rPr lang="en-US" dirty="0" smtClean="0"/>
              <a:t>ISM</a:t>
            </a:r>
            <a:endParaRPr lang="en-US" dirty="0"/>
          </a:p>
          <a:p>
            <a:r>
              <a:rPr lang="en-US" dirty="0" smtClean="0"/>
              <a:t>with </a:t>
            </a:r>
            <a:r>
              <a:rPr lang="en-US" dirty="0"/>
              <a:t>OFDM, 13 (original) + 11 (new) = 24 </a:t>
            </a:r>
            <a:r>
              <a:rPr lang="en-US" dirty="0" smtClean="0"/>
              <a:t>channels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more complicated modulations : BPSK, QPSK, 16-QAM, 64-QAM for higher throughput capacity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rates from 6 Mbps to 54 Mbps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79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&amp; Leaving a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199"/>
            <a:ext cx="5416664" cy="461675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Discover a WLAN</a:t>
            </a:r>
          </a:p>
          <a:p>
            <a:pPr lvl="1"/>
            <a:r>
              <a:rPr lang="en-US" dirty="0" smtClean="0"/>
              <a:t>Find an AP with preferred SSID and strong signal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Get permission to connect to the WLAN</a:t>
            </a:r>
          </a:p>
          <a:p>
            <a:r>
              <a:rPr lang="en-US" dirty="0" smtClean="0"/>
              <a:t>Association</a:t>
            </a:r>
          </a:p>
          <a:p>
            <a:pPr lvl="1"/>
            <a:r>
              <a:rPr lang="en-US" dirty="0" smtClean="0"/>
              <a:t>Join the WLAN</a:t>
            </a:r>
          </a:p>
          <a:p>
            <a:r>
              <a:rPr lang="en-US" dirty="0" smtClean="0"/>
              <a:t>Disassociation</a:t>
            </a:r>
          </a:p>
          <a:p>
            <a:pPr lvl="1"/>
            <a:r>
              <a:rPr lang="en-US" dirty="0" smtClean="0"/>
              <a:t>Leave the WLAN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6209080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37041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873864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800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26213" y="3165520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26213" y="2535892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3255" y="4477984"/>
            <a:ext cx="2007809" cy="10230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26213" y="385280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3255" y="5704685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Disassociation</a:t>
            </a:r>
          </a:p>
        </p:txBody>
      </p:sp>
    </p:spTree>
    <p:extLst>
      <p:ext uri="{BB962C8B-B14F-4D97-AF65-F5344CB8AC3E}">
        <p14:creationId xmlns:p14="http://schemas.microsoft.com/office/powerpoint/2010/main" val="319808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</p:spPr>
        <p:txBody>
          <a:bodyPr>
            <a:normAutofit/>
          </a:bodyPr>
          <a:lstStyle/>
          <a:p>
            <a:r>
              <a:rPr lang="en-US" dirty="0" smtClean="0"/>
              <a:t>Beacon</a:t>
            </a:r>
          </a:p>
          <a:p>
            <a:pPr lvl="1"/>
            <a:r>
              <a:rPr lang="en-US" dirty="0" smtClean="0"/>
              <a:t>Each AP periodically broadcasts a Beacon frame</a:t>
            </a:r>
          </a:p>
          <a:p>
            <a:pPr lvl="2"/>
            <a:r>
              <a:rPr lang="en-US" dirty="0" smtClean="0"/>
              <a:t>every </a:t>
            </a:r>
            <a:r>
              <a:rPr lang="en-US" dirty="0" err="1" smtClean="0"/>
              <a:t>MIB:aBeaconPeriod</a:t>
            </a:r>
            <a:endParaRPr lang="en-US" dirty="0" smtClean="0"/>
          </a:p>
          <a:p>
            <a:pPr lvl="2"/>
            <a:r>
              <a:rPr lang="en-US" dirty="0" smtClean="0"/>
              <a:t>on its channel</a:t>
            </a:r>
          </a:p>
          <a:p>
            <a:pPr lvl="1"/>
            <a:r>
              <a:rPr lang="en-US" dirty="0" smtClean="0"/>
              <a:t>Containing synchronization information</a:t>
            </a:r>
          </a:p>
          <a:p>
            <a:pPr lvl="2"/>
            <a:r>
              <a:rPr lang="en-US" dirty="0" smtClean="0"/>
              <a:t>AP’s clock </a:t>
            </a:r>
          </a:p>
          <a:p>
            <a:pPr lvl="2"/>
            <a:r>
              <a:rPr lang="en-US" dirty="0" smtClean="0"/>
              <a:t>Parameters for the coordination function</a:t>
            </a:r>
          </a:p>
          <a:p>
            <a:pPr lvl="1"/>
            <a:r>
              <a:rPr lang="en-US" dirty="0" smtClean="0"/>
              <a:t>IBSS: every STA beacons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90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Discovery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561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How an STA finds an AP?</a:t>
            </a:r>
          </a:p>
          <a:p>
            <a:r>
              <a:rPr lang="en-US" dirty="0" smtClean="0"/>
              <a:t>Passive Scan</a:t>
            </a:r>
          </a:p>
          <a:p>
            <a:pPr lvl="1"/>
            <a:r>
              <a:rPr lang="en-US" dirty="0" smtClean="0"/>
              <a:t>Collect beacons from all the channels, staying in each channel for </a:t>
            </a:r>
            <a:r>
              <a:rPr lang="en-US" dirty="0" err="1"/>
              <a:t>MIB:ChannelTime</a:t>
            </a:r>
            <a:r>
              <a:rPr lang="en-US" dirty="0"/>
              <a:t> </a:t>
            </a:r>
            <a:r>
              <a:rPr lang="en-US" dirty="0" smtClean="0"/>
              <a:t>seconds</a:t>
            </a:r>
          </a:p>
          <a:p>
            <a:r>
              <a:rPr lang="en-US" dirty="0" smtClean="0"/>
              <a:t>Active Scan</a:t>
            </a:r>
          </a:p>
          <a:p>
            <a:pPr lvl="1"/>
            <a:r>
              <a:rPr lang="en-US" dirty="0" smtClean="0"/>
              <a:t>STA sends a </a:t>
            </a:r>
            <a:r>
              <a:rPr lang="en-US" i="1" dirty="0" smtClean="0"/>
              <a:t>Probe Request </a:t>
            </a:r>
            <a:r>
              <a:rPr lang="en-US" dirty="0" smtClean="0"/>
              <a:t>frame, containing desired SSID</a:t>
            </a:r>
          </a:p>
          <a:p>
            <a:pPr lvl="1"/>
            <a:r>
              <a:rPr lang="en-US" dirty="0" smtClean="0"/>
              <a:t>AP with the same SSID returns a </a:t>
            </a:r>
            <a:r>
              <a:rPr lang="en-US" i="1" dirty="0" smtClean="0"/>
              <a:t>Probe Response </a:t>
            </a:r>
            <a:r>
              <a:rPr lang="en-US" dirty="0" smtClean="0"/>
              <a:t>frame</a:t>
            </a:r>
          </a:p>
          <a:p>
            <a:pPr lvl="1"/>
            <a:r>
              <a:rPr lang="en-US" dirty="0"/>
              <a:t>IBBS: The STA that sent the last Beacon </a:t>
            </a:r>
            <a:r>
              <a:rPr lang="en-US" dirty="0" smtClean="0"/>
              <a:t>replies</a:t>
            </a:r>
          </a:p>
          <a:p>
            <a:r>
              <a:rPr lang="en-US" dirty="0" smtClean="0"/>
              <a:t>AP choice</a:t>
            </a:r>
          </a:p>
          <a:p>
            <a:pPr lvl="1"/>
            <a:r>
              <a:rPr lang="en-US" dirty="0" smtClean="0"/>
              <a:t>STA chooses an AP with the best signal quality</a:t>
            </a:r>
          </a:p>
        </p:txBody>
      </p:sp>
    </p:spTree>
    <p:extLst>
      <p:ext uri="{BB962C8B-B14F-4D97-AF65-F5344CB8AC3E}">
        <p14:creationId xmlns:p14="http://schemas.microsoft.com/office/powerpoint/2010/main" val="2392585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696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Open System Authentication</a:t>
            </a:r>
          </a:p>
          <a:p>
            <a:pPr lvl="1"/>
            <a:r>
              <a:rPr lang="en-US" dirty="0" smtClean="0"/>
              <a:t>Any STA can access the WLAN</a:t>
            </a:r>
          </a:p>
          <a:p>
            <a:r>
              <a:rPr lang="en-US" dirty="0" smtClean="0"/>
              <a:t>Shared Key Authentication</a:t>
            </a:r>
          </a:p>
          <a:p>
            <a:pPr lvl="1"/>
            <a:r>
              <a:rPr lang="en-US" dirty="0" smtClean="0"/>
              <a:t>Only STAs that knows the same key with the AP can access the WLAN</a:t>
            </a:r>
          </a:p>
          <a:p>
            <a:pPr lvl="1"/>
            <a:r>
              <a:rPr lang="en-US" dirty="0" smtClean="0"/>
              <a:t>WEP (Wired Equivalent Privacy)</a:t>
            </a:r>
          </a:p>
        </p:txBody>
      </p:sp>
    </p:spTree>
    <p:extLst>
      <p:ext uri="{BB962C8B-B14F-4D97-AF65-F5344CB8AC3E}">
        <p14:creationId xmlns:p14="http://schemas.microsoft.com/office/powerpoint/2010/main" val="1241099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Authentication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500838" y="2119298"/>
            <a:ext cx="21803" cy="3935799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28799" y="2119298"/>
            <a:ext cx="9686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522641" y="3232452"/>
            <a:ext cx="2206158" cy="524937"/>
            <a:chOff x="1770295" y="2390015"/>
            <a:chExt cx="2206158" cy="524937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452455" y="239001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Auth:Request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522641" y="3882365"/>
            <a:ext cx="2215844" cy="571714"/>
            <a:chOff x="1770295" y="3233448"/>
            <a:chExt cx="2215844" cy="571714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972125" y="3233448"/>
              <a:ext cx="14621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Auth:Success</a:t>
              </a:r>
              <a:endParaRPr lang="en-US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31656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3717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15013" y="4681083"/>
            <a:ext cx="2007809" cy="5805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17971" y="2525311"/>
            <a:ext cx="2007809" cy="5136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</p:spTree>
    <p:extLst>
      <p:ext uri="{BB962C8B-B14F-4D97-AF65-F5344CB8AC3E}">
        <p14:creationId xmlns:p14="http://schemas.microsoft.com/office/powerpoint/2010/main" val="834941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Key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93657" cy="4829866"/>
          </a:xfrm>
        </p:spPr>
        <p:txBody>
          <a:bodyPr anchor="t">
            <a:normAutofit/>
          </a:bodyPr>
          <a:lstStyle/>
          <a:p>
            <a:r>
              <a:rPr lang="en-US" sz="2600" dirty="0" smtClean="0"/>
              <a:t>WEP</a:t>
            </a:r>
            <a:endParaRPr lang="en-US" sz="2600" dirty="0"/>
          </a:p>
          <a:p>
            <a:pPr lvl="1"/>
            <a:r>
              <a:rPr lang="en-US" sz="2200" dirty="0" smtClean="0"/>
              <a:t>STA and AP shares a key</a:t>
            </a:r>
          </a:p>
          <a:p>
            <a:pPr lvl="1"/>
            <a:r>
              <a:rPr lang="en-US" sz="2200" dirty="0" smtClean="0"/>
              <a:t>STA </a:t>
            </a:r>
            <a:r>
              <a:rPr lang="en-US" sz="2200" dirty="0"/>
              <a:t>proves its knowledge by a challenge/response </a:t>
            </a:r>
            <a:r>
              <a:rPr lang="en-US" sz="2200" dirty="0" smtClean="0"/>
              <a:t>protocol</a:t>
            </a:r>
          </a:p>
          <a:p>
            <a:pPr lvl="1"/>
            <a:r>
              <a:rPr lang="en-US" sz="2200" dirty="0" err="1" smtClean="0"/>
              <a:t>Auth:Challenge</a:t>
            </a:r>
            <a:r>
              <a:rPr lang="en-US" sz="2200" dirty="0"/>
              <a:t> </a:t>
            </a:r>
            <a:r>
              <a:rPr lang="en-US" sz="2200" dirty="0" smtClean="0"/>
              <a:t>contains a challenge text</a:t>
            </a:r>
          </a:p>
          <a:p>
            <a:pPr lvl="1"/>
            <a:r>
              <a:rPr lang="en-US" sz="2200" dirty="0" err="1" smtClean="0"/>
              <a:t>Auth:Response</a:t>
            </a:r>
            <a:r>
              <a:rPr lang="en-US" sz="2200" dirty="0" smtClean="0"/>
              <a:t> contains the encryption of the challenge text (128 bits)</a:t>
            </a:r>
          </a:p>
          <a:p>
            <a:pPr lvl="1"/>
            <a:r>
              <a:rPr lang="en-US" sz="2200" dirty="0" smtClean="0"/>
              <a:t>Authentication is successful if the encryption is correct</a:t>
            </a:r>
            <a:endParaRPr lang="en-US" sz="2200" dirty="0"/>
          </a:p>
          <a:p>
            <a:pPr lvl="1"/>
            <a:r>
              <a:rPr lang="en-US" sz="2200" dirty="0" smtClean="0"/>
              <a:t>Subsequent data packets </a:t>
            </a:r>
            <a:r>
              <a:rPr lang="en-US" sz="2200" dirty="0"/>
              <a:t>are </a:t>
            </a:r>
            <a:r>
              <a:rPr lang="en-US" sz="2200" dirty="0" smtClean="0"/>
              <a:t>encrypted</a:t>
            </a:r>
            <a:endParaRPr lang="en-US" sz="22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105190" y="2156880"/>
            <a:ext cx="21804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33151" y="2156880"/>
            <a:ext cx="0" cy="433826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126993" y="2810424"/>
            <a:ext cx="2206158" cy="524937"/>
            <a:chOff x="6126993" y="2931374"/>
            <a:chExt cx="2206158" cy="524937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6126993" y="312489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470609">
              <a:off x="6809153" y="2931374"/>
              <a:ext cx="1082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Auth:Req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26993" y="3399862"/>
            <a:ext cx="2215844" cy="571714"/>
            <a:chOff x="6126993" y="3581287"/>
            <a:chExt cx="2215844" cy="571714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6126993" y="376595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rot="20982875">
              <a:off x="6449775" y="3581287"/>
              <a:ext cx="1667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Auth:Challenge</a:t>
              </a:r>
              <a:endParaRPr lang="en-US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69974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976132" y="175533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2851" y="5515439"/>
            <a:ext cx="2007809" cy="4066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22323" y="2386863"/>
            <a:ext cx="2007809" cy="352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26993" y="4103018"/>
            <a:ext cx="2206158" cy="524938"/>
            <a:chOff x="6126993" y="4381203"/>
            <a:chExt cx="2206158" cy="52493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126993" y="457472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527962">
              <a:off x="6522038" y="4381203"/>
              <a:ext cx="1630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Auth:Response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6993" y="4789217"/>
            <a:ext cx="2215844" cy="535429"/>
            <a:chOff x="6126993" y="5067402"/>
            <a:chExt cx="2215844" cy="535429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6126993" y="521578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21013430">
              <a:off x="6449775" y="5067402"/>
              <a:ext cx="11606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Auth:Succ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65736" y="1755333"/>
            <a:ext cx="423279" cy="4163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65369" y="1755333"/>
            <a:ext cx="423279" cy="416366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212851" y="6074476"/>
            <a:ext cx="2007809" cy="4066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Encrypted Comm.</a:t>
            </a:r>
          </a:p>
        </p:txBody>
      </p:sp>
    </p:spTree>
    <p:extLst>
      <p:ext uri="{BB962C8B-B14F-4D97-AF65-F5344CB8AC3E}">
        <p14:creationId xmlns:p14="http://schemas.microsoft.com/office/powerpoint/2010/main" val="281326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4" grpId="0" animBg="1"/>
      <p:bldP spid="25" grpId="0" animBg="1"/>
      <p:bldP spid="2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71181" cy="461675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 registers itself to the AP so that AP knows the presence of the STA, and handles packets from/to the STA</a:t>
            </a:r>
          </a:p>
          <a:p>
            <a:r>
              <a:rPr lang="en-US" dirty="0" smtClean="0"/>
              <a:t>Association Request</a:t>
            </a:r>
          </a:p>
          <a:p>
            <a:pPr lvl="1"/>
            <a:r>
              <a:rPr lang="en-US" dirty="0" smtClean="0"/>
              <a:t>STA’s capabilities: supported data rates, WEP support, PHY options, power saving mode</a:t>
            </a:r>
          </a:p>
          <a:p>
            <a:r>
              <a:rPr lang="en-US" dirty="0" smtClean="0"/>
              <a:t>Association Response</a:t>
            </a:r>
          </a:p>
          <a:p>
            <a:pPr lvl="1"/>
            <a:r>
              <a:rPr lang="en-US" dirty="0" smtClean="0"/>
              <a:t>Accept/Reject: based on capability, load balancing, security,…</a:t>
            </a:r>
          </a:p>
          <a:p>
            <a:pPr lvl="1"/>
            <a:r>
              <a:rPr lang="en-US" dirty="0" smtClean="0"/>
              <a:t>Association ID, Supported data rate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91665" y="3888341"/>
            <a:ext cx="2260950" cy="524937"/>
            <a:chOff x="1770295" y="2390015"/>
            <a:chExt cx="2260950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78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Assoc:Request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67475" y="4538254"/>
            <a:ext cx="2215844" cy="571714"/>
            <a:chOff x="1770295" y="3233448"/>
            <a:chExt cx="2215844" cy="571714"/>
          </a:xfrm>
        </p:grpSpPr>
        <p:cxnSp>
          <p:nvCxnSpPr>
            <p:cNvPr id="22" name="Straight Arrow Connector 21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865347" y="3233448"/>
              <a:ext cx="1719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Assoc:Response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3132894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525311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5553571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1619355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79584"/>
          </a:xfrm>
        </p:spPr>
        <p:txBody>
          <a:bodyPr/>
          <a:lstStyle/>
          <a:p>
            <a:r>
              <a:rPr lang="en-US" dirty="0" smtClean="0"/>
              <a:t>Communication: Transmitter sends Receiver information through Channel (Medium)</a:t>
            </a:r>
          </a:p>
          <a:p>
            <a:r>
              <a:rPr lang="en-US" dirty="0" smtClean="0"/>
              <a:t>Channel distorts original information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2824" y="5338246"/>
            <a:ext cx="152865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Transmitter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0634" y="5338246"/>
            <a:ext cx="152865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Receiver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951479" y="5573411"/>
            <a:ext cx="313915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621736" y="5337789"/>
            <a:ext cx="1668830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Channel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endCxn id="4" idx="1"/>
          </p:cNvCxnSpPr>
          <p:nvPr/>
        </p:nvCxnSpPr>
        <p:spPr>
          <a:xfrm>
            <a:off x="646738" y="5573411"/>
            <a:ext cx="7760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619289" y="5573411"/>
            <a:ext cx="7760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93875" y="5196693"/>
            <a:ext cx="845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Info. In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01604" y="5153123"/>
            <a:ext cx="10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Info.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560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67943" cy="4616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 notifies the AP of its leaving</a:t>
            </a:r>
          </a:p>
          <a:p>
            <a:r>
              <a:rPr lang="en-US" dirty="0" smtClean="0"/>
              <a:t>AP notifies the STA of disconnecting</a:t>
            </a:r>
          </a:p>
          <a:p>
            <a:r>
              <a:rPr lang="en-US" dirty="0" smtClean="0"/>
              <a:t>Reason Code:</a:t>
            </a:r>
          </a:p>
          <a:p>
            <a:pPr lvl="1"/>
            <a:r>
              <a:rPr lang="en-US" dirty="0" smtClean="0"/>
              <a:t>No reason</a:t>
            </a:r>
          </a:p>
          <a:p>
            <a:pPr lvl="1"/>
            <a:r>
              <a:rPr lang="en-US" dirty="0" smtClean="0"/>
              <a:t>Authentication invalid</a:t>
            </a:r>
          </a:p>
          <a:p>
            <a:pPr lvl="1"/>
            <a:r>
              <a:rPr lang="en-US" dirty="0" smtClean="0"/>
              <a:t>Leaving</a:t>
            </a:r>
          </a:p>
          <a:p>
            <a:pPr lvl="1"/>
            <a:r>
              <a:rPr lang="en-US" dirty="0" smtClean="0"/>
              <a:t>Inactivity</a:t>
            </a:r>
          </a:p>
          <a:p>
            <a:pPr lvl="1"/>
            <a:r>
              <a:rPr lang="en-US" dirty="0" smtClean="0"/>
              <a:t>Load balancing</a:t>
            </a:r>
            <a:endParaRPr lang="en-US" dirty="0"/>
          </a:p>
          <a:p>
            <a:pPr lvl="1"/>
            <a:r>
              <a:rPr lang="en-US" dirty="0" smtClean="0"/>
              <a:t>etc…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958038" y="2119298"/>
            <a:ext cx="21804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185999" y="2119298"/>
            <a:ext cx="52112" cy="4097654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79842" y="4756657"/>
            <a:ext cx="2237619" cy="524937"/>
            <a:chOff x="1770295" y="2390015"/>
            <a:chExt cx="2237619" cy="524937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452455" y="2390015"/>
              <a:ext cx="1555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Disassociation</a:t>
              </a:r>
              <a:endParaRPr lang="en-US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5622822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28980" y="1717751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75171" y="2930512"/>
            <a:ext cx="2007809" cy="4835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Authentication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75171" y="2322929"/>
            <a:ext cx="2007809" cy="4259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Discovery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72213" y="4165856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Communication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75171" y="3586224"/>
            <a:ext cx="2007809" cy="4214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Association</a:t>
            </a:r>
          </a:p>
        </p:txBody>
      </p:sp>
    </p:spTree>
    <p:extLst>
      <p:ext uri="{BB962C8B-B14F-4D97-AF65-F5344CB8AC3E}">
        <p14:creationId xmlns:p14="http://schemas.microsoft.com/office/powerpoint/2010/main" val="467053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"/>
              </a:rPr>
              <a:t>Frame format</a:t>
            </a:r>
          </a:p>
          <a:p>
            <a:pPr lvl="1"/>
            <a:r>
              <a:rPr lang="en-US" dirty="0" smtClean="0">
                <a:hlinkClick r:id=""/>
              </a:rPr>
              <a:t>http</a:t>
            </a:r>
            <a:r>
              <a:rPr lang="en-US" dirty="0">
                <a:hlinkClick r:id="rId2"/>
              </a:rPr>
              <a:t>://wifi.cs.st-andrews.ac.uk/animations/wifi%</a:t>
            </a:r>
            <a:r>
              <a:rPr lang="en-US" dirty="0" smtClean="0">
                <a:hlinkClick r:id="rId2"/>
              </a:rPr>
              <a:t>20frame.swf</a:t>
            </a:r>
            <a:endParaRPr lang="en-US" dirty="0" smtClean="0"/>
          </a:p>
          <a:p>
            <a:r>
              <a:rPr lang="en-US" dirty="0" smtClean="0"/>
              <a:t>Wireless Sniffing</a:t>
            </a:r>
          </a:p>
          <a:p>
            <a:pPr lvl="1"/>
            <a:r>
              <a:rPr lang="en-US" dirty="0" err="1" smtClean="0"/>
              <a:t>Wireshark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669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Simplest Channel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6837"/>
          </a:xfrm>
        </p:spPr>
        <p:txBody>
          <a:bodyPr>
            <a:normAutofit/>
          </a:bodyPr>
          <a:lstStyle/>
          <a:p>
            <a:r>
              <a:rPr lang="en-US" dirty="0" smtClean="0"/>
              <a:t>Additive White Gaussian Noise (AWGN)</a:t>
            </a:r>
          </a:p>
          <a:p>
            <a:r>
              <a:rPr lang="en-US" dirty="0" smtClean="0"/>
              <a:t>Wireless communication model in deep space (e.g., stationary station on earth and geostationary </a:t>
            </a:r>
            <a:r>
              <a:rPr lang="en-US" dirty="0" err="1" smtClean="0"/>
              <a:t>sattelites</a:t>
            </a:r>
            <a:r>
              <a:rPr lang="en-US" dirty="0" smtClean="0"/>
              <a:t> or </a:t>
            </a:r>
            <a:r>
              <a:rPr lang="en-US" dirty="0" err="1" smtClean="0"/>
              <a:t>spacecrafts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 reflection</a:t>
            </a:r>
          </a:p>
          <a:p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4997525" y="5009015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243004" y="5009015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>
          <a:xfrm>
            <a:off x="5632503" y="5244180"/>
            <a:ext cx="16105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680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033297" y="4044838"/>
            <a:ext cx="1152370" cy="211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Building</a:t>
            </a:r>
          </a:p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endParaRPr lang="en-US" dirty="0">
              <a:solidFill>
                <a:srgbClr val="13141C"/>
              </a:solidFill>
            </a:endParaRPr>
          </a:p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Terrestrial Wireless Comm.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52273" y="5161871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678579" y="5161871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  <a:endCxn id="6" idx="1"/>
          </p:cNvCxnSpPr>
          <p:nvPr/>
        </p:nvCxnSpPr>
        <p:spPr>
          <a:xfrm>
            <a:off x="1987251" y="5397036"/>
            <a:ext cx="46913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0" y="6184840"/>
            <a:ext cx="9144000" cy="6731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963734" y="5397036"/>
            <a:ext cx="4668276" cy="764288"/>
          </a:xfrm>
          <a:custGeom>
            <a:avLst/>
            <a:gdLst>
              <a:gd name="connsiteX0" fmla="*/ 0 w 4668276"/>
              <a:gd name="connsiteY0" fmla="*/ 0 h 823078"/>
              <a:gd name="connsiteX1" fmla="*/ 2340017 w 4668276"/>
              <a:gd name="connsiteY1" fmla="*/ 823078 h 823078"/>
              <a:gd name="connsiteX2" fmla="*/ 4668276 w 4668276"/>
              <a:gd name="connsiteY2" fmla="*/ 152857 h 823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8276" h="823078">
                <a:moveTo>
                  <a:pt x="0" y="0"/>
                </a:moveTo>
                <a:lnTo>
                  <a:pt x="2340017" y="823078"/>
                </a:lnTo>
                <a:lnTo>
                  <a:pt x="4668276" y="152857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987252" y="4844399"/>
            <a:ext cx="4668276" cy="505605"/>
          </a:xfrm>
          <a:custGeom>
            <a:avLst/>
            <a:gdLst>
              <a:gd name="connsiteX0" fmla="*/ 0 w 4668276"/>
              <a:gd name="connsiteY0" fmla="*/ 505605 h 505605"/>
              <a:gd name="connsiteX1" fmla="*/ 2610471 w 4668276"/>
              <a:gd name="connsiteY1" fmla="*/ 0 h 505605"/>
              <a:gd name="connsiteX2" fmla="*/ 4668276 w 4668276"/>
              <a:gd name="connsiteY2" fmla="*/ 446814 h 50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8276" h="505605">
                <a:moveTo>
                  <a:pt x="0" y="505605"/>
                </a:moveTo>
                <a:lnTo>
                  <a:pt x="2610471" y="0"/>
                </a:lnTo>
                <a:lnTo>
                  <a:pt x="4668276" y="446814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093082" y="2416358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940246" y="2507466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>
            <a:off x="1575224" y="2742631"/>
            <a:ext cx="388510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654100" y="2507466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5079835" y="1825488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797620" y="2507466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244458" y="3189444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>
            <a:off x="6396830" y="2022419"/>
            <a:ext cx="411560" cy="1434507"/>
          </a:xfrm>
          <a:prstGeom prst="righ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lus 25"/>
          <p:cNvSpPr/>
          <p:nvPr/>
        </p:nvSpPr>
        <p:spPr>
          <a:xfrm>
            <a:off x="6808390" y="2507466"/>
            <a:ext cx="435078" cy="470330"/>
          </a:xfrm>
          <a:prstGeom prst="mathPl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3210175" y="2022419"/>
            <a:ext cx="1681520" cy="6231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210175" y="2730872"/>
            <a:ext cx="1446342" cy="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210175" y="2883272"/>
            <a:ext cx="1833920" cy="573654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212910" y="2756890"/>
            <a:ext cx="388510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33793" y="5056054"/>
            <a:ext cx="80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1071136">
            <a:off x="3049650" y="5561194"/>
            <a:ext cx="81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 rot="20886147">
            <a:off x="2984271" y="4687823"/>
            <a:ext cx="804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798608" y="2381084"/>
            <a:ext cx="80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rot="20427827">
            <a:off x="3631007" y="1943701"/>
            <a:ext cx="804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ath-3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071136">
            <a:off x="3782537" y="2835589"/>
            <a:ext cx="81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79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9-12 at 11.55.58 PM.png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023022" y="5620444"/>
            <a:ext cx="1446343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Path loss</a:t>
            </a:r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61683" y="2715698"/>
            <a:ext cx="1446343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Shadowing</a:t>
            </a:r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75143" y="140184"/>
            <a:ext cx="2169515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Microscopic Fading</a:t>
            </a:r>
            <a:endParaRPr lang="en-US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149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1-09-13 at 12.20.1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33583" y="4513797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13141C"/>
                </a:solidFill>
              </a:rPr>
              <a:t>Microscopic Fading over time</a:t>
            </a:r>
            <a:endParaRPr lang="en-US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187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Path Loss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US" dirty="0" smtClean="0"/>
              <a:t>High path loss is bad for point-to-point communication</a:t>
            </a:r>
          </a:p>
          <a:p>
            <a:r>
              <a:rPr lang="en-US" dirty="0" smtClean="0"/>
              <a:t>High path loss is good for cellular systems</a:t>
            </a:r>
          </a:p>
          <a:p>
            <a:pPr lvl="1"/>
            <a:r>
              <a:rPr lang="en-US" dirty="0" smtClean="0"/>
              <a:t>Prevents interference </a:t>
            </a:r>
            <a:br>
              <a:rPr lang="en-US" dirty="0" smtClean="0"/>
            </a:br>
            <a:r>
              <a:rPr lang="en-US" dirty="0" smtClean="0"/>
              <a:t>between cells </a:t>
            </a:r>
            <a:br>
              <a:rPr lang="en-US" dirty="0" smtClean="0"/>
            </a:br>
            <a:r>
              <a:rPr lang="en-US" dirty="0" smtClean="0"/>
              <a:t>using the same frequency</a:t>
            </a:r>
            <a:endParaRPr lang="en-US" dirty="0"/>
          </a:p>
        </p:txBody>
      </p:sp>
      <p:pic>
        <p:nvPicPr>
          <p:cNvPr id="4" name="Picture 3" descr="Screen shot 2011-09-13 at 12.27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579" y="4254178"/>
            <a:ext cx="3143780" cy="19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0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Wireless LAN?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Wireless extension of wired LAN (Ethernet)</a:t>
            </a:r>
          </a:p>
          <a:p>
            <a:r>
              <a:rPr lang="en-US" dirty="0" smtClean="0"/>
              <a:t>Mobility with high bandwidth</a:t>
            </a:r>
          </a:p>
          <a:p>
            <a:r>
              <a:rPr lang="en-US" dirty="0" smtClean="0"/>
              <a:t>Use unlicensed spectrum: ISM band</a:t>
            </a:r>
          </a:p>
        </p:txBody>
      </p:sp>
    </p:spTree>
    <p:extLst>
      <p:ext uri="{BB962C8B-B14F-4D97-AF65-F5344CB8AC3E}">
        <p14:creationId xmlns:p14="http://schemas.microsoft.com/office/powerpoint/2010/main" val="4233957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1201</Words>
  <Application>Microsoft Macintosh PowerPoint</Application>
  <PresentationFormat>On-screen Show (4:3)</PresentationFormat>
  <Paragraphs>311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모바일 보안-02 WiFi</vt:lpstr>
      <vt:lpstr>Wireless &amp; Internet</vt:lpstr>
      <vt:lpstr>Radio Communication</vt:lpstr>
      <vt:lpstr>Simplest Channel</vt:lpstr>
      <vt:lpstr>Terrestrial Wireless Comm.</vt:lpstr>
      <vt:lpstr>PowerPoint Presentation</vt:lpstr>
      <vt:lpstr>Microscopic Fading over time</vt:lpstr>
      <vt:lpstr>More about Path Loss</vt:lpstr>
      <vt:lpstr>Why Wireless LAN?</vt:lpstr>
      <vt:lpstr>ISM bands</vt:lpstr>
      <vt:lpstr>Birth of WLAN</vt:lpstr>
      <vt:lpstr>Building Blocks of 802.11</vt:lpstr>
      <vt:lpstr>Building Blocks of 802.11</vt:lpstr>
      <vt:lpstr>Building Blocks of 802.11</vt:lpstr>
      <vt:lpstr>Building Blocks of 802.11</vt:lpstr>
      <vt:lpstr>Building Blocks of 802.11</vt:lpstr>
      <vt:lpstr>Building Blocks of 802.11</vt:lpstr>
      <vt:lpstr>802.11 MAC Layer</vt:lpstr>
      <vt:lpstr>Wireless MAC Layer Problems</vt:lpstr>
      <vt:lpstr>Collision Detection</vt:lpstr>
      <vt:lpstr>IEEE 802.11b</vt:lpstr>
      <vt:lpstr>IEEE 802.11a</vt:lpstr>
      <vt:lpstr>Joining &amp; Leaving a WLAN</vt:lpstr>
      <vt:lpstr>WLAN Discovery (1)</vt:lpstr>
      <vt:lpstr>WLAN Discovery (2)</vt:lpstr>
      <vt:lpstr>Authentication</vt:lpstr>
      <vt:lpstr>Open Authentication</vt:lpstr>
      <vt:lpstr>Shared Key Authentication</vt:lpstr>
      <vt:lpstr>Association</vt:lpstr>
      <vt:lpstr>Disassociation</vt:lpstr>
      <vt:lpstr>WLAN frames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</dc:title>
  <dc:creator>Minho Shin</dc:creator>
  <cp:lastModifiedBy>Minho Shin</cp:lastModifiedBy>
  <cp:revision>4</cp:revision>
  <dcterms:created xsi:type="dcterms:W3CDTF">2015-09-02T15:52:01Z</dcterms:created>
  <dcterms:modified xsi:type="dcterms:W3CDTF">2015-09-02T16:07:23Z</dcterms:modified>
</cp:coreProperties>
</file>