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9" r:id="rId2"/>
    <p:sldId id="296" r:id="rId3"/>
    <p:sldId id="298" r:id="rId4"/>
    <p:sldId id="325" r:id="rId5"/>
    <p:sldId id="326" r:id="rId6"/>
    <p:sldId id="327" r:id="rId7"/>
    <p:sldId id="329" r:id="rId8"/>
    <p:sldId id="330" r:id="rId9"/>
  </p:sldIdLst>
  <p:sldSz cx="9144000" cy="6858000" type="screen4x3"/>
  <p:notesSz cx="6669088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gistered User" initials="RU" lastIdx="3" clrIdx="0">
    <p:extLst>
      <p:ext uri="{19B8F6BF-5375-455C-9EA6-DF929625EA0E}">
        <p15:presenceInfo xmlns:p15="http://schemas.microsoft.com/office/powerpoint/2012/main" userId="Registered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0F6"/>
    <a:srgbClr val="FFF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6" autoAdjust="0"/>
    <p:restoredTop sz="82619" autoAdjust="0"/>
  </p:normalViewPr>
  <p:slideViewPr>
    <p:cSldViewPr snapToGrid="0">
      <p:cViewPr varScale="1">
        <p:scale>
          <a:sx n="94" d="100"/>
          <a:sy n="94" d="100"/>
        </p:scale>
        <p:origin x="318" y="96"/>
      </p:cViewPr>
      <p:guideLst/>
    </p:cSldViewPr>
  </p:slideViewPr>
  <p:outlineViewPr>
    <p:cViewPr>
      <p:scale>
        <a:sx n="33" d="100"/>
        <a:sy n="33" d="100"/>
      </p:scale>
      <p:origin x="0" y="-26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F3288-DB81-4EF2-8354-20CC2805E099}" type="datetimeFigureOut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00138" y="1239838"/>
            <a:ext cx="4468812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DB9F5-3330-4BD6-8753-5249AD8BC4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77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1800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676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6402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radians/second </a:t>
            </a:r>
          </a:p>
          <a:p>
            <a:r>
              <a:rPr lang="ko-KR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각속도단위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원운동에서 단위 시간 동안에 회전한 각도를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78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radians/second </a:t>
            </a:r>
          </a:p>
          <a:p>
            <a:r>
              <a:rPr lang="ko-KR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각속도단위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원운동에서 단위 시간 동안에 회전한 각도를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x, y, z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축에 대한 각속도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rad/sec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측정한다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각속도를 시간으로 적분하면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축별로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기울기 각도가 나온다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ko-KR" alt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더군다나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안드로이드에서는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2010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월 복잡한 모션을 정확하게 추적하기 위해 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자이로스코프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(rad/sec), 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가속도계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(m/s2), 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컴퍼스 그리고 압력센서 등의 센서 출력을 단일의 정확한 데이터로 융합해 주는 </a:t>
            </a:r>
            <a:r>
              <a:rPr lang="en-US" altLang="ko-K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Invensense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회사의 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모션트래킹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디바이스를 사용한다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842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 : point to the north pole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 : point to the center of the Earth</a:t>
            </a:r>
          </a:p>
          <a:p>
            <a:r>
              <a:rPr lang="en-US" altLang="ko-K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 : Y.Z Vector product</a:t>
            </a:r>
          </a:p>
          <a:p>
            <a:endParaRPr lang="en-US" altLang="ko-KR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ko-KR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azimuth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방위각</a:t>
            </a:r>
            <a:endParaRPr lang="en-US" altLang="ko-K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068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radians/second </a:t>
            </a:r>
          </a:p>
          <a:p>
            <a:r>
              <a:rPr lang="ko-KR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각속도단위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원운동에서 단위 시간 동안에 회전한 각도를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380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radians/second </a:t>
            </a:r>
          </a:p>
          <a:p>
            <a:r>
              <a:rPr lang="ko-KR" alt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각속도단위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원운동에서 단위 시간 동안에 회전한 각도를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DB9F5-3330-4BD6-8753-5249AD8BC46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026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A7277-4A76-450F-919C-2EA7D4500198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913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7932-F530-4290-9032-B68053926382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861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5390-C8C7-41D3-AF71-AEFB0CA400D7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832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CFA5F-9C55-4ADC-B7FC-0FE1489D1B7A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4364-CAAF-4050-BC51-A067ACAB1E93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12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01414-C316-4EE8-B4AB-B4C43FA22B73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58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7852A-9BB1-48ED-92E4-C8529AA05831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67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F62C-877B-4921-AF7F-B151ED775D95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140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0C6E-0CBC-4637-90C1-2E6A0A406FDA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97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4696451-54AA-4ACC-AA8B-FF0ECBFC76AE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482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2043-64B5-4A6A-B5D5-90206844F4E8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49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AC7773-817C-454C-B03B-C5A53F75C197}" type="datetime1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F7EFC2A-0072-47F1-8C16-1527D1A8F4A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44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eloper.android.com/reference/android/hardware/SensorManager.html#getOrientation(float[], float[])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6152" y="909768"/>
            <a:ext cx="7633211" cy="3395037"/>
          </a:xfrm>
        </p:spPr>
        <p:txBody>
          <a:bodyPr>
            <a:normAutofit/>
          </a:bodyPr>
          <a:lstStyle/>
          <a:p>
            <a:r>
              <a:rPr lang="en-US" altLang="ko-KR" sz="4800" dirty="0" smtClean="0">
                <a:latin typeface="+mj-ea"/>
              </a:rPr>
              <a:t>Android</a:t>
            </a:r>
            <a:br>
              <a:rPr lang="en-US" altLang="ko-KR" sz="4800" dirty="0" smtClean="0">
                <a:latin typeface="+mj-ea"/>
              </a:rPr>
            </a:br>
            <a:r>
              <a:rPr lang="en-US" altLang="ko-KR" sz="4800" dirty="0" smtClean="0">
                <a:latin typeface="+mj-ea"/>
              </a:rPr>
              <a:t>Sensor </a:t>
            </a:r>
            <a:br>
              <a:rPr lang="en-US" altLang="ko-KR" sz="4800" dirty="0" smtClean="0">
                <a:latin typeface="+mj-ea"/>
              </a:rPr>
            </a:br>
            <a:r>
              <a:rPr lang="en-US" altLang="ko-KR" sz="4800" dirty="0" smtClean="0">
                <a:latin typeface="+mj-ea"/>
              </a:rPr>
              <a:t>Service</a:t>
            </a:r>
            <a:endParaRPr lang="ko-KR" altLang="en-US" sz="4400" dirty="0">
              <a:latin typeface="+mj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77877" y="4304805"/>
            <a:ext cx="26297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Kim </a:t>
            </a:r>
            <a:r>
              <a:rPr lang="en-US" altLang="ko-KR" dirty="0" err="1" smtClean="0">
                <a:solidFill>
                  <a:schemeClr val="bg1">
                    <a:lumMod val="65000"/>
                  </a:schemeClr>
                </a:solidFill>
              </a:rPr>
              <a:t>Hyo</a:t>
            </a:r>
            <a:r>
              <a:rPr lang="en-US" altLang="ko-KR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altLang="ko-KR" dirty="0" err="1" smtClean="0">
                <a:solidFill>
                  <a:schemeClr val="bg1">
                    <a:lumMod val="65000"/>
                  </a:schemeClr>
                </a:solidFill>
              </a:rPr>
              <a:t>Seop</a:t>
            </a:r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, HMCL.MJU</a:t>
            </a:r>
          </a:p>
          <a:p>
            <a:pPr algn="ctr"/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khsaddy@gmail.com</a:t>
            </a:r>
          </a:p>
          <a:p>
            <a:pPr algn="ctr"/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010-5151-5156</a:t>
            </a:r>
            <a:endParaRPr lang="ko-KR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982" y="1073127"/>
            <a:ext cx="4117051" cy="306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4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Sensors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150" y="1849119"/>
            <a:ext cx="7168330" cy="436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92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2.Feature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4240" y="1796169"/>
            <a:ext cx="83798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TYPE_ACCELEROMETER</a:t>
            </a:r>
          </a:p>
          <a:p>
            <a:pPr lvl="1"/>
            <a:r>
              <a:rPr lang="en-US" altLang="ko-KR" dirty="0" smtClean="0"/>
              <a:t>-When </a:t>
            </a:r>
            <a:r>
              <a:rPr lang="en-US" altLang="ko-KR" dirty="0"/>
              <a:t>the device is sitting on a table </a:t>
            </a:r>
            <a:r>
              <a:rPr lang="en-US" altLang="ko-KR" dirty="0" smtClean="0"/>
              <a:t>(</a:t>
            </a:r>
            <a:r>
              <a:rPr lang="en-US" altLang="ko-KR" dirty="0"/>
              <a:t>and obviously not </a:t>
            </a:r>
            <a:r>
              <a:rPr lang="en-US" altLang="ko-KR" dirty="0" smtClean="0"/>
              <a:t>accelerating</a:t>
            </a:r>
            <a:r>
              <a:rPr lang="en-US" altLang="ko-KR" dirty="0"/>
              <a:t>),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the </a:t>
            </a:r>
            <a:r>
              <a:rPr lang="en-US" altLang="ko-KR" dirty="0"/>
              <a:t>accelerometer reads a magnitude of </a:t>
            </a:r>
            <a:r>
              <a:rPr lang="en-US" altLang="ko-KR" b="1" dirty="0"/>
              <a:t>g</a:t>
            </a:r>
            <a:r>
              <a:rPr lang="en-US" altLang="ko-KR" dirty="0"/>
              <a:t> = 9.81 </a:t>
            </a:r>
            <a:r>
              <a:rPr lang="en-US" altLang="ko-KR" dirty="0" smtClean="0"/>
              <a:t>m/s^2.</a:t>
            </a:r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Similarly, when the device is in free-fall and therefore dangerously accelerating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towards </a:t>
            </a:r>
            <a:r>
              <a:rPr lang="en-US" altLang="ko-KR" dirty="0"/>
              <a:t>to ground at 9.81 m/s^2, its accelerometer reads a magnitude of 0 m/s^2.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22960" y="3068834"/>
            <a:ext cx="832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TYPE_AMBIENT_TEMPERATURE</a:t>
            </a:r>
            <a:endParaRPr lang="en-US" altLang="ko-KR" dirty="0"/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 </a:t>
            </a:r>
            <a:r>
              <a:rPr lang="en-US" altLang="ko-KR" dirty="0" smtClean="0"/>
              <a:t>   A </a:t>
            </a:r>
            <a:r>
              <a:rPr lang="en-US" altLang="ko-KR" dirty="0"/>
              <a:t>constant describing an ambient temperature sensor type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822960" y="3823058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TYPE_GAME_ROTATION_VECTOR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A constant describing an </a:t>
            </a:r>
            <a:r>
              <a:rPr lang="en-US" altLang="ko-KR" dirty="0" err="1"/>
              <a:t>uncalibrated</a:t>
            </a:r>
            <a:r>
              <a:rPr lang="en-US" altLang="ko-KR" dirty="0"/>
              <a:t> rotation vector sensor type.</a:t>
            </a:r>
            <a:endParaRPr lang="en-US" altLang="ko-KR" dirty="0" smtClean="0"/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It </a:t>
            </a:r>
            <a:r>
              <a:rPr lang="en-US" altLang="ko-KR" dirty="0"/>
              <a:t>doesn't use the geomagnetic field. 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822960" y="4828398"/>
            <a:ext cx="83210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TYPE_GEOMAGNETIC_ROTATION_VECTOR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A constant describing a geo-magnetic rotation vector. </a:t>
            </a:r>
            <a:endParaRPr lang="en-US" altLang="ko-KR" dirty="0" smtClean="0"/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This </a:t>
            </a:r>
            <a:r>
              <a:rPr lang="en-US" altLang="ko-KR" dirty="0"/>
              <a:t>uses the World Magnetic Model produced by the United States National Geospatial-Intelligence Agency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239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2.Feature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4240" y="1796169"/>
            <a:ext cx="8114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TYPE_GRAVITY</a:t>
            </a:r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A constant describing a gravity sensor type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When the device is at rest, the output of the gravity sensor should be identical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to </a:t>
            </a:r>
            <a:r>
              <a:rPr lang="en-US" altLang="ko-KR" dirty="0"/>
              <a:t>that of the accelerometer.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22960" y="2996498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TYPE_GYROSCOPE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A </a:t>
            </a:r>
            <a:r>
              <a:rPr lang="en-US" altLang="ko-KR" dirty="0"/>
              <a:t>constant describing a gyroscope sensor type</a:t>
            </a:r>
            <a:r>
              <a:rPr lang="en-US" altLang="ko-KR" dirty="0" smtClean="0"/>
              <a:t>.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All values are in </a:t>
            </a:r>
            <a:r>
              <a:rPr lang="en-US" altLang="ko-KR" dirty="0" smtClean="0"/>
              <a:t>radians/second.</a:t>
            </a:r>
            <a:r>
              <a:rPr lang="en-US" altLang="ko-KR" dirty="0"/>
              <a:t> </a:t>
            </a:r>
            <a:endParaRPr lang="en-US" altLang="ko-KR" dirty="0" smtClean="0"/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Rotation </a:t>
            </a:r>
            <a:r>
              <a:rPr lang="en-US" altLang="ko-KR" dirty="0"/>
              <a:t>is positive in the counter-clockwise direction.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822960" y="4228054"/>
            <a:ext cx="832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TYPE_HEART_RATE</a:t>
            </a:r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- A </a:t>
            </a:r>
            <a:r>
              <a:rPr lang="en-US" altLang="ko-KR" dirty="0"/>
              <a:t>constant describing a heart rate </a:t>
            </a:r>
            <a:r>
              <a:rPr lang="en-US" altLang="ko-KR" dirty="0" smtClean="0"/>
              <a:t>monitor.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-The </a:t>
            </a:r>
            <a:r>
              <a:rPr lang="en-US" altLang="ko-KR" dirty="0"/>
              <a:t>reported value is the heart rate </a:t>
            </a:r>
            <a:r>
              <a:rPr lang="en-US" altLang="ko-KR" dirty="0" smtClean="0"/>
              <a:t>in </a:t>
            </a:r>
            <a:r>
              <a:rPr lang="en-US" altLang="ko-KR" dirty="0"/>
              <a:t>beats per minute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18" name="직사각형 17"/>
          <p:cNvSpPr/>
          <p:nvPr/>
        </p:nvSpPr>
        <p:spPr>
          <a:xfrm>
            <a:off x="822960" y="5258561"/>
            <a:ext cx="8321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TYPE_LIGHT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A constant describing </a:t>
            </a:r>
            <a:r>
              <a:rPr lang="en-US" altLang="ko-KR" dirty="0" smtClean="0"/>
              <a:t>a </a:t>
            </a:r>
            <a:r>
              <a:rPr lang="en-US" altLang="ko-KR" dirty="0"/>
              <a:t>light level in SI lux units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13738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2.1.Gyroscope 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823085"/>
            <a:ext cx="3340735" cy="279971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0008" y="1972558"/>
            <a:ext cx="2887345" cy="283312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9697" y="4854167"/>
            <a:ext cx="6410325" cy="119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79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2.Feature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4240" y="1796169"/>
            <a:ext cx="82396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TYPE_MAGNETIC_FIELD</a:t>
            </a:r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All values are in micro-Tesla (</a:t>
            </a:r>
            <a:r>
              <a:rPr lang="en-US" altLang="ko-KR" dirty="0" err="1"/>
              <a:t>uT</a:t>
            </a:r>
            <a:r>
              <a:rPr lang="en-US" altLang="ko-KR" dirty="0"/>
              <a:t>) and measure the ambient magnetic field in the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X</a:t>
            </a:r>
            <a:r>
              <a:rPr lang="en-US" altLang="ko-KR" dirty="0"/>
              <a:t>, Y and Z axis.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22828" y="2873612"/>
            <a:ext cx="83210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TYPE_ORIENTATION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This constant was deprecated in API level </a:t>
            </a:r>
            <a:r>
              <a:rPr lang="en-US" altLang="ko-KR" dirty="0" smtClean="0"/>
              <a:t>8.</a:t>
            </a:r>
          </a:p>
          <a:p>
            <a:pPr marL="742950" lvl="1" indent="-285750">
              <a:buFontTx/>
              <a:buChar char="-"/>
            </a:pPr>
            <a:r>
              <a:rPr lang="ko-KR" altLang="ko-KR" sz="2000" dirty="0">
                <a:solidFill>
                  <a:srgbClr val="222222"/>
                </a:solidFill>
                <a:latin typeface="Arial" panose="020B0604020202020204" pitchFamily="34" charset="0"/>
                <a:ea typeface="Roboto"/>
              </a:rPr>
              <a:t>use </a:t>
            </a:r>
            <a:r>
              <a:rPr lang="ko-KR" altLang="ko-KR" dirty="0">
                <a:solidFill>
                  <a:srgbClr val="258AA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SensorManager.getOrientation()</a:t>
            </a:r>
            <a:r>
              <a:rPr lang="ko-KR" altLang="ko-KR" sz="2000" dirty="0">
                <a:solidFill>
                  <a:srgbClr val="222222"/>
                </a:solidFill>
                <a:ea typeface="Roboto"/>
              </a:rPr>
              <a:t> </a:t>
            </a:r>
            <a:r>
              <a:rPr lang="ko-KR" altLang="ko-KR" sz="2000" dirty="0" smtClean="0">
                <a:solidFill>
                  <a:srgbClr val="222222"/>
                </a:solidFill>
                <a:latin typeface="Arial" panose="020B0604020202020204" pitchFamily="34" charset="0"/>
                <a:ea typeface="Roboto"/>
              </a:rPr>
              <a:t>instead</a:t>
            </a:r>
            <a:r>
              <a:rPr lang="en-US" altLang="ko-KR" sz="2000" dirty="0" smtClean="0">
                <a:solidFill>
                  <a:srgbClr val="222222"/>
                </a:solidFill>
                <a:latin typeface="Arial" panose="020B0604020202020204" pitchFamily="34" charset="0"/>
                <a:ea typeface="Roboto"/>
              </a:rPr>
              <a:t>.</a:t>
            </a:r>
            <a:endParaRPr lang="en-US" altLang="ko-KR" sz="800" dirty="0">
              <a:latin typeface="Arial" panose="020B0604020202020204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en-US" altLang="ko-KR" dirty="0"/>
              <a:t>public static float[] </a:t>
            </a:r>
            <a:r>
              <a:rPr lang="en-US" altLang="ko-KR" dirty="0" err="1"/>
              <a:t>getOrientation</a:t>
            </a:r>
            <a:r>
              <a:rPr lang="en-US" altLang="ko-KR" dirty="0"/>
              <a:t> (float[] R, float[] values)</a:t>
            </a:r>
          </a:p>
          <a:p>
            <a:pPr marL="742950" lvl="1" indent="-285750">
              <a:buFontTx/>
              <a:buChar char="-"/>
            </a:pPr>
            <a:endParaRPr lang="en-US" altLang="ko-KR" dirty="0" smtClean="0"/>
          </a:p>
          <a:p>
            <a:pPr marL="742950" lvl="1" indent="-285750">
              <a:buFontTx/>
              <a:buChar char="-"/>
            </a:pPr>
            <a:endParaRPr lang="en-US" altLang="ko-KR" dirty="0" smtClean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749" y="4120459"/>
            <a:ext cx="3105189" cy="211833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Roboto"/>
              </a:rPr>
              <a:t>use </a:t>
            </a:r>
            <a:r>
              <a:rPr kumimoji="0" lang="ko-KR" altLang="ko-KR" sz="900" b="0" i="0" u="none" strike="noStrike" cap="none" normalizeH="0" baseline="0" dirty="0" smtClean="0">
                <a:ln>
                  <a:noFill/>
                </a:ln>
                <a:solidFill>
                  <a:srgbClr val="258AA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SensorManager.getOrientation()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Roboto"/>
              </a:rPr>
              <a:t> </a:t>
            </a: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Roboto"/>
              </a:rPr>
              <a:t>instead.</a:t>
            </a:r>
            <a:r>
              <a:rPr kumimoji="0" lang="ko-KR" altLang="ko-K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646189" y="4973899"/>
            <a:ext cx="42265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values[0]: </a:t>
            </a:r>
            <a:r>
              <a:rPr lang="en-US" altLang="ko-KR" sz="1400" i="1" dirty="0">
                <a:solidFill>
                  <a:srgbClr val="222222"/>
                </a:solidFill>
                <a:latin typeface="Roboto"/>
              </a:rPr>
              <a:t>azimuth</a:t>
            </a: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, rotation around the Z axis.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values[1]: </a:t>
            </a:r>
            <a:r>
              <a:rPr lang="en-US" altLang="ko-KR" sz="1400" i="1" dirty="0">
                <a:solidFill>
                  <a:srgbClr val="222222"/>
                </a:solidFill>
                <a:latin typeface="Roboto"/>
              </a:rPr>
              <a:t>pitch</a:t>
            </a: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, rotation around the X axis.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values[2]: </a:t>
            </a:r>
            <a:r>
              <a:rPr lang="en-US" altLang="ko-KR" sz="1400" i="1" dirty="0">
                <a:solidFill>
                  <a:srgbClr val="222222"/>
                </a:solidFill>
                <a:latin typeface="Roboto"/>
              </a:rPr>
              <a:t>roll</a:t>
            </a:r>
            <a:r>
              <a:rPr lang="en-US" altLang="ko-KR" sz="1400" dirty="0">
                <a:solidFill>
                  <a:srgbClr val="222222"/>
                </a:solidFill>
                <a:latin typeface="Roboto"/>
              </a:rPr>
              <a:t>, rotation around the Y axis.</a:t>
            </a:r>
            <a:endParaRPr lang="en-US" altLang="ko-KR" sz="1400" b="0" i="0" dirty="0">
              <a:solidFill>
                <a:srgbClr val="222222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250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2.Feature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" y="1796169"/>
            <a:ext cx="3107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TYPE_PRESSURE</a:t>
            </a:r>
          </a:p>
          <a:p>
            <a:pPr lvl="1"/>
            <a:r>
              <a:rPr lang="en-US" altLang="ko-KR" dirty="0" smtClean="0"/>
              <a:t>-</a:t>
            </a:r>
            <a:r>
              <a:rPr lang="en-US" altLang="ko-KR" dirty="0"/>
              <a:t> pressure in </a:t>
            </a:r>
            <a:r>
              <a:rPr lang="en-US" altLang="ko-KR" dirty="0" err="1"/>
              <a:t>hPa</a:t>
            </a:r>
            <a:r>
              <a:rPr lang="en-US" altLang="ko-KR" dirty="0"/>
              <a:t> (</a:t>
            </a:r>
            <a:r>
              <a:rPr lang="en-US" altLang="ko-KR" dirty="0" err="1"/>
              <a:t>millibar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22960" y="2647172"/>
            <a:ext cx="832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TYPE_PROXIMITY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Proximity sensor distance measured in </a:t>
            </a:r>
            <a:r>
              <a:rPr lang="en-US" altLang="ko-KR" dirty="0" smtClean="0"/>
              <a:t>centimeters</a:t>
            </a:r>
          </a:p>
          <a:p>
            <a:pPr marL="742950" lvl="1" indent="-285750">
              <a:buFontTx/>
              <a:buChar char="-"/>
            </a:pPr>
            <a:r>
              <a:rPr lang="en-US" altLang="ko-KR" dirty="0"/>
              <a:t>Some proximity sensors only support a binary </a:t>
            </a:r>
            <a:r>
              <a:rPr lang="en-US" altLang="ko-KR" i="1" dirty="0"/>
              <a:t>near</a:t>
            </a:r>
            <a:r>
              <a:rPr lang="en-US" altLang="ko-KR" dirty="0"/>
              <a:t> or </a:t>
            </a:r>
            <a:r>
              <a:rPr lang="en-US" altLang="ko-KR" i="1" dirty="0"/>
              <a:t>far</a:t>
            </a:r>
            <a:r>
              <a:rPr lang="en-US" altLang="ko-KR" dirty="0"/>
              <a:t> </a:t>
            </a:r>
            <a:r>
              <a:rPr lang="en-US" altLang="ko-KR" dirty="0" smtClean="0"/>
              <a:t>measurement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822960" y="3906812"/>
            <a:ext cx="8321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TYPE_RELATIVE_HUMIDITY</a:t>
            </a:r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- </a:t>
            </a:r>
            <a:r>
              <a:rPr lang="en-US" altLang="ko-KR" dirty="0"/>
              <a:t>Relative ambient air humidity in </a:t>
            </a:r>
            <a:r>
              <a:rPr lang="en-US" altLang="ko-KR" dirty="0" smtClean="0"/>
              <a:t>percent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822960" y="5015480"/>
            <a:ext cx="8321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TYPE_SIGNIFICANT_MOTION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It triggers when an event occurs and then automatically disables </a:t>
            </a:r>
            <a:r>
              <a:rPr lang="en-US" altLang="ko-KR" dirty="0" smtClean="0"/>
              <a:t>itself.</a:t>
            </a:r>
          </a:p>
        </p:txBody>
      </p:sp>
    </p:spTree>
    <p:extLst>
      <p:ext uri="{BB962C8B-B14F-4D97-AF65-F5344CB8AC3E}">
        <p14:creationId xmlns:p14="http://schemas.microsoft.com/office/powerpoint/2010/main" val="179549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EFC2A-0072-47F1-8C16-1527D1A8F4A2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2.Feature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" y="1796169"/>
            <a:ext cx="79453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TYPE_STEP_COUNT</a:t>
            </a:r>
          </a:p>
          <a:p>
            <a:pPr lvl="1"/>
            <a:r>
              <a:rPr lang="en-US" altLang="ko-KR" dirty="0" smtClean="0"/>
              <a:t>- </a:t>
            </a:r>
            <a:r>
              <a:rPr lang="en-US" altLang="ko-KR" dirty="0"/>
              <a:t>A sensor of this type returns the number of steps taken by the user since </a:t>
            </a:r>
            <a:r>
              <a:rPr lang="en-US" altLang="ko-KR" dirty="0" smtClean="0"/>
              <a:t>the</a:t>
            </a:r>
          </a:p>
          <a:p>
            <a:pPr lvl="1"/>
            <a:r>
              <a:rPr lang="en-US" altLang="ko-KR" dirty="0" smtClean="0"/>
              <a:t>last </a:t>
            </a:r>
            <a:r>
              <a:rPr lang="en-US" altLang="ko-KR" dirty="0"/>
              <a:t>reboot while activated. The value is returned as a float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822960" y="2851490"/>
            <a:ext cx="8321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TYPE_STEP_DETECTOR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en-US" altLang="ko-KR" dirty="0"/>
              <a:t>A sensor of this type triggers an event each time a step is taken by the </a:t>
            </a:r>
            <a:r>
              <a:rPr lang="en-US" altLang="ko-KR" dirty="0" smtClean="0"/>
              <a:t>user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822960" y="3906812"/>
            <a:ext cx="8321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TYPE_RELATIVE_HUMIDITY</a:t>
            </a:r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- </a:t>
            </a:r>
            <a:r>
              <a:rPr lang="en-US" altLang="ko-KR" dirty="0"/>
              <a:t>Relative ambient air humidity in </a:t>
            </a:r>
            <a:r>
              <a:rPr lang="en-US" altLang="ko-KR" dirty="0" smtClean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16028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12092</TotalTime>
  <Words>381</Words>
  <Application>Microsoft Office PowerPoint</Application>
  <PresentationFormat>화면 슬라이드 쇼(4:3)</PresentationFormat>
  <Paragraphs>101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Roboto</vt:lpstr>
      <vt:lpstr>맑은 고딕</vt:lpstr>
      <vt:lpstr>Arial</vt:lpstr>
      <vt:lpstr>Calibri</vt:lpstr>
      <vt:lpstr>Calibri Light</vt:lpstr>
      <vt:lpstr>Courier New</vt:lpstr>
      <vt:lpstr>추억</vt:lpstr>
      <vt:lpstr>Android Sensor  Service</vt:lpstr>
      <vt:lpstr>1. Sensors</vt:lpstr>
      <vt:lpstr>2.Feature</vt:lpstr>
      <vt:lpstr>2.Feature </vt:lpstr>
      <vt:lpstr>2.1.Gyroscope </vt:lpstr>
      <vt:lpstr>2.Feature </vt:lpstr>
      <vt:lpstr>2.Feature </vt:lpstr>
      <vt:lpstr>2.Feature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계정과 권한</dc:title>
  <dc:creator>Kim</dc:creator>
  <cp:lastModifiedBy>Registered User</cp:lastModifiedBy>
  <cp:revision>406</cp:revision>
  <cp:lastPrinted>2015-05-06T04:08:12Z</cp:lastPrinted>
  <dcterms:created xsi:type="dcterms:W3CDTF">2015-01-13T03:35:51Z</dcterms:created>
  <dcterms:modified xsi:type="dcterms:W3CDTF">2015-05-26T01:10:24Z</dcterms:modified>
</cp:coreProperties>
</file>