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7" r:id="rId3"/>
    <p:sldId id="258" r:id="rId4"/>
    <p:sldId id="305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306" r:id="rId23"/>
    <p:sldId id="293" r:id="rId24"/>
    <p:sldId id="294" r:id="rId25"/>
    <p:sldId id="297" r:id="rId26"/>
    <p:sldId id="308" r:id="rId27"/>
    <p:sldId id="309" r:id="rId28"/>
    <p:sldId id="310" r:id="rId29"/>
    <p:sldId id="298" r:id="rId30"/>
    <p:sldId id="299" r:id="rId31"/>
    <p:sldId id="300" r:id="rId32"/>
    <p:sldId id="307" r:id="rId33"/>
    <p:sldId id="301" r:id="rId34"/>
    <p:sldId id="302" r:id="rId35"/>
    <p:sldId id="30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4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6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314360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6114-8349-413D-A5DE-E44E56680E17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70DB-02CC-49FC-8839-9FCB17B8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89" y="2649785"/>
            <a:ext cx="4436686" cy="2511773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1546174" y="696944"/>
            <a:ext cx="9009530" cy="1322836"/>
          </a:xfrm>
          <a:prstGeom prst="round2DiagRect">
            <a:avLst>
              <a:gd name="adj1" fmla="val 4635"/>
              <a:gd name="adj2" fmla="val 0"/>
            </a:avLst>
          </a:prstGeom>
          <a:noFill/>
          <a:ln w="76200" cap="rnd">
            <a:solidFill>
              <a:srgbClr val="29A3C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400" dirty="0" smtClean="0">
                <a:solidFill>
                  <a:schemeClr val="bg1"/>
                </a:solidFill>
              </a:rPr>
              <a:t>Quantum Computing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6241" y="5161558"/>
            <a:ext cx="3110798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Naveed Abbas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June 12, 2017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Mobile Computing Class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Myongji University </a:t>
            </a:r>
            <a:endParaRPr lang="en-US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594" y="2649785"/>
            <a:ext cx="3243112" cy="340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4575" y="2649785"/>
            <a:ext cx="3243112" cy="340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45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Superposition: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to exist in multiple states.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quantum system, if a particle can be in states |A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 and |B, then it can also be in the state  </a:t>
            </a:r>
            <a:r>
              <a:rPr 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 + </a:t>
            </a:r>
            <a:r>
              <a:rPr 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|B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 ; </a:t>
            </a:r>
            <a:r>
              <a:rPr 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are complex numbers.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Totally different from common sense.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C9DB-7FB9-4F42-81E9-D1BEEBF45F41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Decoherence: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biggest problem.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States that if a coherent (superposed) state interacts with the environment, it falls into a classical state without superposition.</a:t>
            </a:r>
          </a:p>
          <a:p>
            <a:endParaRPr lang="en-US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 quantum computer to work with superposed states, it has to be completely isolated from the rest of the universe (not observing the state, not measuring it, ...)</a:t>
            </a:r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7975-0DA3-4587-8CB2-0CE5D1CD3C72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Schrodingers_c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1402560"/>
            <a:ext cx="67437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Schrödinger's cat-a thought experiment:</a:t>
            </a:r>
            <a:br>
              <a:rPr lang="en-US" sz="28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(Gives an idea about Superposition and Decoherence)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9350" y="4202910"/>
            <a:ext cx="7772400" cy="224551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cat and a flask of poison together in a shielded box.</a:t>
            </a:r>
          </a:p>
          <a:p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Classically cat’s state: alive or dead.</a:t>
            </a:r>
          </a:p>
          <a:p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 Quantum Mechanical Interpretation: Cat is simultaneously alive or dead-Superposed State.</a:t>
            </a:r>
          </a:p>
          <a:p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Yet, when one looks in the box, one sees the cat either alive or dead, not both alive and dead-decoherence.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643C-8A55-4574-9304-C6D0C69F1A54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Entanglement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Most important property in quantum information.</a:t>
            </a:r>
          </a:p>
          <a:p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States that two or more particles can be linked, and if linked, can change properties of particle(s) changing the linked one.</a:t>
            </a:r>
          </a:p>
          <a:p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Two particles can be linked and changed each other without interaction.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31BB-8AB4-4B3E-99AA-C6B3806E63FE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06" y="612649"/>
            <a:ext cx="2838036" cy="1735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18" y="4302005"/>
            <a:ext cx="3405796" cy="1962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94" y="4302005"/>
            <a:ext cx="2641074" cy="200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2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Uncertainty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Quantum systems are so small.</a:t>
            </a:r>
          </a:p>
          <a:p>
            <a:endParaRPr lang="en-US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It is impossible to measure all properties of a  Quantum system without disturbing it. </a:t>
            </a:r>
          </a:p>
          <a:p>
            <a:endParaRPr lang="en-US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 a result there is no way of accurately predicting all the properties of a particle in a Quantum System.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1707-17AD-4D6D-89B4-961543FC61D2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3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representation</a:t>
            </a:r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0574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Quantum Bit(Qubit) is used.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Qubit, just like ‘classical bit‘,  is a memory element, but can hold not only the states |0</a:t>
            </a:r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</a:t>
            </a:r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and |1</a:t>
            </a:r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</a:t>
            </a:r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but also linear superposition of both states, α</a:t>
            </a:r>
            <a:r>
              <a:rPr lang="en-US" baseline="-250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|0</a:t>
            </a:r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</a:t>
            </a:r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+α</a:t>
            </a:r>
            <a:r>
              <a:rPr lang="en-US" baseline="-250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|1</a:t>
            </a:r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.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This superposition makes Quantum Computing fundamentally different.</a:t>
            </a:r>
          </a:p>
          <a:p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957B-A848-4CF3-B1E9-85F3D58D413E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Classical bit: {0, 1}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Qubit: {0, 1, superposed states of 0 and 1}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Classical bit Vs Qubit: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6" descr="Untitled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1" y="3124201"/>
            <a:ext cx="7618615" cy="2780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9F5F-9932-432E-9C5D-C6D9F72672D4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60720" cy="1280160"/>
          </a:xfrm>
        </p:spPr>
        <p:txBody>
          <a:bodyPr/>
          <a:lstStyle/>
          <a:p>
            <a:r>
              <a:rPr lang="en-US" sz="3600" spc="-3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Physical representation of qubits: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83560"/>
            <a:ext cx="77724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single atom that is in either Ground or Excited state</a:t>
            </a:r>
            <a:r>
              <a:rPr lang="en-US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.</a:t>
            </a:r>
          </a:p>
          <a:p>
            <a:pPr>
              <a:buNone/>
            </a:pPr>
            <a:endParaRPr lang="en-US" b="1" i="1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Ground state representing |0</a:t>
            </a:r>
            <a:r>
              <a:rPr lang="en-US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 .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  <a:sym typeface="Symbol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Excited state representing |1</a:t>
            </a:r>
            <a:r>
              <a:rPr lang="en-US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 .</a:t>
            </a:r>
          </a:p>
          <a:p>
            <a:endParaRPr lang="en-US" b="1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  <a:sym typeface="Symbol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9C19-D66D-41B9-AFA5-AF96FC4EEFCB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09750"/>
            <a:ext cx="8001000" cy="4191000"/>
          </a:xfrm>
          <a:prstGeom prst="roundRect">
            <a:avLst>
              <a:gd name="adj" fmla="val 8594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300" dirty="0">
                <a:solidFill>
                  <a:schemeClr val="bg1"/>
                </a:solidFill>
              </a:rPr>
              <a:t>Physical representation of qubits: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6B5-5DC8-447E-9853-06B3D42EAABA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More about qubits</a:t>
            </a:r>
            <a:endParaRPr lang="en-US" sz="36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783560"/>
            <a:ext cx="8229600" cy="46172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By superposition principle, a Qubit can be forced to be in a superposed state.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i.e.  |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</a:t>
            </a:r>
            <a:r>
              <a:rPr lang="en-US" dirty="0" smtClean="0">
                <a:solidFill>
                  <a:schemeClr val="bg1"/>
                </a:solidFill>
              </a:rPr>
              <a:t> =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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|0+ 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|1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Symbol"/>
            </a:endParaRPr>
          </a:p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Qubit in superposed state </a:t>
            </a:r>
            <a:r>
              <a:rPr lang="en-US" dirty="0" smtClean="0">
                <a:solidFill>
                  <a:schemeClr val="bg1"/>
                </a:solidFill>
              </a:rPr>
              <a:t>occupies all the states between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|0 and |1 simultaneously </a:t>
            </a:r>
            <a:r>
              <a:rPr lang="en-US" dirty="0" smtClean="0">
                <a:solidFill>
                  <a:schemeClr val="bg1"/>
                </a:solidFill>
              </a:rPr>
              <a:t>, but collapses into |0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</a:t>
            </a:r>
            <a:r>
              <a:rPr lang="en-US" dirty="0" smtClean="0">
                <a:solidFill>
                  <a:schemeClr val="bg1"/>
                </a:solidFill>
              </a:rPr>
              <a:t> or |1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</a:t>
            </a:r>
            <a:r>
              <a:rPr lang="en-US" dirty="0" smtClean="0">
                <a:solidFill>
                  <a:schemeClr val="bg1"/>
                </a:solidFill>
              </a:rPr>
              <a:t> when observed physically.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qubit can thus encode an infinite amount of information.</a:t>
            </a:r>
            <a:endParaRPr lang="en-US" dirty="0" smtClean="0">
              <a:solidFill>
                <a:schemeClr val="bg1"/>
              </a:solidFill>
              <a:sym typeface="Symbo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0C8B-4FEF-4FB7-8ED3-FBACE0383EAA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93725" y="444500"/>
            <a:ext cx="7950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rgbClr val="333333"/>
                </a:solidFill>
                <a:latin typeface="HelveticaNeueLT Com 55 Roman"/>
                <a:ea typeface="MS Gothic" panose="020B0609070205080204" pitchFamily="49" charset="-128"/>
              </a:defRPr>
            </a:lvl1pPr>
            <a:lvl2pPr marL="908050">
              <a:defRPr>
                <a:solidFill>
                  <a:srgbClr val="333333"/>
                </a:solidFill>
                <a:latin typeface="HelveticaNeueLT Com 55 Roman"/>
                <a:ea typeface="MS Gothic" panose="020B0609070205080204" pitchFamily="49" charset="-128"/>
              </a:defRPr>
            </a:lvl2pPr>
            <a:lvl3pPr marL="1316038">
              <a:defRPr>
                <a:solidFill>
                  <a:srgbClr val="333333"/>
                </a:solidFill>
                <a:latin typeface="HelveticaNeueLT Com 55 Roman"/>
                <a:ea typeface="MS Gothic" panose="020B0609070205080204" pitchFamily="49" charset="-128"/>
              </a:defRPr>
            </a:lvl3pPr>
            <a:lvl4pPr marL="1724025">
              <a:defRPr>
                <a:solidFill>
                  <a:srgbClr val="333333"/>
                </a:solidFill>
                <a:latin typeface="HelveticaNeueLT Com 55 Roman"/>
                <a:ea typeface="MS Gothic" panose="020B0609070205080204" pitchFamily="49" charset="-128"/>
              </a:defRPr>
            </a:lvl4pPr>
            <a:lvl5pPr marL="2132013">
              <a:defRPr>
                <a:solidFill>
                  <a:srgbClr val="333333"/>
                </a:solidFill>
                <a:latin typeface="HelveticaNeueLT Com 55 Roman"/>
                <a:ea typeface="MS Gothic" panose="020B0609070205080204" pitchFamily="49" charset="-128"/>
              </a:defRPr>
            </a:lvl5pPr>
            <a:lvl6pPr marL="25892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HelveticaNeueLT Com 55 Roman"/>
                <a:ea typeface="MS Gothic" panose="020B0609070205080204" pitchFamily="49" charset="-128"/>
              </a:defRPr>
            </a:lvl6pPr>
            <a:lvl7pPr marL="30464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HelveticaNeueLT Com 55 Roman"/>
                <a:ea typeface="MS Gothic" panose="020B0609070205080204" pitchFamily="49" charset="-128"/>
              </a:defRPr>
            </a:lvl7pPr>
            <a:lvl8pPr marL="35036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HelveticaNeueLT Com 55 Roman"/>
                <a:ea typeface="MS Gothic" panose="020B0609070205080204" pitchFamily="49" charset="-128"/>
              </a:defRPr>
            </a:lvl8pPr>
            <a:lvl9pPr marL="39608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HelveticaNeueLT Com 55 Roman"/>
                <a:ea typeface="MS Gothic" panose="020B0609070205080204" pitchFamily="49" charset="-128"/>
              </a:defRPr>
            </a:lvl9pPr>
          </a:lstStyle>
          <a:p>
            <a:pPr defTabSz="914400">
              <a:spcBef>
                <a:spcPct val="60000"/>
              </a:spcBef>
              <a:spcAft>
                <a:spcPct val="60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altLang="es-ES" sz="3000" b="1" dirty="0" err="1" smtClean="0">
                <a:solidFill>
                  <a:schemeClr val="bg1"/>
                </a:solidFill>
              </a:rPr>
              <a:t>Introduction</a:t>
            </a:r>
            <a:r>
              <a:rPr lang="es-ES" altLang="es-ES" sz="3000" b="1" dirty="0" smtClean="0">
                <a:solidFill>
                  <a:schemeClr val="bg1"/>
                </a:solidFill>
              </a:rPr>
              <a:t> </a:t>
            </a:r>
            <a:r>
              <a:rPr lang="es-ES" altLang="es-ES" sz="3000" b="1" dirty="0" smtClean="0">
                <a:solidFill>
                  <a:schemeClr val="bg1"/>
                </a:solidFill>
              </a:rPr>
              <a:t>and </a:t>
            </a:r>
            <a:r>
              <a:rPr lang="es-ES" altLang="es-ES" sz="3000" b="1" dirty="0" err="1" smtClean="0">
                <a:solidFill>
                  <a:schemeClr val="bg1"/>
                </a:solidFill>
              </a:rPr>
              <a:t>History</a:t>
            </a:r>
            <a:endParaRPr lang="es-ES" altLang="es-ES" sz="3000" b="1" dirty="0">
              <a:solidFill>
                <a:schemeClr val="bg1"/>
              </a:solidFill>
            </a:endParaRPr>
          </a:p>
          <a:p>
            <a:pPr defTabSz="914400">
              <a:spcBef>
                <a:spcPct val="60000"/>
              </a:spcBef>
              <a:spcAft>
                <a:spcPct val="60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altLang="es-ES" sz="3000" b="1" dirty="0" err="1" smtClean="0">
                <a:solidFill>
                  <a:schemeClr val="bg1"/>
                </a:solidFill>
              </a:rPr>
              <a:t>Some</a:t>
            </a:r>
            <a:r>
              <a:rPr lang="es-ES" altLang="es-ES" sz="3000" b="1" dirty="0" smtClean="0">
                <a:solidFill>
                  <a:schemeClr val="bg1"/>
                </a:solidFill>
              </a:rPr>
              <a:t> Quantum </a:t>
            </a:r>
            <a:r>
              <a:rPr lang="es-ES" altLang="es-ES" sz="3000" b="1" dirty="0" err="1" smtClean="0">
                <a:solidFill>
                  <a:schemeClr val="bg1"/>
                </a:solidFill>
              </a:rPr>
              <a:t>Concepts</a:t>
            </a:r>
            <a:endParaRPr lang="es-ES" altLang="es-ES" sz="3000" b="1" dirty="0">
              <a:solidFill>
                <a:schemeClr val="bg1"/>
              </a:solidFill>
            </a:endParaRPr>
          </a:p>
          <a:p>
            <a:pPr defTabSz="914400">
              <a:spcBef>
                <a:spcPct val="60000"/>
              </a:spcBef>
              <a:spcAft>
                <a:spcPct val="60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altLang="es-ES" sz="3000" b="1" dirty="0" err="1" smtClean="0">
                <a:solidFill>
                  <a:schemeClr val="bg1"/>
                </a:solidFill>
              </a:rPr>
              <a:t>Classical</a:t>
            </a:r>
            <a:r>
              <a:rPr lang="es-ES" altLang="es-ES" sz="3000" b="1" dirty="0" smtClean="0">
                <a:solidFill>
                  <a:schemeClr val="bg1"/>
                </a:solidFill>
              </a:rPr>
              <a:t> vs Quantum </a:t>
            </a:r>
            <a:r>
              <a:rPr lang="es-ES" altLang="es-ES" sz="3000" b="1" dirty="0" err="1" smtClean="0">
                <a:solidFill>
                  <a:schemeClr val="bg1"/>
                </a:solidFill>
              </a:rPr>
              <a:t>computers</a:t>
            </a:r>
            <a:endParaRPr lang="es-ES" altLang="es-ES" sz="3000" b="1" dirty="0">
              <a:solidFill>
                <a:schemeClr val="bg1"/>
              </a:solidFill>
            </a:endParaRPr>
          </a:p>
          <a:p>
            <a:pPr>
              <a:spcBef>
                <a:spcPct val="60000"/>
              </a:spcBef>
              <a:spcAft>
                <a:spcPct val="60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altLang="es-ES" sz="3000" b="1" dirty="0">
                <a:solidFill>
                  <a:schemeClr val="bg1"/>
                </a:solidFill>
              </a:rPr>
              <a:t>IBM </a:t>
            </a:r>
            <a:r>
              <a:rPr lang="es-ES" altLang="es-ES" sz="3000" b="1" dirty="0" err="1">
                <a:solidFill>
                  <a:schemeClr val="bg1"/>
                </a:solidFill>
              </a:rPr>
              <a:t>contribution</a:t>
            </a:r>
            <a:endParaRPr lang="es-ES" altLang="es-ES" sz="3000" b="1" dirty="0">
              <a:solidFill>
                <a:schemeClr val="bg1"/>
              </a:solidFill>
            </a:endParaRPr>
          </a:p>
          <a:p>
            <a:pPr defTabSz="914400">
              <a:spcBef>
                <a:spcPct val="60000"/>
              </a:spcBef>
              <a:spcAft>
                <a:spcPct val="60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altLang="es-ES" sz="3000" b="1" dirty="0" err="1" smtClean="0">
                <a:solidFill>
                  <a:schemeClr val="bg1"/>
                </a:solidFill>
              </a:rPr>
              <a:t>Future</a:t>
            </a:r>
            <a:r>
              <a:rPr lang="es-ES" altLang="es-ES" sz="3000" b="1" dirty="0" smtClean="0">
                <a:solidFill>
                  <a:schemeClr val="bg1"/>
                </a:solidFill>
              </a:rPr>
              <a:t> </a:t>
            </a:r>
            <a:r>
              <a:rPr lang="es-ES" altLang="es-ES" sz="3000" b="1" dirty="0" err="1" smtClean="0">
                <a:solidFill>
                  <a:schemeClr val="bg1"/>
                </a:solidFill>
              </a:rPr>
              <a:t>Work</a:t>
            </a:r>
            <a:endParaRPr lang="es-ES" altLang="es-ES" sz="3000" b="1" dirty="0" smtClean="0">
              <a:solidFill>
                <a:schemeClr val="bg1"/>
              </a:solidFill>
            </a:endParaRPr>
          </a:p>
          <a:p>
            <a:pPr defTabSz="914400">
              <a:spcBef>
                <a:spcPct val="60000"/>
              </a:spcBef>
              <a:spcAft>
                <a:spcPct val="60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altLang="es-ES" sz="3000" b="1" dirty="0" err="1" smtClean="0">
                <a:solidFill>
                  <a:schemeClr val="bg1"/>
                </a:solidFill>
              </a:rPr>
              <a:t>Conclusion</a:t>
            </a:r>
            <a:endParaRPr lang="es-ES" altLang="es-ES" sz="3000" b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3725" y="2543175"/>
            <a:ext cx="327025" cy="3395663"/>
            <a:chOff x="631825" y="1879600"/>
            <a:chExt cx="327025" cy="3363913"/>
          </a:xfrm>
        </p:grpSpPr>
        <p:cxnSp>
          <p:nvCxnSpPr>
            <p:cNvPr id="3" name="Straight Arrow Connector 5"/>
            <p:cNvCxnSpPr>
              <a:cxnSpLocks noChangeShapeType="1"/>
              <a:stCxn id="4" idx="4"/>
              <a:endCxn id="6" idx="4"/>
            </p:cNvCxnSpPr>
            <p:nvPr/>
          </p:nvCxnSpPr>
          <p:spPr bwMode="auto">
            <a:xfrm flipH="1">
              <a:off x="793750" y="2203450"/>
              <a:ext cx="3175" cy="3040063"/>
            </a:xfrm>
            <a:prstGeom prst="straightConnector1">
              <a:avLst/>
            </a:prstGeom>
            <a:noFill/>
            <a:ln w="25400">
              <a:solidFill>
                <a:srgbClr val="00B0F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Oval 3"/>
            <p:cNvSpPr/>
            <p:nvPr/>
          </p:nvSpPr>
          <p:spPr>
            <a:xfrm>
              <a:off x="635000" y="1879600"/>
              <a:ext cx="323850" cy="3238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05" rIns="91402" bIns="45705"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latin typeface="Century Gothic" pitchFamily="34" charset="0"/>
                <a:ea typeface="HelvNeue for IBM"/>
                <a:cs typeface="HelvNeue for IBM"/>
                <a:sym typeface="HelvNeue for IBM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31825" y="2847975"/>
              <a:ext cx="323850" cy="31908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05" rIns="91402" bIns="45705"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latin typeface="Century Gothic" pitchFamily="34" charset="0"/>
                <a:ea typeface="HelvNeue for IBM"/>
                <a:cs typeface="HelvNeue for IBM"/>
                <a:sym typeface="HelvNeue for IBM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1825" y="4921250"/>
              <a:ext cx="323850" cy="3222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05" rIns="91402" bIns="45705"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latin typeface="Century Gothic" pitchFamily="34" charset="0"/>
                <a:ea typeface="HelvNeue for IBM"/>
                <a:cs typeface="HelvNeue for IBM"/>
                <a:sym typeface="HelvNeue for IBM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31825" y="3883025"/>
              <a:ext cx="323850" cy="3222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05" rIns="91402" bIns="45705"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latin typeface="Century Gothic" pitchFamily="34" charset="0"/>
                <a:ea typeface="HelvNeue for IBM"/>
                <a:cs typeface="HelvNeue for IBM"/>
                <a:sym typeface="HelvNeue for IBM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3725" y="628650"/>
            <a:ext cx="327025" cy="3214140"/>
            <a:chOff x="631825" y="1879600"/>
            <a:chExt cx="327025" cy="3363913"/>
          </a:xfrm>
        </p:grpSpPr>
        <p:cxnSp>
          <p:nvCxnSpPr>
            <p:cNvPr id="40" name="Straight Arrow Connector 5"/>
            <p:cNvCxnSpPr>
              <a:cxnSpLocks noChangeShapeType="1"/>
              <a:stCxn id="41" idx="4"/>
              <a:endCxn id="43" idx="4"/>
            </p:cNvCxnSpPr>
            <p:nvPr/>
          </p:nvCxnSpPr>
          <p:spPr bwMode="auto">
            <a:xfrm flipH="1">
              <a:off x="793750" y="2203450"/>
              <a:ext cx="3175" cy="3040063"/>
            </a:xfrm>
            <a:prstGeom prst="straightConnector1">
              <a:avLst/>
            </a:prstGeom>
            <a:noFill/>
            <a:ln w="25400">
              <a:solidFill>
                <a:srgbClr val="00B0F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Oval 40"/>
            <p:cNvSpPr/>
            <p:nvPr/>
          </p:nvSpPr>
          <p:spPr>
            <a:xfrm>
              <a:off x="635000" y="1879600"/>
              <a:ext cx="323850" cy="3238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05" rIns="91402" bIns="45705"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latin typeface="Century Gothic" pitchFamily="34" charset="0"/>
                <a:ea typeface="HelvNeue for IBM"/>
                <a:cs typeface="HelvNeue for IBM"/>
                <a:sym typeface="HelvNeue for IBM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31825" y="2847975"/>
              <a:ext cx="323850" cy="31908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05" rIns="91402" bIns="45705"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latin typeface="Century Gothic" pitchFamily="34" charset="0"/>
                <a:ea typeface="HelvNeue for IBM"/>
                <a:cs typeface="HelvNeue for IBM"/>
                <a:sym typeface="HelvNeue for IBM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31825" y="4921250"/>
              <a:ext cx="323850" cy="3222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05" rIns="91402" bIns="45705"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latin typeface="Century Gothic" pitchFamily="34" charset="0"/>
                <a:ea typeface="HelvNeue for IBM"/>
                <a:cs typeface="HelvNeue for IBM"/>
                <a:sym typeface="HelvNeue for IBM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31825" y="3883025"/>
              <a:ext cx="323850" cy="3222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05" rIns="91402" bIns="45705"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latin typeface="Century Gothic" pitchFamily="34" charset="0"/>
                <a:ea typeface="HelvNeue for IBM"/>
                <a:cs typeface="HelvNeue for IBM"/>
                <a:sym typeface="HelvNeue for IB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97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7772400" cy="104546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Qubits in Superposed state:</a:t>
            </a:r>
          </a:p>
        </p:txBody>
      </p:sp>
      <p:pic>
        <p:nvPicPr>
          <p:cNvPr id="7" name="Content Placeholder 6" descr="2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888041"/>
            <a:ext cx="7772400" cy="4006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994B-08BC-4F0E-A3EC-EF0F7D1330D9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Power of Quantum Computation</a:t>
            </a:r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RSA challenge: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Finding the prime factors of larger RSA number (i.e. RSA-768)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1732"/>
            <a:ext cx="9515475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137" y="5665569"/>
            <a:ext cx="997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Classical computers takes days ,months even years to find the prime factors while quantum computers can solve such problems in minutes (Shor’s Algorithm)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48091"/>
            <a:ext cx="9557084" cy="13882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Peter Shor-Used Entanglement and Superposition methods to find the Prime Factors of Integer(useful in  quantum encryption technology).</a:t>
            </a:r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2200" y="1911846"/>
            <a:ext cx="1712495" cy="2571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6821-B4D4-47D4-8F18-68404F612EBE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19130" y="3582193"/>
            <a:ext cx="7476541" cy="1801812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1085850" indent="-342900">
              <a:lnSpc>
                <a:spcPct val="90000"/>
              </a:lnSpc>
              <a:spcBef>
                <a:spcPts val="500"/>
              </a:spcBef>
              <a:buClr>
                <a:srgbClr val="9DC3E6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33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s-ES" altLang="es-ES" sz="3600" dirty="0">
                <a:latin typeface="Times" panose="02020603050405020304" pitchFamily="18" charset="0"/>
                <a:cs typeface="Times" panose="02020603050405020304" pitchFamily="18" charset="0"/>
              </a:rPr>
              <a:t>937 x 947 = N (</a:t>
            </a:r>
            <a:r>
              <a:rPr lang="es-ES" altLang="es-ES" sz="3600" dirty="0" err="1">
                <a:latin typeface="Times" panose="02020603050405020304" pitchFamily="18" charset="0"/>
                <a:cs typeface="Times" panose="02020603050405020304" pitchFamily="18" charset="0"/>
              </a:rPr>
              <a:t>easy</a:t>
            </a:r>
            <a:r>
              <a:rPr lang="es-ES" altLang="es-ES" sz="36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s-ES" altLang="es-ES" sz="3600" dirty="0">
                <a:latin typeface="Times" panose="02020603050405020304" pitchFamily="18" charset="0"/>
                <a:cs typeface="Times" panose="02020603050405020304" pitchFamily="18" charset="0"/>
              </a:rPr>
              <a:t>887339 = p x q (</a:t>
            </a:r>
            <a:r>
              <a:rPr lang="es-ES" altLang="es-ES" sz="3600" dirty="0" err="1">
                <a:latin typeface="Times" panose="02020603050405020304" pitchFamily="18" charset="0"/>
                <a:cs typeface="Times" panose="02020603050405020304" pitchFamily="18" charset="0"/>
              </a:rPr>
              <a:t>hard</a:t>
            </a:r>
            <a:r>
              <a:rPr lang="es-ES" altLang="es-ES" sz="36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s-ES" sz="2400" dirty="0">
                <a:latin typeface="Times" panose="02020603050405020304" pitchFamily="18" charset="0"/>
                <a:cs typeface="Times" panose="02020603050405020304" pitchFamily="18" charset="0"/>
              </a:rPr>
              <a:t>hardness of factoring is basis of RSA </a:t>
            </a:r>
            <a:r>
              <a:rPr lang="es-ES" altLang="es-ES" sz="2400" dirty="0" err="1">
                <a:latin typeface="Times" panose="02020603050405020304" pitchFamily="18" charset="0"/>
                <a:cs typeface="Times" panose="02020603050405020304" pitchFamily="18" charset="0"/>
              </a:rPr>
              <a:t>public</a:t>
            </a:r>
            <a:r>
              <a:rPr lang="es-ES" altLang="es-E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s-ES" altLang="es-ES" sz="2400" dirty="0" err="1">
                <a:latin typeface="Times" panose="02020603050405020304" pitchFamily="18" charset="0"/>
                <a:cs typeface="Times" panose="02020603050405020304" pitchFamily="18" charset="0"/>
              </a:rPr>
              <a:t>key</a:t>
            </a:r>
            <a:r>
              <a:rPr lang="es-ES" altLang="es-E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s-ES" altLang="es-ES" sz="2400" dirty="0" err="1">
                <a:latin typeface="Times" panose="02020603050405020304" pitchFamily="18" charset="0"/>
                <a:cs typeface="Times" panose="02020603050405020304" pitchFamily="18" charset="0"/>
              </a:rPr>
              <a:t>crypto</a:t>
            </a:r>
            <a:r>
              <a:rPr lang="es-ES" altLang="es-ES" sz="24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43790" y="1693402"/>
            <a:ext cx="8350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9DC3E6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33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Number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of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steps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that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classic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computer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needs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to run in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order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find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prime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factors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of a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number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N of x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digits</a:t>
            </a:r>
            <a:endParaRPr lang="en-GB" altLang="en-US" sz="2400" dirty="0">
              <a:solidFill>
                <a:srgbClr val="F2F2F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2" name="Elbow Connector 11"/>
          <p:cNvCxnSpPr>
            <a:endCxn id="13" idx="1"/>
          </p:cNvCxnSpPr>
          <p:nvPr/>
        </p:nvCxnSpPr>
        <p:spPr>
          <a:xfrm>
            <a:off x="2542032" y="2468145"/>
            <a:ext cx="1891008" cy="688139"/>
          </a:xfrm>
          <a:prstGeom prst="bentConnector3">
            <a:avLst>
              <a:gd name="adj1" fmla="val 19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33040" y="2925302"/>
            <a:ext cx="462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9DC3E6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33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It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grows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exponencially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s-ES" altLang="en-US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with</a:t>
            </a: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x </a:t>
            </a:r>
            <a:endParaRPr lang="en-GB" altLang="en-US" sz="2400" dirty="0">
              <a:solidFill>
                <a:srgbClr val="F2F2F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133" y="5524500"/>
            <a:ext cx="108092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altLang="en-US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2001, IBM and Stanford University, </a:t>
            </a:r>
            <a:r>
              <a:rPr lang="en-GB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executed for the first time the Shor algorithm in the first quantum computer of 7 qubits developed in Los </a:t>
            </a:r>
            <a:r>
              <a:rPr lang="en-GB" sz="2400" dirty="0" err="1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Álamos</a:t>
            </a:r>
            <a:r>
              <a:rPr lang="en-GB" sz="2400" dirty="0">
                <a:solidFill>
                  <a:srgbClr val="F2F2F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s-ES" sz="2400" dirty="0">
              <a:solidFill>
                <a:srgbClr val="F2F2F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4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animBg="1"/>
      <p:bldP spid="10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8200" y="2133600"/>
            <a:ext cx="60960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1996 -Lov Grover(Indian American Computer Scientist, born at Meerut), invented Quantum Database Search Algorithm, very much faster one.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5058" name="AutoShape 2" descr="data:image/jpeg;base64,/9j/4AAQSkZJRgABAQAAAQABAAD/2wCEAAkGBxQTEhUUExQUFhUXGRoXGRgXGRgeGxweHBcaGBgYHRkYHyggGBwlHBgUIjEiJSkrLi4uGB8zODMsNygtLisBCgoKDg0OFxAQGiwcHBwsLCwsLCwsLCwsLCwsLCwsLCwsLCwsLCwsLCwsLCwsNywsLCwsKywsLCssLDc3NywrN//AABEIALgAmAMBIgACEQEDEQH/xAAcAAABBQEBAQAAAAAAAAAAAAAFAAIDBAYHAQj/xAA9EAABAgQDBQYFAgYBBAMAAAABAhEAAwQhEjFRBQZBYXEiMoGRofATFbHB0ULxBxQjUoLhknJzorIzQ2L/xAAZAQADAQEBAAAAAAAAAAAAAAAAAQMCBAX/xAAeEQEBAAICAwEBAAAAAAAAAAAAAQIRAyESMUEEUf/aAAwDAQACEQMRAD8A6/MpSjtIa+Y/EU59QyixwqPAiH/EXcEWHEGKtTTqU2K75Fr+cPTJFYCeBY2/aJZCgVthVhLe+cDU07XYOAc4I0M0kNkAcvC0Kw9iCpLg4eySeUTU8ghLG5fWHyVBvtCKn7pyjJqlVKCXycj9zENPTkknSJJszClzfN9f9wDr98KemlkrJd7BIuW8YCghWVOF02Gbg30aKMzaoUwYXZwDp0zEc42n/ErGo/0XFg4U2R0bj1jPbW32nTXwzFSk5BEsIb/Ilzm1hzvGvEbfQMmbLNypOQYcPWLZIAIDA9fW8fPNFvLMAC5dVPExJcy5uEpV/wBJAAcaER1zd/eD40mXOwi4vewLZNBrRjVRVFSQOKSEk346+USKrCkOM8rx4ucjCpYDvYizfSKfwGD4jmGe7c2hwhn45wkgPpzhSZSnCiW5Pbn4wJNapBCVHFa/DPLprBOVV4g7huXLOEa9DSq7RRnVbthI0PKJ6N2cl30gARu/XGYkQoH7m9wdIUAaGbIL2s9n58DA2tlKSbcDybryglJUVgpOljzh66cLSMXj+IdZBkzwoMQAridRx8cvOJJCHxJywsRys79LRDOUMdmYG/DzgDv9vGmgkJKXM+a4lguGw96YdQMQtxJEHwLW3t7JVMT8RTnIoHe/0esYHan8T6kgppwmQnhbEs83Nk+Ec/qK1a1FS1FSjmTDApzBoxudvLVrcLqZyn1WYGTVFRdSr88/M5Q6npiqwsOJ1Ogg9QbBKrAeOZPjGLnJ7Vx4rfTPJQOAjz4ClZCN9S7of3e/GClLu4lJDt4CMXnis/NfrlVTs+YgOUFtRf0g/uZvgaXsTBjlKtZnF8wDnmfOOjTdlIIYBoxG8e54LrlMF6fpV4fpPODHmluqfJ+aybjq26W2pE7tInS1jD3Qe0HuQUm4I0+sawFKmfgHvHyRiVLXcMtJ45iO7/wm3pNRKMlRGOWnzHA+T+R1izlabalISoKJGWX2gls9ACU20v66ZQyeOz2lCxcAD28W6daWGEZxkG0oN8ne9jlE09wOzD8UNcg8tdIYZPc7uDoIULc3uDoIUAaKmWrCHSMXFiGvxjxCi5YgX4/SIqStC+yAHa+gvlEhKUnO2ZHCAmemUa1TC7u7P9vfOOH7/wC2P5mumqSsrQj+kg8MKLHDyxYr8c9I7rvXXGnpqiaxZEpagRZixAH0j5jQGAGgAgg0dlF2glFRDRTQHjQ7PQAzZwZ3SnHN0e2ZRpSke8o0NDMAMA6Gb2W8IvyL5GOPLbvw6amVNs8NVOIgTLKtTE4fnEl18ztYo1c0XhLPC8VJkokPDgrLb37KTMR8RPeRfqniPDPz1h38MJ4lznBYmys2CGdz/k14KVRZx4fmMtu1tn+SqTc/DcoW2eF8/COzhvWnnfox1lt3qZNPacvbM5xHQVygoh2HB7RL/NpXLSMLsLGxs1vAhop0yFFRYOnNiB4ZxVzD0raAdgLa8OsEUpaBtLVAi6ADyAu3I5QQBJY5aiEbJbndwdBChbndwdBCgA0hHwgcIYB4oUc9R7wtmTw8o9r6sA54nuwy0seMNTUKACWCeo/MADd9h8XZtUlIF5Sy72sHfnllHziqPpfeeW1HPZjilrSx5pLNzj5m4DoLwQHBUG9nznLQCEHtiymTiMLP03x+x2mHlr7zgvSVaU8RGOqKla+6zDL94pKkTVe39Yn4T6vOWz1HT6bbKC6XSYvyJiV93q0clp0TEXeNHsOtXj5cYllxT4vhzW+4282chIDlrt5QPrNrJxM6QANYyu36tYURdsT++UZ6ZLmLLuB4/wC4MOOfSz5sp1I21SpKsi7839Y5/tJX9WZ1MEpEmchnt74QIrnMxROb36xfDGT05eXO5e3ef4W1/wDM7PQGdctRlKYjJPcJ6paNfTUgFhY8Rn+0YD+DklcmjClEhM9ZWnoOwD4hL+MbTaFZdnURqIoiIImpT2iL5Xz84t0inc5coDUdZjsSBwvf94IU04pNwM2t9bQgAbm9wdBCj3c7uDoIUAaFdEgXybLX1gapXaUCWtxf6CL1RVMg3ctAmiQsqY4mN+nnDJZFMPhKSwUljYnXhePmLaVCqWtTpITiUEnUBRY52cNnH1OufhICiWVmfrfx0j53XsjB8SVkZZKH/wClRSfoIxctKceHltliI09NL7DDSAVVLANsnblY8I1mzZYwJeFnfTfHO7AyeoIDGw4tnEUza8xJCUSiMmcKJOjAMI1MzYuMWAiD5LOSGC2Gl4xjnF7x5fA/aFIpC8JKVZDEh2vqn7gmCe7lG08IN7xPS7EwJcueZ/EXNkIaakpzBzieeXXSuGFl7Vd/NmFC0H9JBIbUNb1jHTPjS7oRiB4hBVrY+kdd3wkY5aS3PpdvoTGLnbAculWE8bOPKDjzknZc3Fu9AcucpKgFpSklu6ezzBH6SNRm0UJWzxOrfhLVhQqalClAEkJKgksBxv6xrqTYxB7THw+0S7o7DK9p4y2EKMwD/tpCh/5lPlFcc++nPnx3Xbo86kKUiWlgmXkE/pAyFtPCHTJrDCoWc5cNYtImrAIYE/Tw1irTyFknEC4vyPpF3KkoZLrd7AAOr0g3InJGRDix4QKFO2uWtodLnd0Ee/vCpqu53cHQQoW53cHQQoQX68KYYeNw31hlApWRNtb+I59YdKQhCsJyJtp0iaZNFsJY+kBHLwFdgTrp4Rzb+JGxvhz/AIksdmeFG3BaQMQPMpv/AIqjo1JV3uLDi1r6xQ3wo/jyFoSGV3kED9Sbj7j/ACjOWO43x5+OW3EpuzkpQE2U4BfgeMW5DENwyiCeVEBkm2hseNhwjyWtok6suq12zJ+QgxjSQ9oxlLUsRygnUbSZFojce3ThnNLG1q5LiWks+Z0EV8ctCk4FPa8BauekSziIJOfI9Yy82sKVPiUrm9ujZcIpOPaefNJXZaza0syw5B/2IDUtShwjFws/0jnA22vCwJ69YLbHrkqQlIstN7lyfGC8VkOfoxyrazZoa0E9zaUpM2cL4yEj/G6vMlPlGUFXifO1r68uV46RuQEKpJZILur/ANjeNcOPaX6M+uhqRIBS9tYmRSEAsWyv+InEo2YjyiOagCyiOVvvHQ4ojElLMOPj68IrTZgltlYsA/2inUqmIfvYT7vziFDqvmIKDdzj2B0EKFuf3B0EKEElU5f+4XDactHiMJcWDni2TfbpEywDdr8CeHiYfJpGNrvctk/38YC2QlKDB2HVwfARdlzcirgR7HKGokqZkhk8yP3aIZsov3nblfq3GFTYX+Im7gkSZtXTzGwutUpQtc9rAoXTm7EHwjnlMomWkqd2u/4ju1fViTKVMWeyM3v4AcSbxxCvq/iLXMbCJi1LZ3bEXAc5xmxTHK32dKWXiLblaUAAHPjx8PzziNM1jE06lROZ7EWEY13urbutQIEvHcrAGgvEp2chrKW/+LW5ZnPWCnyuUkd1+YLeHOPBQUyu8pUs8iWjXk3hwy+1FOzJQBxKUskWZkgdc4gmUSUMpCy44FvqINStl0guZqlctfDjHk7ZkpQdCQgj6dIUy/p8nDMcfizTTiZQVyL+Edf2QRJly0AABKE564QT4uTHLdjUHx5kmmQLKIBa7JF1q/4g+JjsU6lxKdlDSxYRrDrbl5bvS9JmhQd3PG3t49qrtfLj9YoyachZvYsz3b7+kKdUquxcDOzeWsUTeT6ZcwOg2GuRvzNocZKhcj/jfpxaL8tCVAcft4ZQjJGg8vxAGa3O7g6CFC3O7g6CFCC5LYDK/m/LpD1VNrAp4G/2hhyUcgOOgikif2SVBki7mwb6RpkSTPYWAitMWEglRwpAJUWDAexGZrt+EoVhkoQSbOteXSWL+Z0sIA1m3Zs9LTZgUCXCUhk8rDPiYPEFvZtYz7BwgPhB9SeZbwyjFSUf0kA/2j6QeqJr5e9IDYWcf2/Th6fQxnknSvF7DVLKTyi7Szhwhk5DxUMkg2iamtNGafEM4pTdjLV05XijKr1JDGL1PtsjjCkb85ZqopWxSDF9YCAztbyin84JsLnl/qI6uYfhrUr+0+toPvZeUk6a/decZBE0XKwyh/8AlwcIPDIF9Y3Sd65Ce+ooD2JBYeIe0c+oi0tJJyP2B8s4tmewAUMSSkuCbHw16R0TGactrp384AnGkhaTkUkHnmYdTKx3DgExzCjqMAbGsMcIUCXFy2JjcWEazdfeMJWZFR2VkYkzAXCxx4WIt1vpCuI200upMrs5jhfL6xNMmhScSVF+LZmKE5lqCpeBdv0sc+JaIabZJQ5BKSTr5NrCNX3O7g6CFC3O7g6CFCCxtuol06MSgZi1WShzc5fpyA4luUc82rt9dQVA9kBOIADCONxxPXPmIvVdT8RRU+Iks4NumNsIA5QInyS5WO8Dp7c6k5uIr46Z2G/CxIS7E5jQEez5wpq8Ttnn+fKHTlN2cmuPFyPV4rVczCQsd0nyNvIPfxMALHp79/eK1ci2MXYX5jTqM4kmKY298o8kzIzZs5ddqAWCLRGV8DHtdTGUcQvLN+j/AGiBSwREbNOiZbOWHjxNOIa1rQ6WpZtGTWULawivtSbiwyx+pQfoC5hTZoSIgoJWMTJynsCEtw1PO7RrGbrOeWppu6dP9O405ZWjzEBhH75WH+4Dbn7TXNStEwYlJAuMyCfsQIJ1iiVywzPi8GYfeOiOc8r7Jbr9NIZtKYQhExNzLIUDydiPUQp4ZKjoGy6fiJBJC0YdUkW8xaACdOuWWUgBGMOGsxc3BzSQeGUaHdreZSlmRUG4yWz8eOo5xi926n+muWf0lxyfrlFmqV/WlkZ3B9M/Mwa2HQNzu4OghR7uh3RCiTTFzQQAzjRxkGy8m8oqmoAJBa/u3h9BEqprPlZrk++UCKuaSs36ezFqwgrJgUp/C0QpS4KFXcGLKkdjoXHv3lDZyGCVDx8vflCMIlqI/pquU8TxHAj7xM0TbRpipIUnvJy52yt7yiBBdIUmDQQbQ2g0sIYKKiwfgOLjjwtaBtTRKljEm6NdP9c/3ixWpPxEAcHPk35i1LqOysLvY284xZv2coJLnkRKJx1hiKY2MT/y/vxiXS8UauYYM7vuZVr3Ibp+4gXVyTbn7Ai7sWcadTm6TZYvlqNCPWN4pZ+1/d6WZNUuUr/7Ekj1PoRB6eLpJ5ng92/EZnbhmCqCpbYkYWbl2vV40lPUialKk2fMPlbL6xSMFWf/ABq6+xFmhV2Ry/AiCtHZPXUacs84lpR2X9YYVZK8FSCCwWCD4QQmPjSc2QT6wM2oWIVfskHPpBWcoEBeiCCNC8AdE3Q7ohR5uj3RHsSac8rVsAePr56ZQHQ+MdffpBzaeyp6c5agfD2IGSKCY7lB8YruM6JSbsXPJ+cNGWHJvf2i3OpVl+yen7e7wz+VW7hJaDcGlFKwCR926RFLQErWn9PeHQuTF2o2esuySen5hkzZ0yYkOlaVB7jiCwILZwbg0yVXUKVO+Ij9PZHMcT4/aCUuYmajJ8hz9OOQgorYKuCff2imnYE5JJQliRdxbXWM7CCXSFIs6r+3iJM0EhzawJ9+HnBIS6wZyEqB0LfctCnUE1dzTqSrmQUqtxIIOnDxieWM+K4536p0lNimE8EgDxu/vnD62kByHvWCey9mTUIGJJxHvW46ch+I8r6KaosmUW4qtfk2kbkkjGV3VLZqcSyq/E/QD0AgrQyxLTpbPjlaPNnbOmJBcG4yic0sz+0t75RrcZ1UdWHQeo/GsPkJZIz9fr46RJV0yyGCVHlDzJUAAEK4XEPcGlGvuhQeIkzXlF9RblF+op1qB7KnN4qooJmED4ZzB4QtwadS3Q7sKJd1JJSmPIm0NVWzQvMCKh2AjQR5CgD35AnQR58gTpChQAvkCdBC+QI0EKFAHvyBOgjz5AnQQoUGwXyBOke/IEaCPIUAe/IU6R58gRoIUKAF8gToI9+Qp0EeQoAQ2AnSF8gToIUKAF8gRpDkbCSOEKFABGlpAnKPIUKAP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060" name="AutoShape 4" descr="data:image/jpeg;base64,/9j/4AAQSkZJRgABAQAAAQABAAD/2wCEAAkGBxQTEhUUExQUFhUXGRoXGRgXGRgeGxweHBcaGBgYHRkYHyggGBwlHBgUIjEiJSkrLi4uGB8zODMsNygtLisBCgoKDg0OFxAQGiwcHBwsLCwsLCwsLCwsLCwsLCwsLCwsLCwsLCwsLCwsLCwsNywsLCwsKywsLCssLDc3NywrN//AABEIALgAmAMBIgACEQEDEQH/xAAcAAABBQEBAQAAAAAAAAAAAAAFAAIDBAYHAQj/xAA9EAABAgQDBQYFAgYBBAMAAAABAhEAAwQhEjFRBQZBYXEiMoGRofATFbHB0ULxBxQjUoLhknJzorIzQ2L/xAAZAQADAQEBAAAAAAAAAAAAAAAAAQMCBAX/xAAeEQEBAAICAwEBAAAAAAAAAAAAAQIRAyESMUEEUf/aAAwDAQACEQMRAD8A6/MpSjtIa+Y/EU59QyixwqPAiH/EXcEWHEGKtTTqU2K75Fr+cPTJFYCeBY2/aJZCgVthVhLe+cDU07XYOAc4I0M0kNkAcvC0Kw9iCpLg4eySeUTU8ghLG5fWHyVBvtCKn7pyjJqlVKCXycj9zENPTkknSJJszClzfN9f9wDr98KemlkrJd7BIuW8YCghWVOF02Gbg30aKMzaoUwYXZwDp0zEc42n/ErGo/0XFg4U2R0bj1jPbW32nTXwzFSk5BEsIb/Ilzm1hzvGvEbfQMmbLNypOQYcPWLZIAIDA9fW8fPNFvLMAC5dVPExJcy5uEpV/wBJAAcaER1zd/eD40mXOwi4vewLZNBrRjVRVFSQOKSEk346+USKrCkOM8rx4ucjCpYDvYizfSKfwGD4jmGe7c2hwhn45wkgPpzhSZSnCiW5Pbn4wJNapBCVHFa/DPLprBOVV4g7huXLOEa9DSq7RRnVbthI0PKJ6N2cl30gARu/XGYkQoH7m9wdIUAaGbIL2s9n58DA2tlKSbcDybryglJUVgpOljzh66cLSMXj+IdZBkzwoMQAridRx8cvOJJCHxJywsRys79LRDOUMdmYG/DzgDv9vGmgkJKXM+a4lguGw96YdQMQtxJEHwLW3t7JVMT8RTnIoHe/0esYHan8T6kgppwmQnhbEs83Nk+Ec/qK1a1FS1FSjmTDApzBoxudvLVrcLqZyn1WYGTVFRdSr88/M5Q6npiqwsOJ1Ogg9QbBKrAeOZPjGLnJ7Vx4rfTPJQOAjz4ClZCN9S7of3e/GClLu4lJDt4CMXnis/NfrlVTs+YgOUFtRf0g/uZvgaXsTBjlKtZnF8wDnmfOOjTdlIIYBoxG8e54LrlMF6fpV4fpPODHmluqfJ+aybjq26W2pE7tInS1jD3Qe0HuQUm4I0+sawFKmfgHvHyRiVLXcMtJ45iO7/wm3pNRKMlRGOWnzHA+T+R1izlabalISoKJGWX2gls9ACU20v66ZQyeOz2lCxcAD28W6daWGEZxkG0oN8ne9jlE09wOzD8UNcg8tdIYZPc7uDoIULc3uDoIUAaKmWrCHSMXFiGvxjxCi5YgX4/SIqStC+yAHa+gvlEhKUnO2ZHCAmemUa1TC7u7P9vfOOH7/wC2P5mumqSsrQj+kg8MKLHDyxYr8c9I7rvXXGnpqiaxZEpagRZixAH0j5jQGAGgAgg0dlF2glFRDRTQHjQ7PQAzZwZ3SnHN0e2ZRpSke8o0NDMAMA6Gb2W8IvyL5GOPLbvw6amVNs8NVOIgTLKtTE4fnEl18ztYo1c0XhLPC8VJkokPDgrLb37KTMR8RPeRfqniPDPz1h38MJ4lznBYmys2CGdz/k14KVRZx4fmMtu1tn+SqTc/DcoW2eF8/COzhvWnnfox1lt3qZNPacvbM5xHQVygoh2HB7RL/NpXLSMLsLGxs1vAhop0yFFRYOnNiB4ZxVzD0raAdgLa8OsEUpaBtLVAi6ADyAu3I5QQBJY5aiEbJbndwdBChbndwdBCgA0hHwgcIYB4oUc9R7wtmTw8o9r6sA54nuwy0seMNTUKACWCeo/MADd9h8XZtUlIF5Sy72sHfnllHziqPpfeeW1HPZjilrSx5pLNzj5m4DoLwQHBUG9nznLQCEHtiymTiMLP03x+x2mHlr7zgvSVaU8RGOqKla+6zDL94pKkTVe39Yn4T6vOWz1HT6bbKC6XSYvyJiV93q0clp0TEXeNHsOtXj5cYllxT4vhzW+4282chIDlrt5QPrNrJxM6QANYyu36tYURdsT++UZ6ZLmLLuB4/wC4MOOfSz5sp1I21SpKsi7839Y5/tJX9WZ1MEpEmchnt74QIrnMxROb36xfDGT05eXO5e3ef4W1/wDM7PQGdctRlKYjJPcJ6paNfTUgFhY8Rn+0YD+DklcmjClEhM9ZWnoOwD4hL+MbTaFZdnURqIoiIImpT2iL5Xz84t0inc5coDUdZjsSBwvf94IU04pNwM2t9bQgAbm9wdBCj3c7uDoIUAaFdEgXybLX1gapXaUCWtxf6CL1RVMg3ctAmiQsqY4mN+nnDJZFMPhKSwUljYnXhePmLaVCqWtTpITiUEnUBRY52cNnH1OufhICiWVmfrfx0j53XsjB8SVkZZKH/wClRSfoIxctKceHltliI09NL7DDSAVVLANsnblY8I1mzZYwJeFnfTfHO7AyeoIDGw4tnEUza8xJCUSiMmcKJOjAMI1MzYuMWAiD5LOSGC2Gl4xjnF7x5fA/aFIpC8JKVZDEh2vqn7gmCe7lG08IN7xPS7EwJcueZ/EXNkIaakpzBzieeXXSuGFl7Vd/NmFC0H9JBIbUNb1jHTPjS7oRiB4hBVrY+kdd3wkY5aS3PpdvoTGLnbAculWE8bOPKDjzknZc3Fu9AcucpKgFpSklu6ezzBH6SNRm0UJWzxOrfhLVhQqalClAEkJKgksBxv6xrqTYxB7THw+0S7o7DK9p4y2EKMwD/tpCh/5lPlFcc++nPnx3Xbo86kKUiWlgmXkE/pAyFtPCHTJrDCoWc5cNYtImrAIYE/Tw1irTyFknEC4vyPpF3KkoZLrd7AAOr0g3InJGRDix4QKFO2uWtodLnd0Ee/vCpqu53cHQQoW53cHQQoQX68KYYeNw31hlApWRNtb+I59YdKQhCsJyJtp0iaZNFsJY+kBHLwFdgTrp4Rzb+JGxvhz/AIksdmeFG3BaQMQPMpv/AIqjo1JV3uLDi1r6xQ3wo/jyFoSGV3kED9Sbj7j/ACjOWO43x5+OW3EpuzkpQE2U4BfgeMW5DENwyiCeVEBkm2hseNhwjyWtok6suq12zJ+QgxjSQ9oxlLUsRygnUbSZFojce3ThnNLG1q5LiWks+Z0EV8ctCk4FPa8BauekSziIJOfI9Yy82sKVPiUrm9ujZcIpOPaefNJXZaza0syw5B/2IDUtShwjFws/0jnA22vCwJ69YLbHrkqQlIstN7lyfGC8VkOfoxyrazZoa0E9zaUpM2cL4yEj/G6vMlPlGUFXifO1r68uV46RuQEKpJZILur/ANjeNcOPaX6M+uhqRIBS9tYmRSEAsWyv+InEo2YjyiOagCyiOVvvHQ4ojElLMOPj68IrTZgltlYsA/2inUqmIfvYT7vziFDqvmIKDdzj2B0EKFuf3B0EKEElU5f+4XDactHiMJcWDni2TfbpEywDdr8CeHiYfJpGNrvctk/38YC2QlKDB2HVwfARdlzcirgR7HKGokqZkhk8yP3aIZsov3nblfq3GFTYX+Im7gkSZtXTzGwutUpQtc9rAoXTm7EHwjnlMomWkqd2u/4ju1fViTKVMWeyM3v4AcSbxxCvq/iLXMbCJi1LZ3bEXAc5xmxTHK32dKWXiLblaUAAHPjx8PzziNM1jE06lROZ7EWEY13urbutQIEvHcrAGgvEp2chrKW/+LW5ZnPWCnyuUkd1+YLeHOPBQUyu8pUs8iWjXk3hwy+1FOzJQBxKUskWZkgdc4gmUSUMpCy44FvqINStl0guZqlctfDjHk7ZkpQdCQgj6dIUy/p8nDMcfizTTiZQVyL+Edf2QRJly0AABKE564QT4uTHLdjUHx5kmmQLKIBa7JF1q/4g+JjsU6lxKdlDSxYRrDrbl5bvS9JmhQd3PG3t49qrtfLj9YoyachZvYsz3b7+kKdUquxcDOzeWsUTeT6ZcwOg2GuRvzNocZKhcj/jfpxaL8tCVAcft4ZQjJGg8vxAGa3O7g6CFC3O7g6CFCC5LYDK/m/LpD1VNrAp4G/2hhyUcgOOgikif2SVBki7mwb6RpkSTPYWAitMWEglRwpAJUWDAexGZrt+EoVhkoQSbOteXSWL+Z0sIA1m3Zs9LTZgUCXCUhk8rDPiYPEFvZtYz7BwgPhB9SeZbwyjFSUf0kA/2j6QeqJr5e9IDYWcf2/Th6fQxnknSvF7DVLKTyi7Szhwhk5DxUMkg2iamtNGafEM4pTdjLV05XijKr1JDGL1PtsjjCkb85ZqopWxSDF9YCAztbyin84JsLnl/qI6uYfhrUr+0+toPvZeUk6a/decZBE0XKwyh/8AlwcIPDIF9Y3Sd65Ce+ooD2JBYeIe0c+oi0tJJyP2B8s4tmewAUMSSkuCbHw16R0TGactrp384AnGkhaTkUkHnmYdTKx3DgExzCjqMAbGsMcIUCXFy2JjcWEazdfeMJWZFR2VkYkzAXCxx4WIt1vpCuI200upMrs5jhfL6xNMmhScSVF+LZmKE5lqCpeBdv0sc+JaIabZJQ5BKSTr5NrCNX3O7g6CFC3O7g6CFCCxtuol06MSgZi1WShzc5fpyA4luUc82rt9dQVA9kBOIADCONxxPXPmIvVdT8RRU+Iks4NumNsIA5QInyS5WO8Dp7c6k5uIr46Z2G/CxIS7E5jQEez5wpq8Ttnn+fKHTlN2cmuPFyPV4rVczCQsd0nyNvIPfxMALHp79/eK1ci2MXYX5jTqM4kmKY298o8kzIzZs5ddqAWCLRGV8DHtdTGUcQvLN+j/AGiBSwREbNOiZbOWHjxNOIa1rQ6WpZtGTWULawivtSbiwyx+pQfoC5hTZoSIgoJWMTJynsCEtw1PO7RrGbrOeWppu6dP9O405ZWjzEBhH75WH+4Dbn7TXNStEwYlJAuMyCfsQIJ1iiVywzPi8GYfeOiOc8r7Jbr9NIZtKYQhExNzLIUDydiPUQp4ZKjoGy6fiJBJC0YdUkW8xaACdOuWWUgBGMOGsxc3BzSQeGUaHdreZSlmRUG4yWz8eOo5xi926n+muWf0lxyfrlFmqV/WlkZ3B9M/Mwa2HQNzu4OghR7uh3RCiTTFzQQAzjRxkGy8m8oqmoAJBa/u3h9BEqprPlZrk++UCKuaSs36ezFqwgrJgUp/C0QpS4KFXcGLKkdjoXHv3lDZyGCVDx8vflCMIlqI/pquU8TxHAj7xM0TbRpipIUnvJy52yt7yiBBdIUmDQQbQ2g0sIYKKiwfgOLjjwtaBtTRKljEm6NdP9c/3ixWpPxEAcHPk35i1LqOysLvY284xZv2coJLnkRKJx1hiKY2MT/y/vxiXS8UauYYM7vuZVr3Ibp+4gXVyTbn7Ai7sWcadTm6TZYvlqNCPWN4pZ+1/d6WZNUuUr/7Ekj1PoRB6eLpJ5ng92/EZnbhmCqCpbYkYWbl2vV40lPUialKk2fMPlbL6xSMFWf/ABq6+xFmhV2Ry/AiCtHZPXUacs84lpR2X9YYVZK8FSCCwWCD4QQmPjSc2QT6wM2oWIVfskHPpBWcoEBeiCCNC8AdE3Q7ohR5uj3RHsSac8rVsAePr56ZQHQ+MdffpBzaeyp6c5agfD2IGSKCY7lB8YruM6JSbsXPJ+cNGWHJvf2i3OpVl+yen7e7wz+VW7hJaDcGlFKwCR926RFLQErWn9PeHQuTF2o2esuySen5hkzZ0yYkOlaVB7jiCwILZwbg0yVXUKVO+Ij9PZHMcT4/aCUuYmajJ8hz9OOQgorYKuCff2imnYE5JJQliRdxbXWM7CCXSFIs6r+3iJM0EhzawJ9+HnBIS6wZyEqB0LfctCnUE1dzTqSrmQUqtxIIOnDxieWM+K4536p0lNimE8EgDxu/vnD62kByHvWCey9mTUIGJJxHvW46ch+I8r6KaosmUW4qtfk2kbkkjGV3VLZqcSyq/E/QD0AgrQyxLTpbPjlaPNnbOmJBcG4yic0sz+0t75RrcZ1UdWHQeo/GsPkJZIz9fr46RJV0yyGCVHlDzJUAAEK4XEPcGlGvuhQeIkzXlF9RblF+op1qB7KnN4qooJmED4ZzB4QtwadS3Q7sKJd1JJSmPIm0NVWzQvMCKh2AjQR5CgD35AnQR58gTpChQAvkCdBC+QI0EKFAHvyBOgjz5AnQQoUGwXyBOke/IEaCPIUAe/IU6R58gRoIUKAF8gToI9+Qp0EeQoAQ2AnSF8gToIUKAF8gRpDkbCSOEKFABGlpAnKPIUKAP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5062" name="Picture 6" descr="http://www.bell-labs.com/user/lkgrover/gr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939" y="1847851"/>
            <a:ext cx="2875722" cy="348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03D0-62A7-4827-B15F-E4F4AAD660D2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4514850"/>
            <a:ext cx="5799138" cy="93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6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57401" y="1143001"/>
            <a:ext cx="2819400" cy="2133600"/>
            <a:chOff x="633591" y="886691"/>
            <a:chExt cx="4494834" cy="2695575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073" y="886691"/>
              <a:ext cx="4373352" cy="26955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33591" y="1060650"/>
              <a:ext cx="3644458" cy="466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FF00"/>
                  </a:solidFill>
                </a:rPr>
                <a:t>A 16-qubit processor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900"/>
            <a:ext cx="10515600" cy="1325563"/>
          </a:xfrm>
        </p:spPr>
        <p:txBody>
          <a:bodyPr/>
          <a:lstStyle/>
          <a:p>
            <a:r>
              <a:rPr lang="en-US" sz="2800" dirty="0"/>
              <a:t>Some of the components of Orion</a:t>
            </a: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038601"/>
            <a:ext cx="3218752" cy="223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905000" y="63246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50" dirty="0">
                <a:solidFill>
                  <a:srgbClr val="FFFF00"/>
                </a:solidFill>
              </a:rPr>
              <a:t>One of its Noise Filtering Stage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498334" y="1143001"/>
            <a:ext cx="3169666" cy="5315129"/>
            <a:chOff x="5974334" y="-304800"/>
            <a:chExt cx="3169666" cy="5315129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74334" y="-304800"/>
              <a:ext cx="3169666" cy="45173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019800" y="3810000"/>
              <a:ext cx="312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Orion chip’s sample holder, ready to begin a cooldown. It works at 0.005ºC above absolute zero (-273ºC)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19600" y="18288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50" dirty="0">
                <a:solidFill>
                  <a:srgbClr val="FFFF00"/>
                </a:solidFill>
              </a:rPr>
              <a:t>Chip constructed by D-Wave Systems</a:t>
            </a:r>
          </a:p>
        </p:txBody>
      </p:sp>
      <p:pic>
        <p:nvPicPr>
          <p:cNvPr id="14" name="Picture 13" descr="800px-DWave_128ch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209800"/>
            <a:ext cx="3657600" cy="252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ECBA-D7B2-4F09-A57A-C0CAA502D381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38488" y="280988"/>
            <a:ext cx="10515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600" b="1" smtClean="0">
                <a:solidFill>
                  <a:srgbClr val="FFC000"/>
                </a:solidFill>
                <a:latin typeface="+mn-lt"/>
              </a:rPr>
              <a:t>Quantum Computing in the Cloud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252413" y="2382838"/>
            <a:ext cx="6577012" cy="4351337"/>
          </a:xfrm>
        </p:spPr>
        <p:txBody>
          <a:bodyPr/>
          <a:lstStyle/>
          <a:p>
            <a:r>
              <a:rPr lang="en-GB" altLang="es-ES" dirty="0" smtClean="0">
                <a:solidFill>
                  <a:schemeClr val="bg1"/>
                </a:solidFill>
              </a:rPr>
              <a:t>IBM scientists have built a quantum processor that any user can access through the first quantum computing platform available in the cloud. </a:t>
            </a:r>
          </a:p>
          <a:p>
            <a:endParaRPr lang="en-GB" altLang="es-ES" dirty="0" smtClean="0">
              <a:solidFill>
                <a:schemeClr val="bg1"/>
              </a:solidFill>
            </a:endParaRPr>
          </a:p>
          <a:p>
            <a:r>
              <a:rPr lang="en-GB" altLang="es-ES" dirty="0" smtClean="0">
                <a:solidFill>
                  <a:schemeClr val="bg1"/>
                </a:solidFill>
              </a:rPr>
              <a:t>IBM Quantum Experience, allows users to execute algorithms and experiments on a real quantum processor</a:t>
            </a:r>
            <a:endParaRPr lang="es-ES" altLang="es-ES" dirty="0" smtClean="0">
              <a:solidFill>
                <a:schemeClr val="bg1"/>
              </a:solidFill>
            </a:endParaRPr>
          </a:p>
        </p:txBody>
      </p:sp>
      <p:pic>
        <p:nvPicPr>
          <p:cNvPr id="7172" name="Picture 6" descr="IBM Five Qubit Proc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928813"/>
            <a:ext cx="4033838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0" y="236538"/>
            <a:ext cx="29765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9DC3E6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33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6000" b="1">
                <a:solidFill>
                  <a:srgbClr val="F2F2F2"/>
                </a:solidFill>
              </a:rPr>
              <a:t>March 2016</a:t>
            </a:r>
            <a:endParaRPr lang="en-US" altLang="en-US" sz="600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 txBox="1">
            <a:spLocks/>
          </p:cNvSpPr>
          <p:nvPr/>
        </p:nvSpPr>
        <p:spPr bwMode="auto">
          <a:xfrm>
            <a:off x="482600" y="2170113"/>
            <a:ext cx="932815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3400" indent="-214313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213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s-ES_tradnl" alt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Q is the new line of Quantum Computers</a:t>
            </a:r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2" descr="Resultado de imagen de ibm 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692400"/>
            <a:ext cx="505777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ontent Placeholder 2"/>
          <p:cNvSpPr txBox="1">
            <a:spLocks/>
          </p:cNvSpPr>
          <p:nvPr/>
        </p:nvSpPr>
        <p:spPr bwMode="auto">
          <a:xfrm>
            <a:off x="249238" y="3352800"/>
            <a:ext cx="639445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3400" indent="-214313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213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s-ES" sz="2400" dirty="0">
                <a:solidFill>
                  <a:srgbClr val="F2F2F2"/>
                </a:solidFill>
                <a:latin typeface="Arial" panose="020B0604020202020204" pitchFamily="34" charset="0"/>
              </a:rPr>
              <a:t>IBM announces the building of a quantum computer of 50 qubits and that will offer services of quantum computation in the cloud</a:t>
            </a:r>
            <a:endParaRPr lang="en-US" altLang="es-ES" sz="2400" dirty="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38488" y="280988"/>
            <a:ext cx="10515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600" b="1" smtClean="0">
                <a:solidFill>
                  <a:srgbClr val="FFC000"/>
                </a:solidFill>
                <a:latin typeface="+mn-lt"/>
              </a:rPr>
              <a:t>IBM announces IBM Q</a:t>
            </a:r>
          </a:p>
        </p:txBody>
      </p:sp>
      <p:sp>
        <p:nvSpPr>
          <p:cNvPr id="8198" name="Content Placeholder 2"/>
          <p:cNvSpPr txBox="1">
            <a:spLocks/>
          </p:cNvSpPr>
          <p:nvPr/>
        </p:nvSpPr>
        <p:spPr bwMode="auto">
          <a:xfrm>
            <a:off x="0" y="236538"/>
            <a:ext cx="29765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9DC3E6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33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6000" b="1">
                <a:solidFill>
                  <a:srgbClr val="F2F2F2"/>
                </a:solidFill>
              </a:rPr>
              <a:t>March 2017</a:t>
            </a:r>
            <a:endParaRPr lang="en-US" altLang="en-US" sz="600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 txBox="1">
            <a:spLocks/>
          </p:cNvSpPr>
          <p:nvPr/>
        </p:nvSpPr>
        <p:spPr bwMode="auto">
          <a:xfrm>
            <a:off x="2863850" y="1679575"/>
            <a:ext cx="93281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3400" indent="-214313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213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s-ES_tradnl" alt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and 17 qubits universal quantum computers</a:t>
            </a:r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6383338" y="3368675"/>
            <a:ext cx="548005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3400" indent="-214313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213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s-ES" sz="2400">
                <a:solidFill>
                  <a:srgbClr val="F2F2F2"/>
                </a:solidFill>
                <a:latin typeface="Arial" panose="020B0604020202020204" pitchFamily="34" charset="0"/>
              </a:rPr>
              <a:t>IBM says they are testing a new 17 qubits commercial quantum computing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GB" altLang="es-ES" sz="2400">
              <a:solidFill>
                <a:srgbClr val="F2F2F2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s-ES" sz="2400">
                <a:solidFill>
                  <a:srgbClr val="F2F2F2"/>
                </a:solidFill>
                <a:latin typeface="Arial" panose="020B0604020202020204" pitchFamily="34" charset="0"/>
              </a:rPr>
              <a:t>IBM has discovered how to scale quantum architecture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GB" altLang="es-ES" sz="2400">
              <a:solidFill>
                <a:srgbClr val="F2F2F2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s-ES" sz="2400">
                <a:solidFill>
                  <a:srgbClr val="F2F2F2"/>
                </a:solidFill>
                <a:latin typeface="Arial" panose="020B0604020202020204" pitchFamily="34" charset="0"/>
              </a:rPr>
              <a:t>In three years it is planned to reach 50 qubits</a:t>
            </a:r>
            <a:endParaRPr lang="en-US" altLang="es-ES" sz="240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52688" y="395288"/>
            <a:ext cx="10515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600" b="1" smtClean="0">
                <a:solidFill>
                  <a:srgbClr val="FFC000"/>
                </a:solidFill>
                <a:latin typeface="+mn-lt"/>
              </a:rPr>
              <a:t>First Commercial Quantum Computer</a:t>
            </a:r>
          </a:p>
        </p:txBody>
      </p:sp>
      <p:sp>
        <p:nvSpPr>
          <p:cNvPr id="9221" name="Content Placeholder 2"/>
          <p:cNvSpPr txBox="1">
            <a:spLocks/>
          </p:cNvSpPr>
          <p:nvPr/>
        </p:nvSpPr>
        <p:spPr bwMode="auto">
          <a:xfrm>
            <a:off x="0" y="236538"/>
            <a:ext cx="29765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9DC3E6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33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6000" b="1">
                <a:solidFill>
                  <a:srgbClr val="F2F2F2"/>
                </a:solidFill>
              </a:rPr>
              <a:t>May 2017</a:t>
            </a:r>
            <a:endParaRPr lang="en-US" altLang="en-US" sz="6000">
              <a:solidFill>
                <a:srgbClr val="F2F2F2"/>
              </a:solidFill>
            </a:endParaRP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1788"/>
            <a:ext cx="598170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334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Applications</a:t>
            </a:r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3962400" y="1371600"/>
            <a:ext cx="2008188" cy="1741488"/>
            <a:chOff x="3600" y="816"/>
            <a:chExt cx="1265" cy="1097"/>
          </a:xfrm>
        </p:grpSpPr>
        <p:pic>
          <p:nvPicPr>
            <p:cNvPr id="9" name="Picture 4" descr="MCj0414718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0" y="816"/>
              <a:ext cx="1265" cy="8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032" y="1680"/>
              <a:ext cx="5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Physics</a:t>
              </a: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2514601" y="1295400"/>
            <a:ext cx="1317625" cy="1970088"/>
            <a:chOff x="2544" y="1584"/>
            <a:chExt cx="830" cy="1241"/>
          </a:xfrm>
        </p:grpSpPr>
        <p:pic>
          <p:nvPicPr>
            <p:cNvPr id="12" name="Picture 7" descr="MCj0252569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4" y="1584"/>
              <a:ext cx="830" cy="9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592" y="2592"/>
              <a:ext cx="7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Chemistry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172201" y="1143001"/>
            <a:ext cx="1920875" cy="2371726"/>
            <a:chOff x="2592" y="2592"/>
            <a:chExt cx="1210" cy="1494"/>
          </a:xfrm>
        </p:grpSpPr>
        <p:pic>
          <p:nvPicPr>
            <p:cNvPr id="15" name="Picture 8" descr="MCPE03833_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2" y="2592"/>
              <a:ext cx="1210" cy="8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592" y="3504"/>
              <a:ext cx="114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Material Science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&amp;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Engineering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209800" y="3733801"/>
            <a:ext cx="1981200" cy="2676526"/>
            <a:chOff x="4272" y="1968"/>
            <a:chExt cx="1248" cy="1686"/>
          </a:xfrm>
        </p:grpSpPr>
        <p:pic>
          <p:nvPicPr>
            <p:cNvPr id="18" name="Picture 5" descr="MCj0415712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72" y="1968"/>
              <a:ext cx="1248" cy="10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656" y="3072"/>
              <a:ext cx="68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</a:rPr>
                <a:t>Biology</a:t>
              </a:r>
            </a:p>
            <a:p>
              <a:pPr algn="ctr"/>
              <a:r>
                <a:rPr lang="en-US" b="1" dirty="0">
                  <a:solidFill>
                    <a:srgbClr val="FF6600"/>
                  </a:solidFill>
                </a:rPr>
                <a:t>&amp;</a:t>
              </a:r>
            </a:p>
            <a:p>
              <a:pPr algn="ctr"/>
              <a:r>
                <a:rPr lang="en-US" b="1" dirty="0">
                  <a:solidFill>
                    <a:srgbClr val="FF6600"/>
                  </a:solidFill>
                </a:rPr>
                <a:t>Medicine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534401" y="1295400"/>
            <a:ext cx="1754188" cy="1817688"/>
            <a:chOff x="2256" y="2208"/>
            <a:chExt cx="1105" cy="1145"/>
          </a:xfrm>
        </p:grpSpPr>
        <p:pic>
          <p:nvPicPr>
            <p:cNvPr id="21" name="Picture 17" descr="fullerene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2208"/>
              <a:ext cx="912" cy="8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256" y="3120"/>
              <a:ext cx="11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Nanotechnology</a:t>
              </a:r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4267200" y="3657601"/>
            <a:ext cx="1752600" cy="2752726"/>
            <a:chOff x="3792" y="2304"/>
            <a:chExt cx="1104" cy="1734"/>
          </a:xfrm>
        </p:grpSpPr>
        <p:pic>
          <p:nvPicPr>
            <p:cNvPr id="24" name="Picture 22" descr="j028700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92" y="2304"/>
              <a:ext cx="1104" cy="11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3952" y="3456"/>
              <a:ext cx="76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</a:rPr>
                <a:t>Business</a:t>
              </a:r>
            </a:p>
            <a:p>
              <a:pPr algn="ctr"/>
              <a:r>
                <a:rPr lang="en-US" b="1" dirty="0">
                  <a:solidFill>
                    <a:srgbClr val="FF6600"/>
                  </a:solidFill>
                </a:rPr>
                <a:t>&amp;</a:t>
              </a:r>
            </a:p>
            <a:p>
              <a:pPr algn="ctr"/>
              <a:r>
                <a:rPr lang="en-US" b="1" dirty="0">
                  <a:solidFill>
                    <a:srgbClr val="FF6600"/>
                  </a:solidFill>
                </a:rPr>
                <a:t>Commerce</a:t>
              </a:r>
            </a:p>
          </p:txBody>
        </p:sp>
      </p:grpSp>
      <p:sp>
        <p:nvSpPr>
          <p:cNvPr id="12291" name="AutoShape 3" descr="https://encrypted-tbn1.gstatic.com/images?q=tbn:ANd9GcRPwav-Bw_U3NIKJrW20R7cF_unauyAW2ER1T23cvNQl8U2E6i5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293" name="AutoShape 5" descr="https://encrypted-tbn1.gstatic.com/images?q=tbn:ANd9GcRPwav-Bw_U3NIKJrW20R7cF_unauyAW2ER1T23cvNQl8U2E6i5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324601" y="3821112"/>
            <a:ext cx="1758359" cy="2339420"/>
            <a:chOff x="4800600" y="3821112"/>
            <a:chExt cx="1758359" cy="2339420"/>
          </a:xfrm>
        </p:grpSpPr>
        <p:pic>
          <p:nvPicPr>
            <p:cNvPr id="40" name="Picture 39" descr="Untitled-2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0600" y="3821112"/>
              <a:ext cx="1758359" cy="18955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2" name="TextBox 41"/>
            <p:cNvSpPr txBox="1"/>
            <p:nvPr/>
          </p:nvSpPr>
          <p:spPr>
            <a:xfrm>
              <a:off x="4876800" y="5791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Cryptography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305800" y="3532910"/>
            <a:ext cx="1905000" cy="2703822"/>
            <a:chOff x="6781800" y="3532910"/>
            <a:chExt cx="1905000" cy="2703822"/>
          </a:xfrm>
        </p:grpSpPr>
        <p:pic>
          <p:nvPicPr>
            <p:cNvPr id="41" name="Picture 7" descr="http://ratandon.mysite.syr.edu/pics/dbms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81800" y="3532910"/>
              <a:ext cx="1905000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7086600" y="58674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Large DBMS</a:t>
              </a:r>
            </a:p>
          </p:txBody>
        </p: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09A4-57B7-48CF-B380-8C2DF4C57570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Advantages</a:t>
            </a:r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Could process massive amount of complex data.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Ability to solve scientific and commercial problems.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Process data in a much faster speed.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Capability to convey more accurate answers.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More can be computed in less time.</a:t>
            </a:r>
          </a:p>
          <a:p>
            <a:endParaRPr lang="en-US" sz="36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8B01-158A-40F4-8BDF-BFD1FCD212A1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686" y="571501"/>
            <a:ext cx="10939664" cy="541125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63000">
                <a:srgbClr val="0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8343" y="1535114"/>
            <a:ext cx="6415107" cy="174201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lang="en-US" sz="2800" b="1" kern="1200" noProof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lang="en-US" sz="2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lang="en-US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lang="en-US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Quantum Physics: </a:t>
            </a:r>
            <a:r>
              <a:rPr lang="en-US" sz="2400" b="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sz="2400" b="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 study of the fundamental laws of our universe </a:t>
            </a: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400" b="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(See: Max Planck, </a:t>
            </a:r>
            <a:r>
              <a:rPr lang="en-US" sz="2400" b="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Erwin Schrödinger</a:t>
            </a:r>
            <a:r>
              <a:rPr lang="en-US" sz="2400" b="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Albert Einstein)</a:t>
            </a:r>
            <a:endParaRPr lang="en-US" sz="2400" b="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1922" y="4170137"/>
            <a:ext cx="6524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Quantum </a:t>
            </a:r>
            <a:r>
              <a:rPr lang="en-US" sz="24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Computing</a:t>
            </a:r>
            <a:r>
              <a:rPr lang="en-US" sz="24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idea, originally proposed by Richard </a:t>
            </a:r>
            <a:r>
              <a:rPr lang="en-US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Feynman </a:t>
            </a:r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the 1980s, that we can leverage </a:t>
            </a:r>
            <a:r>
              <a:rPr lang="en-US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quantum properties for computation – and solve problems unsolvable by classical computing</a:t>
            </a:r>
            <a:endParaRPr lang="en-US" sz="2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5" descr="800px-dr-_max_planck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03"/>
          <a:stretch/>
        </p:blipFill>
        <p:spPr>
          <a:xfrm>
            <a:off x="8897450" y="1180535"/>
            <a:ext cx="2218225" cy="2184633"/>
          </a:xfrm>
          <a:prstGeom prst="ellipse">
            <a:avLst/>
          </a:prstGeom>
          <a:noFill/>
          <a:ln w="57150">
            <a:solidFill>
              <a:srgbClr val="54C6EE"/>
            </a:solidFill>
            <a:miter lim="8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0" y="4044220"/>
            <a:ext cx="2452889" cy="24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Disadvantages and Problems:</a:t>
            </a:r>
            <a:endParaRPr lang="en-US" sz="40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>
              <a:buNone/>
            </a:pPr>
            <a:r>
              <a:rPr lang="en-US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Security and Privacy Issues:</a:t>
            </a:r>
          </a:p>
          <a:p>
            <a:pPr marL="990600" lvl="1" indent="-533400"/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Ability to crack down password (s).</a:t>
            </a:r>
          </a:p>
          <a:p>
            <a:pPr marL="990600" lvl="1" indent="-533400"/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Capability to break every level of encryption.</a:t>
            </a:r>
          </a:p>
          <a:p>
            <a:pPr marL="609600" indent="-609600">
              <a:buNone/>
            </a:pPr>
            <a:r>
              <a:rPr lang="en-US" sz="20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Moral, ethical, social, and economic issues:</a:t>
            </a:r>
          </a:p>
          <a:p>
            <a:pPr marL="990600" lvl="1" indent="-533400"/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Growing too much dependency on machines.</a:t>
            </a:r>
          </a:p>
          <a:p>
            <a:pPr marL="990600" lvl="1" indent="-533400"/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Economic division: who can/cannot afford technology.</a:t>
            </a:r>
          </a:p>
          <a:p>
            <a:pPr marL="990600" lvl="1" indent="-533400">
              <a:buNone/>
            </a:pPr>
            <a:endParaRPr lang="en-US" sz="20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Not suitable for word processing and email.</a:t>
            </a:r>
          </a:p>
          <a:p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Problem of Decoherence, the need of a noise free environment.</a:t>
            </a:r>
          </a:p>
          <a:p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Complex hardware schemes like superconductors.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3A4-F723-4A2F-9C76-3DE734C09E40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3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Future Quantum Computers</a:t>
            </a:r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90"/>
              </a:buClr>
              <a:buFont typeface="Arial"/>
              <a:buChar char="•"/>
            </a:pPr>
            <a:r>
              <a:rPr lang="en-US" sz="25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Powerful new resource for </a:t>
            </a:r>
            <a:r>
              <a:rPr lang="en-US" sz="25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computation</a:t>
            </a:r>
          </a:p>
          <a:p>
            <a:pPr marL="342900" indent="-342900">
              <a:buClr>
                <a:srgbClr val="000090"/>
              </a:buClr>
              <a:buFont typeface="Arial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Complementary to classical computers</a:t>
            </a:r>
            <a:endParaRPr lang="en-US" sz="25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Clr>
                <a:srgbClr val="000090"/>
              </a:buClr>
              <a:buFont typeface="Arial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Accessible </a:t>
            </a:r>
            <a:r>
              <a:rPr lang="en-US" sz="25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via the </a:t>
            </a:r>
            <a:r>
              <a:rPr lang="en-US" sz="25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cloud</a:t>
            </a:r>
          </a:p>
          <a:p>
            <a:pPr marL="342900" indent="-342900">
              <a:buClr>
                <a:srgbClr val="000090"/>
              </a:buClr>
              <a:buFont typeface="Arial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Emergence </a:t>
            </a:r>
            <a:r>
              <a:rPr lang="en-US" sz="25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of quantum software </a:t>
            </a:r>
            <a:r>
              <a:rPr lang="en-US" sz="25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ecosystem</a:t>
            </a:r>
          </a:p>
          <a:p>
            <a:pPr marL="800100" lvl="1" indent="-342900">
              <a:buClr>
                <a:srgbClr val="000090"/>
              </a:buClr>
              <a:buFont typeface="Lucida Grande"/>
              <a:buChar char="-"/>
            </a:pPr>
            <a:r>
              <a:rPr lang="en-US" sz="25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Developer tools</a:t>
            </a:r>
          </a:p>
          <a:p>
            <a:pPr marL="800100" lvl="1" indent="-342900">
              <a:buClr>
                <a:srgbClr val="000090"/>
              </a:buClr>
              <a:buFont typeface="Lucida Grande"/>
              <a:buChar char="-"/>
            </a:pPr>
            <a:r>
              <a:rPr lang="en-US" sz="25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Optimized algorithms</a:t>
            </a:r>
          </a:p>
          <a:p>
            <a:pPr marL="800100" lvl="1" indent="-342900">
              <a:buClr>
                <a:srgbClr val="000090"/>
              </a:buClr>
              <a:buFont typeface="Lucida Grande"/>
              <a:buChar char="-"/>
            </a:pPr>
            <a:r>
              <a:rPr lang="en-US" sz="25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Applications</a:t>
            </a:r>
          </a:p>
          <a:p>
            <a:pPr lvl="1">
              <a:buClr>
                <a:srgbClr val="000090"/>
              </a:buClr>
            </a:pPr>
            <a:endParaRPr lang="en-US" sz="25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Conclusions</a:t>
            </a:r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Quantum computer has more to offer.</a:t>
            </a:r>
          </a:p>
          <a:p>
            <a:endParaRPr lang="en-US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Advantages outweighs disadvantages.</a:t>
            </a:r>
          </a:p>
          <a:p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Wide range of applications.</a:t>
            </a:r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B1E5-6526-4234-A676-8B2C42BCAE83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6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B1E5-6526-4234-A676-8B2C42BCAE83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1257300"/>
            <a:ext cx="9982200" cy="4734905"/>
            <a:chOff x="1371600" y="1675419"/>
            <a:chExt cx="9144000" cy="38691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675419"/>
              <a:ext cx="9144000" cy="38691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867958" y="2354640"/>
              <a:ext cx="5286376" cy="107859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20"/>
                </a:spcBef>
                <a:buFont typeface="Arial"/>
                <a:buNone/>
              </a:pPr>
              <a:r>
                <a:rPr lang="en-US" sz="3000" dirty="0" smtClean="0">
                  <a:solidFill>
                    <a:schemeClr val="bg1"/>
                  </a:solidFill>
                  <a:latin typeface="Corbel"/>
                  <a:cs typeface="Corbel"/>
                </a:rPr>
                <a:t>"</a:t>
              </a:r>
              <a:r>
                <a:rPr lang="en-US" sz="3000" i="1" dirty="0" smtClean="0">
                  <a:solidFill>
                    <a:schemeClr val="bg1"/>
                  </a:solidFill>
                  <a:latin typeface="Corbel"/>
                  <a:cs typeface="Corbel"/>
                </a:rPr>
                <a:t>When you change the way you look at things, the things you look at change</a:t>
              </a:r>
              <a:r>
                <a:rPr lang="en-US" sz="3000" dirty="0" smtClean="0">
                  <a:solidFill>
                    <a:schemeClr val="bg1"/>
                  </a:solidFill>
                  <a:latin typeface="Corbel"/>
                  <a:cs typeface="Corbel"/>
                </a:rPr>
                <a:t>.” </a:t>
              </a:r>
              <a:br>
                <a:rPr lang="en-US" sz="3000" dirty="0" smtClean="0">
                  <a:solidFill>
                    <a:schemeClr val="bg1"/>
                  </a:solidFill>
                  <a:latin typeface="Corbel"/>
                  <a:cs typeface="Corbel"/>
                </a:rPr>
              </a:br>
              <a:endParaRPr lang="en-US" sz="3000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67958" y="3971835"/>
              <a:ext cx="671512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rbel"/>
                  <a:cs typeface="Corbel"/>
                </a:rPr>
                <a:t>Max Planck, </a:t>
              </a:r>
              <a:r>
                <a:rPr lang="en-US" sz="2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rbel"/>
                  <a:cs typeface="Corbel"/>
                </a:rPr>
                <a:t/>
              </a:r>
              <a:br>
                <a:rPr lang="en-US" sz="2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rbel"/>
                  <a:cs typeface="Corbel"/>
                </a:rPr>
              </a:br>
              <a:r>
                <a:rPr lang="en-US" sz="2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rbel"/>
                  <a:cs typeface="Corbel"/>
                </a:rPr>
                <a:t>Father </a:t>
              </a:r>
              <a:r>
                <a: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rbel"/>
                  <a:cs typeface="Corbel"/>
                </a:rPr>
                <a:t>of Quantum Physics</a:t>
              </a:r>
              <a:r>
                <a: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ell MT"/>
                  <a:cs typeface="Bell MT"/>
                </a:rPr>
                <a:t/>
              </a:r>
              <a:br>
                <a: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ell MT"/>
                  <a:cs typeface="Bell MT"/>
                </a:rPr>
              </a:br>
              <a:endPara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Bell MT"/>
                <a:cs typeface="Bell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3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60137" y="2459415"/>
            <a:ext cx="67154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86F0-BB53-4498-8446-6616311F0526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oreslawgrap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70" y="1323293"/>
            <a:ext cx="8435857" cy="4857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76816" y="6296083"/>
            <a:ext cx="5280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Moore’s Law: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bg1"/>
                </a:solidFill>
              </a:rPr>
              <a:t>We hit the quantum level 2010~2020.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3067" y="600242"/>
            <a:ext cx="6638925" cy="511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need Quantum Computer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9483" y="1219200"/>
            <a:ext cx="7772400" cy="2209800"/>
            <a:chOff x="240" y="720"/>
            <a:chExt cx="4896" cy="1392"/>
          </a:xfrm>
        </p:grpSpPr>
        <p:pic>
          <p:nvPicPr>
            <p:cNvPr id="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20"/>
              <a:ext cx="1392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1728" y="1296"/>
              <a:ext cx="288" cy="30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5" descr="waf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960"/>
              <a:ext cx="1680" cy="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6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272" y="1152"/>
            <a:ext cx="864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Microsoft ClipArt Gallery" r:id="rId5" imgW="4431960" imgH="4317840" progId="MS_ClipArt_Gallery">
                    <p:embed/>
                  </p:oleObj>
                </mc:Choice>
                <mc:Fallback>
                  <p:oleObj name="Microsoft ClipArt Gallery" r:id="rId5" imgW="4431960" imgH="4317840" progId="MS_ClipArt_Gallery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1152"/>
                          <a:ext cx="864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840" y="1296"/>
              <a:ext cx="288" cy="30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75347" y="3886200"/>
            <a:ext cx="571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8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Computer technology is making devices smaller and smaller…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45243" y="5025190"/>
            <a:ext cx="579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 sz="28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…reaching a point where classical physics is no longer a suitable model for the laws of physics.</a:t>
            </a:r>
          </a:p>
        </p:txBody>
      </p:sp>
    </p:spTree>
    <p:extLst>
      <p:ext uri="{BB962C8B-B14F-4D97-AF65-F5344CB8AC3E}">
        <p14:creationId xmlns:p14="http://schemas.microsoft.com/office/powerpoint/2010/main" val="15556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66812" y="861761"/>
            <a:ext cx="594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and Computation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80674" y="2089483"/>
            <a:ext cx="8077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are computers built on the principles of classical mechanics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atomic and and sub atomic scales, classical mechanics doesn't work, adopting Quantum mechanics is the only option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behaviour of particles at sub atomic scales can be exploited to achieve fastest computation humans have ever imagined </a:t>
            </a:r>
            <a:endParaRPr lang="en-CA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57400" y="2133600"/>
            <a:ext cx="800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 algn="dist">
              <a:lnSpc>
                <a:spcPct val="8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“No, you’re not going to be able to understand it. . . . You see, my physics students don’t understand it either. That is because I don’t understand it. Nobody does. ... The theory of quantum electrodynamics describes Nature as absurd from the point of view of common sense. And it agrees  fully with an experiment. So I hope that you can accept Nature as She is -- absurd.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3300"/>
                </a:solidFill>
              </a:rPr>
              <a:t>Noble laurate Richard </a:t>
            </a:r>
            <a:r>
              <a:rPr lang="en-US" altLang="en-US" sz="2800" dirty="0">
                <a:solidFill>
                  <a:srgbClr val="FF3300"/>
                </a:solidFill>
              </a:rPr>
              <a:t>Feynman</a:t>
            </a:r>
            <a:endParaRPr lang="en-US" altLang="en-US" sz="28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52600" y="533400"/>
            <a:ext cx="914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2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2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2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2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3200" dirty="0">
                <a:solidFill>
                  <a:schemeClr val="bg1"/>
                </a:solidFill>
              </a:rPr>
              <a:t>Nobody understands quantum </a:t>
            </a:r>
            <a:r>
              <a:rPr lang="en-US" altLang="en-US" sz="3200" dirty="0" smtClean="0">
                <a:solidFill>
                  <a:schemeClr val="bg1"/>
                </a:solidFill>
              </a:rPr>
              <a:t>mechanics…..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3496" y="533400"/>
            <a:ext cx="2141622" cy="1897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61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9021" y="53356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Beauty of Quantum Theory: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53389" y="2170029"/>
            <a:ext cx="7772400" cy="37374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Mechanical theories are totally different from the point of common sense.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it agrees fully with experimental facts..</a:t>
            </a: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beauty of Quantum Mechanics. </a:t>
            </a:r>
          </a:p>
          <a:p>
            <a:pPr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Quantum properties used:</a:t>
            </a:r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Decoherence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Entanglement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principle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EE48-275E-40AB-955C-EB3319E6CD49}" type="datetime1">
              <a:rPr lang="en-US" smtClean="0"/>
              <a:pPr/>
              <a:t>6/10/2017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veUpGrowText_16x9.potx" id="{46795A11-1006-47A1-84EC-661E825A4B41}" vid="{8DA1E4C7-FA45-4DF8-8303-EEBE81AA98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DA6D40-2ADB-4825-9069-95A3FE65AB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Rectangles curve up and grow in sequence (widescreen)</Template>
  <TotalTime>0</TotalTime>
  <Words>1316</Words>
  <Application>Microsoft Office PowerPoint</Application>
  <PresentationFormat>Widescreen</PresentationFormat>
  <Paragraphs>210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HelveticaNeueLT Com 55 Roman</vt:lpstr>
      <vt:lpstr>HelvNeue for IBM</vt:lpstr>
      <vt:lpstr>Lucida Grande</vt:lpstr>
      <vt:lpstr>MS Gothic</vt:lpstr>
      <vt:lpstr>Arial</vt:lpstr>
      <vt:lpstr>Arial Black</vt:lpstr>
      <vt:lpstr>Bell MT</vt:lpstr>
      <vt:lpstr>Calibri</vt:lpstr>
      <vt:lpstr>Calibri Light</vt:lpstr>
      <vt:lpstr>Californian FB</vt:lpstr>
      <vt:lpstr>Century Gothic</vt:lpstr>
      <vt:lpstr>Corbel</vt:lpstr>
      <vt:lpstr>Symbol</vt:lpstr>
      <vt:lpstr>Times</vt:lpstr>
      <vt:lpstr>Times New Roman</vt:lpstr>
      <vt:lpstr>Wingdings</vt:lpstr>
      <vt:lpstr>Office Theme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properties used:</vt:lpstr>
      <vt:lpstr>Superposition:</vt:lpstr>
      <vt:lpstr>Decoherence:</vt:lpstr>
      <vt:lpstr>Schrödinger's cat-a thought experiment: (Gives an idea about Superposition and Decoherence)</vt:lpstr>
      <vt:lpstr>Entanglement</vt:lpstr>
      <vt:lpstr>Uncertainty Principle</vt:lpstr>
      <vt:lpstr>Data representation</vt:lpstr>
      <vt:lpstr>Classical bit Vs Qubit:</vt:lpstr>
      <vt:lpstr>Physical representation of qubits:</vt:lpstr>
      <vt:lpstr>Physical representation of qubits:</vt:lpstr>
      <vt:lpstr>More about qubits</vt:lpstr>
      <vt:lpstr>Qubits in Superposed state:</vt:lpstr>
      <vt:lpstr>Power of Quantum Computation</vt:lpstr>
      <vt:lpstr>PowerPoint Presentation</vt:lpstr>
      <vt:lpstr>PowerPoint Presentation</vt:lpstr>
      <vt:lpstr>Some of the components of Orion</vt:lpstr>
      <vt:lpstr>Quantum Computing in the Cloud</vt:lpstr>
      <vt:lpstr>IBM announces IBM Q</vt:lpstr>
      <vt:lpstr>First Commercial Quantum Computer</vt:lpstr>
      <vt:lpstr>Applications</vt:lpstr>
      <vt:lpstr>Advantages</vt:lpstr>
      <vt:lpstr>Disadvantages and Problems:</vt:lpstr>
      <vt:lpstr>Future Quantum Computers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2017-06-01T04:46:06Z</dcterms:created>
  <dcterms:modified xsi:type="dcterms:W3CDTF">2017-06-10T09:50:49Z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TC040144529991</vt:lpwstr>
  </property>
</Properties>
</file>