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1517" r:id="rId8"/>
    <p:sldId id="262" r:id="rId9"/>
    <p:sldId id="263" r:id="rId10"/>
    <p:sldId id="264" r:id="rId11"/>
    <p:sldId id="265" r:id="rId12"/>
    <p:sldId id="266" r:id="rId13"/>
    <p:sldId id="267" r:id="rId14"/>
    <p:sldId id="1520" r:id="rId15"/>
    <p:sldId id="268" r:id="rId16"/>
    <p:sldId id="269" r:id="rId17"/>
    <p:sldId id="1518" r:id="rId18"/>
    <p:sldId id="270" r:id="rId19"/>
    <p:sldId id="1519" r:id="rId20"/>
    <p:sldId id="1521" r:id="rId21"/>
    <p:sldId id="1523" r:id="rId22"/>
    <p:sldId id="1529" r:id="rId23"/>
    <p:sldId id="1522" r:id="rId24"/>
    <p:sldId id="1524" r:id="rId25"/>
    <p:sldId id="1525" r:id="rId26"/>
    <p:sldId id="1526" r:id="rId27"/>
    <p:sldId id="1527" r:id="rId28"/>
    <p:sldId id="1528" r:id="rId29"/>
    <p:sldId id="1530" r:id="rId30"/>
    <p:sldId id="1531" r:id="rId31"/>
    <p:sldId id="1534" r:id="rId32"/>
    <p:sldId id="1535" r:id="rId33"/>
    <p:sldId id="1536" r:id="rId34"/>
    <p:sldId id="1537" r:id="rId35"/>
    <p:sldId id="1548" r:id="rId36"/>
    <p:sldId id="1549" r:id="rId37"/>
    <p:sldId id="1550" r:id="rId38"/>
    <p:sldId id="1538" r:id="rId39"/>
    <p:sldId id="1551" r:id="rId40"/>
    <p:sldId id="1539" r:id="rId41"/>
    <p:sldId id="1552" r:id="rId42"/>
    <p:sldId id="1543" r:id="rId43"/>
    <p:sldId id="1553" r:id="rId44"/>
    <p:sldId id="1554" r:id="rId45"/>
    <p:sldId id="1544" r:id="rId46"/>
    <p:sldId id="1545" r:id="rId47"/>
    <p:sldId id="1546" r:id="rId48"/>
    <p:sldId id="1541" r:id="rId49"/>
    <p:sldId id="1555" r:id="rId50"/>
    <p:sldId id="1556" r:id="rId51"/>
    <p:sldId id="1557" r:id="rId52"/>
    <p:sldId id="1558" r:id="rId53"/>
    <p:sldId id="1559" r:id="rId54"/>
    <p:sldId id="1560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A5A6A6-4D47-7743-9EFD-52DAB51F285D}">
          <p14:sldIdLst>
            <p14:sldId id="256"/>
            <p14:sldId id="257"/>
            <p14:sldId id="259"/>
            <p14:sldId id="258"/>
            <p14:sldId id="260"/>
            <p14:sldId id="261"/>
            <p14:sldId id="1517"/>
            <p14:sldId id="262"/>
            <p14:sldId id="263"/>
            <p14:sldId id="264"/>
            <p14:sldId id="265"/>
            <p14:sldId id="266"/>
            <p14:sldId id="267"/>
            <p14:sldId id="1520"/>
            <p14:sldId id="268"/>
            <p14:sldId id="269"/>
            <p14:sldId id="1518"/>
            <p14:sldId id="270"/>
            <p14:sldId id="1519"/>
            <p14:sldId id="1521"/>
            <p14:sldId id="1523"/>
            <p14:sldId id="1529"/>
            <p14:sldId id="1522"/>
            <p14:sldId id="1524"/>
            <p14:sldId id="1525"/>
            <p14:sldId id="1526"/>
            <p14:sldId id="1527"/>
            <p14:sldId id="1528"/>
            <p14:sldId id="1530"/>
            <p14:sldId id="1531"/>
            <p14:sldId id="1534"/>
            <p14:sldId id="1535"/>
            <p14:sldId id="1536"/>
            <p14:sldId id="1537"/>
            <p14:sldId id="1548"/>
            <p14:sldId id="1549"/>
            <p14:sldId id="1550"/>
            <p14:sldId id="1538"/>
            <p14:sldId id="1551"/>
            <p14:sldId id="1539"/>
            <p14:sldId id="1552"/>
            <p14:sldId id="1543"/>
            <p14:sldId id="1553"/>
            <p14:sldId id="1554"/>
            <p14:sldId id="1544"/>
            <p14:sldId id="1545"/>
            <p14:sldId id="1546"/>
            <p14:sldId id="1541"/>
            <p14:sldId id="1555"/>
            <p14:sldId id="1556"/>
            <p14:sldId id="1557"/>
            <p14:sldId id="1558"/>
            <p14:sldId id="1559"/>
            <p14:sldId id="15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82"/>
    <p:restoredTop sz="94682"/>
  </p:normalViewPr>
  <p:slideViewPr>
    <p:cSldViewPr snapToGrid="0" snapToObjects="1">
      <p:cViewPr varScale="1">
        <p:scale>
          <a:sx n="122" d="100"/>
          <a:sy n="122" d="100"/>
        </p:scale>
        <p:origin x="1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ho Shin" userId="11507148_tp_dropbox" providerId="OAuth2" clId="{1CD852B4-379A-0741-A98F-E428BC96D017}"/>
    <pc:docChg chg="undo custSel addSld delSld modSld">
      <pc:chgData name="Minho Shin" userId="11507148_tp_dropbox" providerId="OAuth2" clId="{1CD852B4-379A-0741-A98F-E428BC96D017}" dt="2018-08-19T07:41:09.367" v="3849" actId="20577"/>
      <pc:docMkLst>
        <pc:docMk/>
      </pc:docMkLst>
      <pc:sldChg chg="modSp new">
        <pc:chgData name="Minho Shin" userId="11507148_tp_dropbox" providerId="OAuth2" clId="{1CD852B4-379A-0741-A98F-E428BC96D017}" dt="2018-08-19T05:50:26.896" v="193" actId="20577"/>
        <pc:sldMkLst>
          <pc:docMk/>
          <pc:sldMk cId="631824006" sldId="262"/>
        </pc:sldMkLst>
        <pc:spChg chg="mod">
          <ac:chgData name="Minho Shin" userId="11507148_tp_dropbox" providerId="OAuth2" clId="{1CD852B4-379A-0741-A98F-E428BC96D017}" dt="2018-08-19T05:48:53.642" v="29" actId="20577"/>
          <ac:spMkLst>
            <pc:docMk/>
            <pc:sldMk cId="631824006" sldId="262"/>
            <ac:spMk id="2" creationId="{35266F90-5093-E14E-A5E4-F7D2CC435E75}"/>
          </ac:spMkLst>
        </pc:spChg>
        <pc:spChg chg="mod">
          <ac:chgData name="Minho Shin" userId="11507148_tp_dropbox" providerId="OAuth2" clId="{1CD852B4-379A-0741-A98F-E428BC96D017}" dt="2018-08-19T05:50:26.896" v="193" actId="20577"/>
          <ac:spMkLst>
            <pc:docMk/>
            <pc:sldMk cId="631824006" sldId="262"/>
            <ac:spMk id="3" creationId="{45F8749F-1757-4843-96CF-BD9F09393241}"/>
          </ac:spMkLst>
        </pc:spChg>
      </pc:sldChg>
      <pc:sldChg chg="modSp new">
        <pc:chgData name="Minho Shin" userId="11507148_tp_dropbox" providerId="OAuth2" clId="{1CD852B4-379A-0741-A98F-E428BC96D017}" dt="2018-08-19T06:02:50.999" v="845" actId="20577"/>
        <pc:sldMkLst>
          <pc:docMk/>
          <pc:sldMk cId="4167451773" sldId="263"/>
        </pc:sldMkLst>
        <pc:spChg chg="mod">
          <ac:chgData name="Minho Shin" userId="11507148_tp_dropbox" providerId="OAuth2" clId="{1CD852B4-379A-0741-A98F-E428BC96D017}" dt="2018-08-19T05:50:43.737" v="221" actId="20577"/>
          <ac:spMkLst>
            <pc:docMk/>
            <pc:sldMk cId="4167451773" sldId="263"/>
            <ac:spMk id="2" creationId="{E5575DC1-7307-284C-B5E7-4280D31FE055}"/>
          </ac:spMkLst>
        </pc:spChg>
        <pc:spChg chg="mod">
          <ac:chgData name="Minho Shin" userId="11507148_tp_dropbox" providerId="OAuth2" clId="{1CD852B4-379A-0741-A98F-E428BC96D017}" dt="2018-08-19T06:02:50.999" v="845" actId="20577"/>
          <ac:spMkLst>
            <pc:docMk/>
            <pc:sldMk cId="4167451773" sldId="263"/>
            <ac:spMk id="3" creationId="{342CFC58-3CDE-3A40-ABAE-F9E972231702}"/>
          </ac:spMkLst>
        </pc:spChg>
      </pc:sldChg>
      <pc:sldChg chg="modSp new">
        <pc:chgData name="Minho Shin" userId="11507148_tp_dropbox" providerId="OAuth2" clId="{1CD852B4-379A-0741-A98F-E428BC96D017}" dt="2018-08-19T06:11:59.283" v="1318" actId="20577"/>
        <pc:sldMkLst>
          <pc:docMk/>
          <pc:sldMk cId="3384966546" sldId="264"/>
        </pc:sldMkLst>
        <pc:spChg chg="mod">
          <ac:chgData name="Minho Shin" userId="11507148_tp_dropbox" providerId="OAuth2" clId="{1CD852B4-379A-0741-A98F-E428BC96D017}" dt="2018-08-19T06:06:39.773" v="853" actId="20577"/>
          <ac:spMkLst>
            <pc:docMk/>
            <pc:sldMk cId="3384966546" sldId="264"/>
            <ac:spMk id="2" creationId="{3D12557F-3938-ED4D-A406-939F538AEC47}"/>
          </ac:spMkLst>
        </pc:spChg>
        <pc:spChg chg="mod">
          <ac:chgData name="Minho Shin" userId="11507148_tp_dropbox" providerId="OAuth2" clId="{1CD852B4-379A-0741-A98F-E428BC96D017}" dt="2018-08-19T06:11:59.283" v="1318" actId="20577"/>
          <ac:spMkLst>
            <pc:docMk/>
            <pc:sldMk cId="3384966546" sldId="264"/>
            <ac:spMk id="3" creationId="{E42EC557-12F9-EA43-9ECD-1375F8743297}"/>
          </ac:spMkLst>
        </pc:spChg>
      </pc:sldChg>
      <pc:sldChg chg="modSp new">
        <pc:chgData name="Minho Shin" userId="11507148_tp_dropbox" providerId="OAuth2" clId="{1CD852B4-379A-0741-A98F-E428BC96D017}" dt="2018-08-19T06:14:28.123" v="1463" actId="20577"/>
        <pc:sldMkLst>
          <pc:docMk/>
          <pc:sldMk cId="3245975339" sldId="265"/>
        </pc:sldMkLst>
        <pc:spChg chg="mod">
          <ac:chgData name="Minho Shin" userId="11507148_tp_dropbox" providerId="OAuth2" clId="{1CD852B4-379A-0741-A98F-E428BC96D017}" dt="2018-08-19T06:12:52.523" v="1343" actId="20577"/>
          <ac:spMkLst>
            <pc:docMk/>
            <pc:sldMk cId="3245975339" sldId="265"/>
            <ac:spMk id="2" creationId="{56B3A115-EA33-E145-A9C8-9BCC95F27B34}"/>
          </ac:spMkLst>
        </pc:spChg>
        <pc:spChg chg="mod">
          <ac:chgData name="Minho Shin" userId="11507148_tp_dropbox" providerId="OAuth2" clId="{1CD852B4-379A-0741-A98F-E428BC96D017}" dt="2018-08-19T06:14:28.123" v="1463" actId="20577"/>
          <ac:spMkLst>
            <pc:docMk/>
            <pc:sldMk cId="3245975339" sldId="265"/>
            <ac:spMk id="3" creationId="{D213E7C3-E28E-6448-A0AD-775EC1513EBA}"/>
          </ac:spMkLst>
        </pc:spChg>
      </pc:sldChg>
      <pc:sldChg chg="modSp new">
        <pc:chgData name="Minho Shin" userId="11507148_tp_dropbox" providerId="OAuth2" clId="{1CD852B4-379A-0741-A98F-E428BC96D017}" dt="2018-08-19T06:46:55.656" v="2152" actId="20577"/>
        <pc:sldMkLst>
          <pc:docMk/>
          <pc:sldMk cId="4188691804" sldId="266"/>
        </pc:sldMkLst>
        <pc:spChg chg="mod">
          <ac:chgData name="Minho Shin" userId="11507148_tp_dropbox" providerId="OAuth2" clId="{1CD852B4-379A-0741-A98F-E428BC96D017}" dt="2018-08-19T06:14:39.422" v="1473" actId="20577"/>
          <ac:spMkLst>
            <pc:docMk/>
            <pc:sldMk cId="4188691804" sldId="266"/>
            <ac:spMk id="2" creationId="{C5C27139-B8B5-2D46-9E3C-867CCAD82515}"/>
          </ac:spMkLst>
        </pc:spChg>
        <pc:spChg chg="mod">
          <ac:chgData name="Minho Shin" userId="11507148_tp_dropbox" providerId="OAuth2" clId="{1CD852B4-379A-0741-A98F-E428BC96D017}" dt="2018-08-19T06:46:55.656" v="2152" actId="20577"/>
          <ac:spMkLst>
            <pc:docMk/>
            <pc:sldMk cId="4188691804" sldId="266"/>
            <ac:spMk id="3" creationId="{2E89287F-E754-0447-8447-2A6CB9510E0C}"/>
          </ac:spMkLst>
        </pc:spChg>
      </pc:sldChg>
      <pc:sldChg chg="modSp new">
        <pc:chgData name="Minho Shin" userId="11507148_tp_dropbox" providerId="OAuth2" clId="{1CD852B4-379A-0741-A98F-E428BC96D017}" dt="2018-08-19T07:02:08.966" v="2702" actId="20577"/>
        <pc:sldMkLst>
          <pc:docMk/>
          <pc:sldMk cId="2310464855" sldId="267"/>
        </pc:sldMkLst>
        <pc:spChg chg="mod">
          <ac:chgData name="Minho Shin" userId="11507148_tp_dropbox" providerId="OAuth2" clId="{1CD852B4-379A-0741-A98F-E428BC96D017}" dt="2018-08-19T06:53:14.259" v="2325" actId="20577"/>
          <ac:spMkLst>
            <pc:docMk/>
            <pc:sldMk cId="2310464855" sldId="267"/>
            <ac:spMk id="2" creationId="{F3CECBCF-4E58-A541-A1F7-4D80762D11D1}"/>
          </ac:spMkLst>
        </pc:spChg>
        <pc:spChg chg="mod">
          <ac:chgData name="Minho Shin" userId="11507148_tp_dropbox" providerId="OAuth2" clId="{1CD852B4-379A-0741-A98F-E428BC96D017}" dt="2018-08-19T07:02:08.966" v="2702" actId="20577"/>
          <ac:spMkLst>
            <pc:docMk/>
            <pc:sldMk cId="2310464855" sldId="267"/>
            <ac:spMk id="3" creationId="{E5C32592-2A74-B54F-8C11-B6AD791EC6DF}"/>
          </ac:spMkLst>
        </pc:spChg>
      </pc:sldChg>
      <pc:sldChg chg="modSp new">
        <pc:chgData name="Minho Shin" userId="11507148_tp_dropbox" providerId="OAuth2" clId="{1CD852B4-379A-0741-A98F-E428BC96D017}" dt="2018-08-19T07:10:39.890" v="3208" actId="14"/>
        <pc:sldMkLst>
          <pc:docMk/>
          <pc:sldMk cId="2748291357" sldId="268"/>
        </pc:sldMkLst>
        <pc:spChg chg="mod">
          <ac:chgData name="Minho Shin" userId="11507148_tp_dropbox" providerId="OAuth2" clId="{1CD852B4-379A-0741-A98F-E428BC96D017}" dt="2018-08-19T07:02:25.662" v="2736" actId="20577"/>
          <ac:spMkLst>
            <pc:docMk/>
            <pc:sldMk cId="2748291357" sldId="268"/>
            <ac:spMk id="2" creationId="{840278D2-59F7-C54A-9B9F-15815D472B24}"/>
          </ac:spMkLst>
        </pc:spChg>
        <pc:spChg chg="mod">
          <ac:chgData name="Minho Shin" userId="11507148_tp_dropbox" providerId="OAuth2" clId="{1CD852B4-379A-0741-A98F-E428BC96D017}" dt="2018-08-19T07:10:39.890" v="3208" actId="14"/>
          <ac:spMkLst>
            <pc:docMk/>
            <pc:sldMk cId="2748291357" sldId="268"/>
            <ac:spMk id="3" creationId="{BED1E258-0BF2-C24B-A182-E118D8D37227}"/>
          </ac:spMkLst>
        </pc:spChg>
      </pc:sldChg>
      <pc:sldChg chg="modSp new">
        <pc:chgData name="Minho Shin" userId="11507148_tp_dropbox" providerId="OAuth2" clId="{1CD852B4-379A-0741-A98F-E428BC96D017}" dt="2018-08-19T07:37:24.584" v="3649" actId="20577"/>
        <pc:sldMkLst>
          <pc:docMk/>
          <pc:sldMk cId="1449151670" sldId="269"/>
        </pc:sldMkLst>
        <pc:spChg chg="mod">
          <ac:chgData name="Minho Shin" userId="11507148_tp_dropbox" providerId="OAuth2" clId="{1CD852B4-379A-0741-A98F-E428BC96D017}" dt="2018-08-19T07:10:55.811" v="3229" actId="20577"/>
          <ac:spMkLst>
            <pc:docMk/>
            <pc:sldMk cId="1449151670" sldId="269"/>
            <ac:spMk id="2" creationId="{4BCBEB24-C125-F744-96A8-3E707D85A6BF}"/>
          </ac:spMkLst>
        </pc:spChg>
        <pc:spChg chg="mod">
          <ac:chgData name="Minho Shin" userId="11507148_tp_dropbox" providerId="OAuth2" clId="{1CD852B4-379A-0741-A98F-E428BC96D017}" dt="2018-08-19T07:37:24.584" v="3649" actId="20577"/>
          <ac:spMkLst>
            <pc:docMk/>
            <pc:sldMk cId="1449151670" sldId="269"/>
            <ac:spMk id="3" creationId="{F9CB71A5-B88D-2749-B840-BB0DF9573D60}"/>
          </ac:spMkLst>
        </pc:spChg>
      </pc:sldChg>
      <pc:sldChg chg="modSp new">
        <pc:chgData name="Minho Shin" userId="11507148_tp_dropbox" providerId="OAuth2" clId="{1CD852B4-379A-0741-A98F-E428BC96D017}" dt="2018-08-19T07:41:09.367" v="3849" actId="20577"/>
        <pc:sldMkLst>
          <pc:docMk/>
          <pc:sldMk cId="3220941048" sldId="270"/>
        </pc:sldMkLst>
        <pc:spChg chg="mod">
          <ac:chgData name="Minho Shin" userId="11507148_tp_dropbox" providerId="OAuth2" clId="{1CD852B4-379A-0741-A98F-E428BC96D017}" dt="2018-08-19T07:40:25.730" v="3791" actId="20577"/>
          <ac:spMkLst>
            <pc:docMk/>
            <pc:sldMk cId="3220941048" sldId="270"/>
            <ac:spMk id="2" creationId="{9C348BFC-25A6-B24A-BCEE-B3B5284E948C}"/>
          </ac:spMkLst>
        </pc:spChg>
        <pc:spChg chg="mod">
          <ac:chgData name="Minho Shin" userId="11507148_tp_dropbox" providerId="OAuth2" clId="{1CD852B4-379A-0741-A98F-E428BC96D017}" dt="2018-08-19T07:41:09.367" v="3849" actId="20577"/>
          <ac:spMkLst>
            <pc:docMk/>
            <pc:sldMk cId="3220941048" sldId="270"/>
            <ac:spMk id="3" creationId="{D652961A-DDED-4640-8576-7FEEE42CF6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5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9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6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4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2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4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1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4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6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3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0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4D14-E690-4545-B755-322A5DBA6D7D}" type="datetimeFigureOut">
              <a:rPr lang="en-US" smtClean="0"/>
              <a:t>8/23/18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7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pidtables.com/convert/number/hex-to-decimal.html" TargetMode="External"/><Relationship Id="rId2" Type="http://schemas.openxmlformats.org/officeDocument/2006/relationships/hyperlink" Target="https://emn178.github.io/online-tools/keccak_25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ethereum/solidity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142FF-316F-5949-BDF8-292D1AA84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Ethereum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F7564-D020-A248-9F92-166AA83745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신민호</a:t>
            </a:r>
            <a:endParaRPr lang="en-US" altLang="ko-KR" dirty="0"/>
          </a:p>
          <a:p>
            <a:r>
              <a:rPr lang="ko-KR" altLang="en-US" dirty="0"/>
              <a:t>명지대학교</a:t>
            </a:r>
            <a:endParaRPr lang="en-US" altLang="ko-KR" dirty="0"/>
          </a:p>
          <a:p>
            <a:r>
              <a:rPr lang="en-US" altLang="ko-KR" dirty="0" err="1"/>
              <a:t>hmcl.mju.ac.kr</a:t>
            </a:r>
            <a:endParaRPr lang="en-US" altLang="ko-KR" dirty="0"/>
          </a:p>
          <a:p>
            <a:r>
              <a:rPr lang="en-US" dirty="0"/>
              <a:t>mhshin@mju.ac.kr</a:t>
            </a:r>
          </a:p>
        </p:txBody>
      </p:sp>
    </p:spTree>
    <p:extLst>
      <p:ext uri="{BB962C8B-B14F-4D97-AF65-F5344CB8AC3E}">
        <p14:creationId xmlns:p14="http://schemas.microsoft.com/office/powerpoint/2010/main" val="204751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557F-3938-ED4D-A406-939F538A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EC557-12F9-EA43-9ECD-1375F8743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000"/>
            <a:ext cx="7886700" cy="4587874"/>
          </a:xfrm>
        </p:spPr>
        <p:txBody>
          <a:bodyPr>
            <a:normAutofit fontScale="92500"/>
          </a:bodyPr>
          <a:lstStyle/>
          <a:p>
            <a:r>
              <a:rPr lang="en-US" dirty="0"/>
              <a:t>Address</a:t>
            </a:r>
          </a:p>
          <a:p>
            <a:pPr lvl="1"/>
            <a:r>
              <a:rPr lang="en-US" dirty="0" err="1"/>
              <a:t>address.balance</a:t>
            </a:r>
            <a:endParaRPr lang="en-US" dirty="0"/>
          </a:p>
          <a:p>
            <a:pPr lvl="1"/>
            <a:r>
              <a:rPr lang="en-US" dirty="0" err="1"/>
              <a:t>address.transfer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throwing exceptions if error</a:t>
            </a:r>
          </a:p>
          <a:p>
            <a:pPr lvl="1"/>
            <a:r>
              <a:rPr lang="en-US" dirty="0" err="1"/>
              <a:t>address.send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returning T/F</a:t>
            </a:r>
          </a:p>
          <a:p>
            <a:r>
              <a:rPr lang="en-US" dirty="0"/>
              <a:t>Functions</a:t>
            </a:r>
          </a:p>
          <a:p>
            <a:pPr lvl="1"/>
            <a:r>
              <a:rPr lang="en-US" dirty="0" err="1"/>
              <a:t>addmod</a:t>
            </a:r>
            <a:r>
              <a:rPr lang="en-US" dirty="0"/>
              <a:t>/</a:t>
            </a:r>
            <a:r>
              <a:rPr lang="en-US" dirty="0" err="1"/>
              <a:t>mulmod</a:t>
            </a:r>
            <a:r>
              <a:rPr lang="en-US" dirty="0"/>
              <a:t>: add/multiply with mod</a:t>
            </a:r>
          </a:p>
          <a:p>
            <a:pPr lvl="1"/>
            <a:r>
              <a:rPr lang="en-US" dirty="0"/>
              <a:t>keccak256/sha256/ripemd160</a:t>
            </a:r>
          </a:p>
          <a:p>
            <a:pPr lvl="1"/>
            <a:r>
              <a:rPr lang="en-US" dirty="0" err="1"/>
              <a:t>ecrecover</a:t>
            </a:r>
            <a:r>
              <a:rPr lang="en-US" dirty="0"/>
              <a:t>: recover the address from a signature</a:t>
            </a:r>
          </a:p>
          <a:p>
            <a:pPr lvl="1"/>
            <a:r>
              <a:rPr lang="en-US" dirty="0" err="1"/>
              <a:t>selfdestruct</a:t>
            </a:r>
            <a:r>
              <a:rPr lang="en-US" dirty="0"/>
              <a:t>(</a:t>
            </a:r>
            <a:r>
              <a:rPr lang="en-US" dirty="0" err="1"/>
              <a:t>addr</a:t>
            </a:r>
            <a:r>
              <a:rPr lang="en-US" dirty="0"/>
              <a:t>): delete the contract, returning left ether to </a:t>
            </a:r>
            <a:r>
              <a:rPr lang="en-US" dirty="0" err="1"/>
              <a:t>addr</a:t>
            </a:r>
            <a:endParaRPr lang="en-US" dirty="0"/>
          </a:p>
          <a:p>
            <a:pPr lvl="1"/>
            <a:r>
              <a:rPr lang="en-US" dirty="0"/>
              <a:t>this: address of the contract account</a:t>
            </a:r>
          </a:p>
        </p:txBody>
      </p:sp>
    </p:spTree>
    <p:extLst>
      <p:ext uri="{BB962C8B-B14F-4D97-AF65-F5344CB8AC3E}">
        <p14:creationId xmlns:p14="http://schemas.microsoft.com/office/powerpoint/2010/main" val="3384966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A115-EA33-E145-A9C8-9BCC95F2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3E7C3-E28E-6448-A0AD-775EC1513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</a:t>
            </a:r>
          </a:p>
          <a:p>
            <a:r>
              <a:rPr lang="en-US" dirty="0"/>
              <a:t>Interface: like Java interface</a:t>
            </a:r>
          </a:p>
          <a:p>
            <a:r>
              <a:rPr lang="en-US" dirty="0"/>
              <a:t>Library: provides useful functions. Use “</a:t>
            </a:r>
            <a:r>
              <a:rPr lang="en-US" dirty="0" err="1"/>
              <a:t>delegatecall</a:t>
            </a:r>
            <a:r>
              <a:rPr lang="en-US" dirty="0"/>
              <a:t>()”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75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7139-B8B5-2D46-9E3C-867CCAD8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287F-E754-0447-8447-2A6CB9510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function</a:t>
            </a:r>
            <a:r>
              <a:rPr lang="en-US" dirty="0"/>
              <a:t> &lt;name&gt;(&lt;params&gt;) </a:t>
            </a:r>
            <a:r>
              <a:rPr lang="en-US" altLang="ko-KR" dirty="0"/>
              <a:t>&lt;accessibility&gt; &lt;behavior&gt; &lt;modifier&gt; &lt;returns&gt; { &lt;definition&gt; }</a:t>
            </a:r>
          </a:p>
          <a:p>
            <a:pPr lvl="1"/>
            <a:r>
              <a:rPr lang="en-US" dirty="0"/>
              <a:t>&lt;accessibility&gt;=public|external|internal|private</a:t>
            </a:r>
          </a:p>
          <a:p>
            <a:pPr lvl="2"/>
            <a:r>
              <a:rPr lang="en-US" dirty="0"/>
              <a:t>Public: both outside and inside can call </a:t>
            </a:r>
          </a:p>
          <a:p>
            <a:pPr lvl="2"/>
            <a:r>
              <a:rPr lang="en-US" dirty="0"/>
              <a:t>External: only from outside unless (this.&lt;func&gt;)</a:t>
            </a:r>
          </a:p>
          <a:p>
            <a:pPr lvl="2"/>
            <a:r>
              <a:rPr lang="en-US" dirty="0"/>
              <a:t>Internal: only from inside and derived contracts</a:t>
            </a:r>
          </a:p>
          <a:p>
            <a:pPr lvl="2"/>
            <a:r>
              <a:rPr lang="en-US" dirty="0"/>
              <a:t>Private: only from inside, not from derived ones</a:t>
            </a:r>
          </a:p>
          <a:p>
            <a:pPr lvl="1"/>
            <a:r>
              <a:rPr lang="en-US" dirty="0"/>
              <a:t>&lt;behavior&gt;=constant|view|pure|payable</a:t>
            </a:r>
          </a:p>
          <a:p>
            <a:pPr lvl="2"/>
            <a:r>
              <a:rPr lang="en-US" dirty="0"/>
              <a:t>Constant(view): no change in state(storage)</a:t>
            </a:r>
          </a:p>
          <a:p>
            <a:pPr lvl="2"/>
            <a:r>
              <a:rPr lang="en-US" dirty="0"/>
              <a:t>Pure: no access to state (declarative)</a:t>
            </a:r>
          </a:p>
          <a:p>
            <a:pPr lvl="2"/>
            <a:r>
              <a:rPr lang="en-US" dirty="0"/>
              <a:t>Payable: accept incoming payment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91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ECBCF-4E58-A541-A1F7-4D80762D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&amp;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32592-2A74-B54F-8C11-B6AD791E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constructor</a:t>
            </a:r>
          </a:p>
          <a:p>
            <a:pPr lvl="1"/>
            <a:r>
              <a:rPr lang="en-US" dirty="0"/>
              <a:t>~0.4.21: &lt;contract_name&gt;()</a:t>
            </a:r>
          </a:p>
          <a:p>
            <a:pPr lvl="1"/>
            <a:r>
              <a:rPr lang="en-US" dirty="0"/>
              <a:t>0.4.22~: constructor()</a:t>
            </a:r>
          </a:p>
          <a:p>
            <a:r>
              <a:rPr lang="en-US" dirty="0"/>
              <a:t>Destroying a contract</a:t>
            </a:r>
          </a:p>
          <a:p>
            <a:pPr lvl="1"/>
            <a:r>
              <a:rPr lang="en-US" dirty="0"/>
              <a:t>Call “</a:t>
            </a:r>
            <a:r>
              <a:rPr lang="en-US" dirty="0" err="1"/>
              <a:t>selfdestruct</a:t>
            </a:r>
            <a:r>
              <a:rPr lang="en-US" dirty="0"/>
              <a:t>( address recipient )”</a:t>
            </a:r>
          </a:p>
          <a:p>
            <a:pPr lvl="2"/>
            <a:r>
              <a:rPr lang="en-US" dirty="0"/>
              <a:t>Remove the contract and send left ether to recipient</a:t>
            </a:r>
          </a:p>
          <a:p>
            <a:pPr lvl="1"/>
            <a:r>
              <a:rPr lang="en-US" dirty="0"/>
              <a:t>Make sure you prepare a public function to destroy</a:t>
            </a:r>
          </a:p>
          <a:p>
            <a:pPr lvl="2"/>
            <a:r>
              <a:rPr lang="en-US" dirty="0"/>
              <a:t>Should be called only by the creator</a:t>
            </a:r>
          </a:p>
          <a:p>
            <a:pPr lvl="3"/>
            <a:r>
              <a:rPr lang="en-US" dirty="0"/>
              <a:t>Require(msg.sender == owner)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Add constructor/destructor to Faucet.sol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6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212C-529D-CB42-8717-13EFD2E8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constructor/destructor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CB0E78-5591-BC4B-BCE2-C22DA9C84D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429" y="1825624"/>
            <a:ext cx="4836668" cy="4786287"/>
          </a:xfrm>
        </p:spPr>
      </p:pic>
    </p:spTree>
    <p:extLst>
      <p:ext uri="{BB962C8B-B14F-4D97-AF65-F5344CB8AC3E}">
        <p14:creationId xmlns:p14="http://schemas.microsoft.com/office/powerpoint/2010/main" val="615424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78D2-59F7-C54A-9B9F-15815D47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Modifier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1E258-0BF2-C24B-A182-E118D8D37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Defines requirements applying multiple functions</a:t>
            </a:r>
          </a:p>
          <a:p>
            <a:pPr lvl="1"/>
            <a:r>
              <a:rPr lang="en-US" dirty="0"/>
              <a:t>Eg: the caller should be the owner of the contract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Modifier onlyOwner {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require(msg.sender == owner);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_;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Function destructor() public </a:t>
            </a:r>
            <a:r>
              <a:rPr lang="en-US" dirty="0">
                <a:solidFill>
                  <a:srgbClr val="FF0000"/>
                </a:solidFill>
              </a:rPr>
              <a:t>onlyOwner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selfdestruct</a:t>
            </a:r>
            <a:r>
              <a:rPr lang="en-US" dirty="0">
                <a:solidFill>
                  <a:srgbClr val="0432FF"/>
                </a:solidFill>
              </a:rPr>
              <a:t>(owner); }</a:t>
            </a:r>
          </a:p>
          <a:p>
            <a:pPr lvl="1"/>
            <a:r>
              <a:rPr lang="en-US" dirty="0"/>
              <a:t>“_;” : placeholder for the modified function</a:t>
            </a:r>
          </a:p>
          <a:p>
            <a:r>
              <a:rPr lang="en-US" dirty="0"/>
              <a:t>Modifier can access variables in modified function</a:t>
            </a:r>
          </a:p>
          <a:p>
            <a:pPr lvl="1"/>
            <a:r>
              <a:rPr lang="en-US" dirty="0"/>
              <a:t>Not vice versa</a:t>
            </a:r>
          </a:p>
        </p:txBody>
      </p:sp>
    </p:spTree>
    <p:extLst>
      <p:ext uri="{BB962C8B-B14F-4D97-AF65-F5344CB8AC3E}">
        <p14:creationId xmlns:p14="http://schemas.microsoft.com/office/powerpoint/2010/main" val="2748291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BEB24-C125-F744-96A8-3E707D85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71A5-B88D-2749-B840-BB0DF957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 contract inherits Parent contract</a:t>
            </a:r>
          </a:p>
          <a:p>
            <a:pPr lvl="1"/>
            <a:r>
              <a:rPr lang="en-US" dirty="0"/>
              <a:t>Contract Child is Parent { … }</a:t>
            </a:r>
          </a:p>
          <a:p>
            <a:pPr lvl="1"/>
            <a:r>
              <a:rPr lang="en-US" dirty="0"/>
              <a:t>Contract Child is Parent1, Parent2 { … }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Faucet with inheritances</a:t>
            </a:r>
          </a:p>
          <a:p>
            <a:pPr lvl="1"/>
            <a:r>
              <a:rPr lang="en-US" dirty="0"/>
              <a:t>Create Owned contract w/ onlyOwner modifier</a:t>
            </a:r>
          </a:p>
          <a:p>
            <a:pPr lvl="1"/>
            <a:r>
              <a:rPr lang="en-US" dirty="0"/>
              <a:t>Create Mortal contract inheriting Owner, w/ destructor</a:t>
            </a:r>
          </a:p>
          <a:p>
            <a:pPr lvl="1"/>
            <a:r>
              <a:rPr lang="en-US" dirty="0"/>
              <a:t>Create Faucet contract inheriting Mortal, w/ withdraw and feedback</a:t>
            </a:r>
          </a:p>
        </p:txBody>
      </p:sp>
    </p:spTree>
    <p:extLst>
      <p:ext uri="{BB962C8B-B14F-4D97-AF65-F5344CB8AC3E}">
        <p14:creationId xmlns:p14="http://schemas.microsoft.com/office/powerpoint/2010/main" val="1449151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78CB1-3C91-764E-BDB9-F8A1348E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Faucet with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5E7A3-1CF3-F442-98FF-29CAC299B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Owned</a:t>
            </a:r>
            <a:r>
              <a:rPr lang="en-US" sz="2000" dirty="0"/>
              <a:t> { </a:t>
            </a:r>
            <a:br>
              <a:rPr lang="en-US" sz="2000" dirty="0"/>
            </a:br>
            <a:r>
              <a:rPr lang="en-US" sz="2000" dirty="0"/>
              <a:t>	address owner;  	</a:t>
            </a:r>
          </a:p>
          <a:p>
            <a:pPr marL="914400" lvl="2" indent="0">
              <a:buNone/>
            </a:pPr>
            <a:r>
              <a:rPr lang="en-US" dirty="0"/>
              <a:t>constructor() { owner = </a:t>
            </a:r>
            <a:r>
              <a:rPr lang="en-US" dirty="0" err="1"/>
              <a:t>msg.sender</a:t>
            </a:r>
            <a:r>
              <a:rPr lang="en-US" dirty="0"/>
              <a:t>; } </a:t>
            </a:r>
          </a:p>
          <a:p>
            <a:pPr marL="914400" lvl="2" indent="0">
              <a:buNone/>
            </a:pPr>
            <a:r>
              <a:rPr lang="en-US" dirty="0"/>
              <a:t>modifier </a:t>
            </a:r>
            <a:r>
              <a:rPr lang="en-US" dirty="0" err="1"/>
              <a:t>onlyOwner</a:t>
            </a:r>
            <a:r>
              <a:rPr lang="en-US" dirty="0"/>
              <a:t> {require(</a:t>
            </a:r>
            <a:r>
              <a:rPr lang="en-US" dirty="0" err="1"/>
              <a:t>msg.sender</a:t>
            </a:r>
            <a:r>
              <a:rPr lang="en-US" dirty="0"/>
              <a:t> == owner); _;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Mortal </a:t>
            </a:r>
            <a:r>
              <a:rPr lang="en-US" sz="2000" dirty="0"/>
              <a:t>is Owned { </a:t>
            </a:r>
          </a:p>
          <a:p>
            <a:pPr marL="0" indent="0">
              <a:buNone/>
            </a:pPr>
            <a:r>
              <a:rPr lang="en-US" sz="2000" dirty="0"/>
              <a:t>	function destroy() public </a:t>
            </a:r>
            <a:r>
              <a:rPr lang="en-US" sz="2000" dirty="0" err="1"/>
              <a:t>onlyOwner</a:t>
            </a:r>
            <a:r>
              <a:rPr lang="en-US" sz="2000" dirty="0"/>
              <a:t> { </a:t>
            </a:r>
            <a:r>
              <a:rPr lang="en-US" sz="2000" dirty="0" err="1"/>
              <a:t>selfdestruct</a:t>
            </a:r>
            <a:r>
              <a:rPr lang="en-US" sz="2000" dirty="0"/>
              <a:t>(owner);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Faucet</a:t>
            </a:r>
            <a:r>
              <a:rPr lang="en-US" sz="2000" dirty="0"/>
              <a:t> is Mortal { </a:t>
            </a:r>
          </a:p>
          <a:p>
            <a:pPr marL="0" indent="0">
              <a:buNone/>
            </a:pPr>
            <a:r>
              <a:rPr lang="en-US" sz="2000" dirty="0"/>
              <a:t>	function withdraw(</a:t>
            </a:r>
            <a:r>
              <a:rPr lang="en-US" sz="2000" dirty="0" err="1"/>
              <a:t>uint</a:t>
            </a:r>
            <a:r>
              <a:rPr lang="en-US" sz="2000" dirty="0"/>
              <a:t> </a:t>
            </a:r>
            <a:r>
              <a:rPr lang="en-US" sz="2000" dirty="0" err="1"/>
              <a:t>withdraw_amount</a:t>
            </a:r>
            <a:r>
              <a:rPr lang="en-US" sz="2000" dirty="0"/>
              <a:t>) public { </a:t>
            </a:r>
          </a:p>
          <a:p>
            <a:pPr marL="0" indent="0">
              <a:buNone/>
            </a:pPr>
            <a:r>
              <a:rPr lang="en-US" sz="2000" dirty="0"/>
              <a:t>		require(</a:t>
            </a:r>
            <a:r>
              <a:rPr lang="en-US" sz="2000" dirty="0" err="1"/>
              <a:t>withdraw_amount</a:t>
            </a:r>
            <a:r>
              <a:rPr lang="en-US" sz="2000" dirty="0"/>
              <a:t> &lt;= 0.1 ether);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msg.sender.transfer</a:t>
            </a:r>
            <a:r>
              <a:rPr lang="en-US" sz="2000" dirty="0"/>
              <a:t>(</a:t>
            </a:r>
            <a:r>
              <a:rPr lang="en-US" sz="2000" dirty="0" err="1"/>
              <a:t>withdraw_amount</a:t>
            </a:r>
            <a:r>
              <a:rPr lang="en-US" sz="2000" dirty="0"/>
              <a:t>); } </a:t>
            </a:r>
          </a:p>
          <a:p>
            <a:pPr marL="0" indent="0">
              <a:buNone/>
            </a:pPr>
            <a:r>
              <a:rPr lang="en-US" sz="2000" dirty="0"/>
              <a:t>	function () public payable {}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37732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48BFC-25A6-B24A-BCEE-B3B5284E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961A-DDED-4640-8576-7FEEE42C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61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Error handling by assert(), require(), revert()</a:t>
            </a:r>
          </a:p>
          <a:p>
            <a:pPr>
              <a:lnSpc>
                <a:spcPct val="120000"/>
              </a:lnSpc>
            </a:pPr>
            <a:r>
              <a:rPr lang="en-US" dirty="0"/>
              <a:t>Upon error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Contract terminates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all state changes are reverted (on every called contracts)</a:t>
            </a:r>
          </a:p>
          <a:p>
            <a:pPr>
              <a:lnSpc>
                <a:spcPct val="120000"/>
              </a:lnSpc>
            </a:pPr>
            <a:r>
              <a:rPr lang="en-US" dirty="0"/>
              <a:t>assert and require is the same: but conventionally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assert: test internal conditions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require: test inputs</a:t>
            </a:r>
          </a:p>
          <a:p>
            <a:pPr>
              <a:lnSpc>
                <a:spcPct val="120000"/>
              </a:lnSpc>
            </a:pPr>
            <a:r>
              <a:rPr lang="en-US" dirty="0"/>
              <a:t>require(&lt;condition&gt;, “message”)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msg.sender.transfer</a:t>
            </a:r>
            <a:r>
              <a:rPr lang="en-US" dirty="0"/>
              <a:t>(</a:t>
            </a:r>
            <a:r>
              <a:rPr lang="en-US" dirty="0" err="1"/>
              <a:t>withdraw_amount</a:t>
            </a:r>
            <a:r>
              <a:rPr lang="en-US" dirty="0"/>
              <a:t>);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will error anyway if balance of sender &lt; </a:t>
            </a:r>
            <a:r>
              <a:rPr lang="en-US" dirty="0" err="1"/>
              <a:t>withdraw_amount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Use require(</a:t>
            </a:r>
            <a:r>
              <a:rPr lang="en-US" dirty="0" err="1"/>
              <a:t>this.balance</a:t>
            </a:r>
            <a:r>
              <a:rPr lang="en-US" dirty="0"/>
              <a:t> &gt;= </a:t>
            </a:r>
            <a:r>
              <a:rPr lang="en-US" dirty="0" err="1"/>
              <a:t>withdraw_amount</a:t>
            </a:r>
            <a:r>
              <a:rPr lang="en-US" dirty="0"/>
              <a:t>, “Insufficient balance” );</a:t>
            </a:r>
          </a:p>
        </p:txBody>
      </p:sp>
    </p:spTree>
    <p:extLst>
      <p:ext uri="{BB962C8B-B14F-4D97-AF65-F5344CB8AC3E}">
        <p14:creationId xmlns:p14="http://schemas.microsoft.com/office/powerpoint/2010/main" val="3220941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AD84-D19C-0942-B396-975D5E0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5AE87-A8B9-9045-976F-F5838F33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065986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When transaction completes (success or not)</a:t>
            </a:r>
          </a:p>
          <a:p>
            <a:pPr lvl="1"/>
            <a:r>
              <a:rPr lang="en-US" sz="1400" dirty="0"/>
              <a:t>transaction receipt is produced</a:t>
            </a:r>
          </a:p>
          <a:p>
            <a:pPr lvl="1"/>
            <a:r>
              <a:rPr lang="en-US" sz="1400" dirty="0"/>
              <a:t>the receipt contains logs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</a:rPr>
              <a:t>Event generates these logs</a:t>
            </a:r>
          </a:p>
          <a:p>
            <a:r>
              <a:rPr lang="en-US" sz="1600" dirty="0" err="1"/>
              <a:t>DApps</a:t>
            </a:r>
            <a:r>
              <a:rPr lang="en-US" sz="1600" dirty="0"/>
              <a:t> can can monitor “events”</a:t>
            </a:r>
          </a:p>
          <a:p>
            <a:r>
              <a:rPr lang="en-US" sz="1600" dirty="0"/>
              <a:t>Declaration</a:t>
            </a:r>
          </a:p>
          <a:p>
            <a:pPr lvl="1"/>
            <a:r>
              <a:rPr lang="en-US" sz="1400" dirty="0"/>
              <a:t>event &lt;name&gt;( &lt;type&gt; [indexed] &lt;param1&gt;,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event Withdrawal(address indexed to,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amount); </a:t>
            </a:r>
          </a:p>
          <a:p>
            <a:pPr lvl="1"/>
            <a:r>
              <a:rPr lang="en-US" sz="1400" dirty="0"/>
              <a:t>Parameters are recorded in the log</a:t>
            </a:r>
          </a:p>
          <a:p>
            <a:pPr lvl="1"/>
            <a:r>
              <a:rPr lang="en-US" sz="1400" dirty="0"/>
              <a:t>Indexed parameters are used for filtering for specific value</a:t>
            </a:r>
          </a:p>
          <a:p>
            <a:r>
              <a:rPr lang="en-US" sz="1600" dirty="0"/>
              <a:t>Emitting</a:t>
            </a:r>
          </a:p>
          <a:p>
            <a:pPr lvl="1"/>
            <a:r>
              <a:rPr lang="en-US" sz="1400" dirty="0"/>
              <a:t>emit &lt;name&gt;( &lt;param1_value&gt;,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emit </a:t>
            </a:r>
            <a:r>
              <a:rPr lang="en-US" sz="1400" dirty="0" err="1">
                <a:solidFill>
                  <a:srgbClr val="0432FF"/>
                </a:solidFill>
              </a:rPr>
              <a:t>Withdrawl</a:t>
            </a:r>
            <a:r>
              <a:rPr lang="en-US" sz="1400" dirty="0">
                <a:solidFill>
                  <a:srgbClr val="0432FF"/>
                </a:solidFill>
              </a:rPr>
              <a:t>(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, </a:t>
            </a:r>
            <a:r>
              <a:rPr lang="en-US" sz="1400" dirty="0" err="1">
                <a:solidFill>
                  <a:srgbClr val="0432FF"/>
                </a:solidFill>
              </a:rPr>
              <a:t>withdraw_amount</a:t>
            </a:r>
            <a:r>
              <a:rPr lang="en-US" sz="1400" dirty="0">
                <a:solidFill>
                  <a:srgbClr val="0432FF"/>
                </a:solidFill>
              </a:rPr>
              <a:t>);</a:t>
            </a:r>
          </a:p>
          <a:p>
            <a:r>
              <a:rPr lang="en-US" sz="1600" dirty="0"/>
              <a:t>Check with </a:t>
            </a:r>
            <a:r>
              <a:rPr lang="en-US" sz="1600" dirty="0" err="1"/>
              <a:t>etherscan’s</a:t>
            </a:r>
            <a:r>
              <a:rPr lang="en-US" sz="1600" dirty="0"/>
              <a:t> Transaction info (Event log)</a:t>
            </a:r>
          </a:p>
          <a:p>
            <a:pPr lvl="1"/>
            <a:r>
              <a:rPr lang="en-US" sz="1400" dirty="0"/>
              <a:t>topic[0]: Keccak256(&lt;function prototype&gt;)</a:t>
            </a:r>
          </a:p>
          <a:p>
            <a:pPr lvl="1"/>
            <a:r>
              <a:rPr lang="en-US" sz="1400" dirty="0"/>
              <a:t>topic[</a:t>
            </a:r>
            <a:r>
              <a:rPr lang="en-US" sz="1400" dirty="0" err="1"/>
              <a:t>i</a:t>
            </a:r>
            <a:r>
              <a:rPr lang="en-US" sz="1400" dirty="0"/>
              <a:t>]: </a:t>
            </a:r>
            <a:r>
              <a:rPr lang="en-US" sz="1400" dirty="0" err="1"/>
              <a:t>ith</a:t>
            </a:r>
            <a:r>
              <a:rPr lang="en-US" sz="1400" dirty="0"/>
              <a:t> indexed value</a:t>
            </a:r>
          </a:p>
          <a:p>
            <a:pPr lvl="1"/>
            <a:r>
              <a:rPr lang="en-US" sz="1400" dirty="0"/>
              <a:t>Data: non-indexed value</a:t>
            </a:r>
          </a:p>
          <a:p>
            <a:r>
              <a:rPr lang="en-US" sz="1600" dirty="0"/>
              <a:t>Online keccack256: </a:t>
            </a:r>
            <a:r>
              <a:rPr lang="en-US" sz="1600" dirty="0">
                <a:hlinkClick r:id="rId2"/>
              </a:rPr>
              <a:t>https://emn178.github.io/online-tools/keccak_256.html</a:t>
            </a:r>
            <a:endParaRPr lang="en-US" sz="1600" dirty="0"/>
          </a:p>
          <a:p>
            <a:r>
              <a:rPr lang="en-US" sz="1600" dirty="0"/>
              <a:t>Online </a:t>
            </a:r>
            <a:r>
              <a:rPr lang="en-US" sz="1600" dirty="0" err="1"/>
              <a:t>Hex</a:t>
            </a:r>
            <a:r>
              <a:rPr lang="en-US" sz="1600" dirty="0" err="1">
                <a:sym typeface="Wingdings" pitchFamily="2" charset="2"/>
              </a:rPr>
              <a:t>Decimal</a:t>
            </a:r>
            <a:r>
              <a:rPr lang="en-US" sz="1600" dirty="0">
                <a:sym typeface="Wingdings" pitchFamily="2" charset="2"/>
              </a:rPr>
              <a:t> converter: </a:t>
            </a:r>
            <a:r>
              <a:rPr lang="en-US" sz="1600" dirty="0">
                <a:sym typeface="Wingdings" pitchFamily="2" charset="2"/>
                <a:hlinkClick r:id="rId3"/>
              </a:rPr>
              <a:t>https://www.rapidtables.com/convert/number/hex-to-decimal.html</a:t>
            </a:r>
            <a:endParaRPr lang="en-US" sz="16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8848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10DF-A28C-DA43-BA36-19FF5B518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Ethereum </a:t>
            </a:r>
            <a:r>
              <a:rPr lang="en-US" dirty="0" err="1"/>
              <a:t>HIgh-level</a:t>
            </a:r>
            <a:r>
              <a:rPr lang="en-US" dirty="0"/>
              <a:t>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0F269-C2C8-0A41-B9A4-72BB7ED3C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LLL</a:t>
            </a:r>
          </a:p>
          <a:p>
            <a:pPr lvl="1"/>
            <a:r>
              <a:rPr lang="en-US" dirty="0"/>
              <a:t>First Ethereum language, functional, rarely used</a:t>
            </a:r>
          </a:p>
          <a:p>
            <a:r>
              <a:rPr lang="en-US" dirty="0"/>
              <a:t>Serpent</a:t>
            </a:r>
          </a:p>
          <a:p>
            <a:pPr lvl="1"/>
            <a:r>
              <a:rPr lang="en-US" dirty="0"/>
              <a:t>Procedural, similar to Python, by </a:t>
            </a:r>
            <a:r>
              <a:rPr lang="en-US" dirty="0" err="1"/>
              <a:t>Vitalik</a:t>
            </a:r>
            <a:r>
              <a:rPr lang="en-US" dirty="0"/>
              <a:t>, little used</a:t>
            </a:r>
          </a:p>
          <a:p>
            <a:r>
              <a:rPr lang="en-US" dirty="0"/>
              <a:t>Solidity</a:t>
            </a:r>
          </a:p>
          <a:p>
            <a:pPr lvl="1"/>
            <a:r>
              <a:rPr lang="en-US" dirty="0"/>
              <a:t>Procedural, similar to Java/C++, Most popular, by Gavin</a:t>
            </a:r>
          </a:p>
          <a:p>
            <a:r>
              <a:rPr lang="en-US" dirty="0" err="1"/>
              <a:t>Vyper</a:t>
            </a:r>
            <a:endParaRPr lang="en-US" dirty="0"/>
          </a:p>
          <a:p>
            <a:pPr lvl="1"/>
            <a:r>
              <a:rPr lang="en-US" dirty="0"/>
              <a:t>Functional, </a:t>
            </a:r>
            <a:r>
              <a:rPr lang="en-US" dirty="0" err="1"/>
              <a:t>Pyton</a:t>
            </a:r>
            <a:r>
              <a:rPr lang="en-US" dirty="0"/>
              <a:t>-like, by </a:t>
            </a:r>
            <a:r>
              <a:rPr lang="en-US" dirty="0" err="1"/>
              <a:t>Vitalik</a:t>
            </a:r>
            <a:endParaRPr lang="en-US" dirty="0"/>
          </a:p>
          <a:p>
            <a:r>
              <a:rPr lang="en-US" dirty="0"/>
              <a:t>Bamboo</a:t>
            </a:r>
          </a:p>
          <a:p>
            <a:pPr lvl="1"/>
            <a:r>
              <a:rPr lang="en-US" dirty="0"/>
              <a:t>No loops, Increase auditability, very new</a:t>
            </a:r>
          </a:p>
        </p:txBody>
      </p:sp>
    </p:spTree>
    <p:extLst>
      <p:ext uri="{BB962C8B-B14F-4D97-AF65-F5344CB8AC3E}">
        <p14:creationId xmlns:p14="http://schemas.microsoft.com/office/powerpoint/2010/main" val="164610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2FCF-73B5-3341-AEDA-14552565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Events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7472C9-0988-1747-ADA3-12BE471BA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234" y="1561258"/>
            <a:ext cx="4834759" cy="5125187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0BF1155-FD38-C14B-BD8E-2D1789DD09C2}"/>
              </a:ext>
            </a:extLst>
          </p:cNvPr>
          <p:cNvSpPr/>
          <p:nvPr/>
        </p:nvSpPr>
        <p:spPr>
          <a:xfrm>
            <a:off x="2501462" y="2070538"/>
            <a:ext cx="4035972" cy="3783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1D8E54-B5C5-2D41-B21B-5BF9B5CF4E03}"/>
              </a:ext>
            </a:extLst>
          </p:cNvPr>
          <p:cNvSpPr/>
          <p:nvPr/>
        </p:nvSpPr>
        <p:spPr>
          <a:xfrm>
            <a:off x="2822028" y="5260428"/>
            <a:ext cx="3599793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AFB4C3-0276-214A-9797-48AD430749E8}"/>
              </a:ext>
            </a:extLst>
          </p:cNvPr>
          <p:cNvSpPr/>
          <p:nvPr/>
        </p:nvSpPr>
        <p:spPr>
          <a:xfrm>
            <a:off x="2772104" y="6148552"/>
            <a:ext cx="3061138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6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D1B29-C823-F544-85E3-B530AD964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AFC2B-43F6-3C45-95AE-AF244A6C0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Constructor can have arguments</a:t>
            </a:r>
          </a:p>
          <a:p>
            <a:r>
              <a:rPr lang="en-US" dirty="0"/>
              <a:t>Given in the data of the contract </a:t>
            </a:r>
            <a:r>
              <a:rPr lang="en-US" dirty="0" err="1"/>
              <a:t>creationg</a:t>
            </a:r>
            <a:r>
              <a:rPr lang="en-US" dirty="0"/>
              <a:t> </a:t>
            </a:r>
            <a:r>
              <a:rPr lang="en-US" dirty="0" err="1"/>
              <a:t>tx</a:t>
            </a:r>
            <a:endParaRPr lang="en-US" dirty="0"/>
          </a:p>
          <a:p>
            <a:r>
              <a:rPr lang="en-US" dirty="0"/>
              <a:t>If not given, argument value is considered 0</a:t>
            </a:r>
          </a:p>
          <a:p>
            <a:endParaRPr lang="en-US" dirty="0"/>
          </a:p>
          <a:p>
            <a:r>
              <a:rPr lang="en-US" dirty="0"/>
              <a:t>constructor(</a:t>
            </a:r>
            <a:r>
              <a:rPr lang="en-US" dirty="0" err="1"/>
              <a:t>int</a:t>
            </a:r>
            <a:r>
              <a:rPr lang="en-US" dirty="0"/>
              <a:t> _</a:t>
            </a:r>
            <a:r>
              <a:rPr lang="en-US" dirty="0" err="1"/>
              <a:t>initval</a:t>
            </a:r>
            <a:r>
              <a:rPr lang="en-US" dirty="0"/>
              <a:t>) public 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initval</a:t>
            </a:r>
            <a:r>
              <a:rPr lang="en-US" dirty="0"/>
              <a:t> = _</a:t>
            </a:r>
            <a:r>
              <a:rPr lang="en-US" dirty="0" err="1"/>
              <a:t>initval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</a:p>
          <a:p>
            <a:r>
              <a:rPr lang="en-US" dirty="0">
                <a:solidFill>
                  <a:srgbClr val="FF0000"/>
                </a:solidFill>
              </a:rPr>
              <a:t>EX</a:t>
            </a:r>
          </a:p>
          <a:p>
            <a:pPr lvl="1"/>
            <a:r>
              <a:rPr lang="en-US" dirty="0"/>
              <a:t>Check if the argument of the constructor is passed </a:t>
            </a:r>
            <a:r>
              <a:rPr lang="en-US" dirty="0" err="1"/>
              <a:t>correcgtly</a:t>
            </a:r>
            <a:r>
              <a:rPr lang="en-US" dirty="0"/>
              <a:t>, using Event</a:t>
            </a:r>
          </a:p>
        </p:txBody>
      </p:sp>
    </p:spTree>
    <p:extLst>
      <p:ext uri="{BB962C8B-B14F-4D97-AF65-F5344CB8AC3E}">
        <p14:creationId xmlns:p14="http://schemas.microsoft.com/office/powerpoint/2010/main" val="118459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9AF0-0E3A-8642-82E1-0985D2311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 to Contract /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4905-D686-B941-8836-17E6E052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address, convert to a contract type</a:t>
            </a:r>
          </a:p>
          <a:p>
            <a:pPr lvl="1"/>
            <a:r>
              <a:rPr lang="en-US" dirty="0"/>
              <a:t>&lt;</a:t>
            </a:r>
            <a:r>
              <a:rPr lang="en-US" dirty="0" err="1"/>
              <a:t>ContractName</a:t>
            </a:r>
            <a:r>
              <a:rPr lang="en-US" dirty="0"/>
              <a:t>&gt;(&lt;address&gt;)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foo( address 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Faucet 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/>
              <a:t>Now can access methods of Faucet by faucet.&lt;method&gt;</a:t>
            </a:r>
          </a:p>
          <a:p>
            <a:r>
              <a:rPr lang="en-US" dirty="0"/>
              <a:t>Given a contract type, convert to address</a:t>
            </a:r>
          </a:p>
          <a:p>
            <a:pPr lvl="1"/>
            <a:r>
              <a:rPr lang="en-US" dirty="0"/>
              <a:t>address(&lt;Contract&gt;)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address(faucet).balance</a:t>
            </a:r>
          </a:p>
          <a:p>
            <a:pPr lvl="1"/>
            <a:r>
              <a:rPr lang="en-US" dirty="0"/>
              <a:t>Now you can handle a contract by the address</a:t>
            </a:r>
          </a:p>
        </p:txBody>
      </p:sp>
    </p:spTree>
    <p:extLst>
      <p:ext uri="{BB962C8B-B14F-4D97-AF65-F5344CB8AC3E}">
        <p14:creationId xmlns:p14="http://schemas.microsoft.com/office/powerpoint/2010/main" val="1202201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9965A-7B9E-7944-8990-EDC56F7E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Calling other (new) Contracts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F48D-3C6A-454D-9521-E90E4C1E0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other contract from a contract is useful and dangerous</a:t>
            </a:r>
          </a:p>
          <a:p>
            <a:pPr lvl="1"/>
            <a:r>
              <a:rPr lang="en-US" dirty="0"/>
              <a:t>Risk: no idea about the called contract or calling contract</a:t>
            </a:r>
          </a:p>
          <a:p>
            <a:r>
              <a:rPr lang="en-US" dirty="0"/>
              <a:t>Safest way</a:t>
            </a:r>
          </a:p>
          <a:p>
            <a:pPr lvl="1"/>
            <a:r>
              <a:rPr lang="en-US" dirty="0"/>
              <a:t>Create the contract by yourself and then call it</a:t>
            </a:r>
          </a:p>
          <a:p>
            <a:r>
              <a:rPr lang="en-US" dirty="0"/>
              <a:t>Create a contract within a contract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new &lt;</a:t>
            </a:r>
            <a:r>
              <a:rPr lang="en-US" dirty="0" err="1">
                <a:solidFill>
                  <a:srgbClr val="0432FF"/>
                </a:solidFill>
              </a:rPr>
              <a:t>Contract_Name</a:t>
            </a:r>
            <a:r>
              <a:rPr lang="en-US" dirty="0">
                <a:solidFill>
                  <a:srgbClr val="0432FF"/>
                </a:solidFill>
              </a:rPr>
              <a:t>&gt;(</a:t>
            </a:r>
            <a:r>
              <a:rPr lang="en-US" dirty="0" err="1">
                <a:solidFill>
                  <a:srgbClr val="0432FF"/>
                </a:solidFill>
              </a:rPr>
              <a:t>agruments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pPr lvl="1"/>
            <a:r>
              <a:rPr lang="en-US" dirty="0"/>
              <a:t>Declare a variable to assign the created contract address</a:t>
            </a:r>
          </a:p>
          <a:p>
            <a:pPr lvl="1"/>
            <a:r>
              <a:rPr lang="en-US" dirty="0"/>
              <a:t>Destroy created contract when creating contract is destroyed</a:t>
            </a:r>
          </a:p>
          <a:p>
            <a:pPr lvl="1"/>
            <a:endParaRPr lang="en-US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6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D21CD-5F71-024A-B5CF-FD32AD2A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ContractCreator.sol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DCD9DF-3302-774D-823D-2C86A8279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8700" y="1821712"/>
            <a:ext cx="4546600" cy="35814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89227F6-6A50-CF49-A00B-19E2E382C61E}"/>
              </a:ext>
            </a:extLst>
          </p:cNvPr>
          <p:cNvSpPr/>
          <p:nvPr/>
        </p:nvSpPr>
        <p:spPr>
          <a:xfrm>
            <a:off x="2711669" y="2070538"/>
            <a:ext cx="2417379" cy="2942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F1AED6-0735-A64B-9103-53FC964CC78A}"/>
              </a:ext>
            </a:extLst>
          </p:cNvPr>
          <p:cNvSpPr/>
          <p:nvPr/>
        </p:nvSpPr>
        <p:spPr>
          <a:xfrm>
            <a:off x="3189889" y="3073196"/>
            <a:ext cx="3021725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3ADC2D-2A50-534C-8D11-74B56578D810}"/>
              </a:ext>
            </a:extLst>
          </p:cNvPr>
          <p:cNvSpPr/>
          <p:nvPr/>
        </p:nvSpPr>
        <p:spPr>
          <a:xfrm>
            <a:off x="3179380" y="4356210"/>
            <a:ext cx="2559270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0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FE01-3653-C946-8109-E1E808ED1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Other Existing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6073A-9EE7-964F-BB41-92A53107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5415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Call already-existing contract’s function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Make sure you know what you are doing</a:t>
            </a:r>
          </a:p>
          <a:p>
            <a:pPr>
              <a:lnSpc>
                <a:spcPct val="110000"/>
              </a:lnSpc>
            </a:pPr>
            <a:r>
              <a:rPr lang="en-US" dirty="0"/>
              <a:t>Steps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get the reference to the contract from the address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declare a variable: </a:t>
            </a:r>
            <a:r>
              <a:rPr lang="en-US" dirty="0">
                <a:solidFill>
                  <a:srgbClr val="0432FF"/>
                </a:solidFill>
              </a:rPr>
              <a:t>Faucet _faucet;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cast the address: </a:t>
            </a:r>
            <a:r>
              <a:rPr lang="en-US" dirty="0">
                <a:solidFill>
                  <a:srgbClr val="0432FF"/>
                </a:solidFill>
              </a:rPr>
              <a:t>_faucet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Call the function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_</a:t>
            </a:r>
            <a:r>
              <a:rPr lang="en-US" dirty="0" err="1">
                <a:solidFill>
                  <a:srgbClr val="0432FF"/>
                </a:solidFill>
              </a:rPr>
              <a:t>faucet.withdraw</a:t>
            </a:r>
            <a:r>
              <a:rPr lang="en-US" dirty="0">
                <a:solidFill>
                  <a:srgbClr val="0432FF"/>
                </a:solidFill>
              </a:rPr>
              <a:t>(0.1 ether);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Warning!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are not sure if the called function will do what you except it to do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The call can succeed only if the function signature matches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may don’t want to try to kill the contract upon your destruction</a:t>
            </a:r>
          </a:p>
        </p:txBody>
      </p:sp>
    </p:spTree>
    <p:extLst>
      <p:ext uri="{BB962C8B-B14F-4D97-AF65-F5344CB8AC3E}">
        <p14:creationId xmlns:p14="http://schemas.microsoft.com/office/powerpoint/2010/main" val="34576218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0E9F-8703-3C4B-9156-D9772D75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ContractCaller.sol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0E6F0A-0D8D-114F-AE21-DCF8FA405C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1700" y="2507073"/>
            <a:ext cx="4800600" cy="2336800"/>
          </a:xfrm>
        </p:spPr>
      </p:pic>
    </p:spTree>
    <p:extLst>
      <p:ext uri="{BB962C8B-B14F-4D97-AF65-F5344CB8AC3E}">
        <p14:creationId xmlns:p14="http://schemas.microsoft.com/office/powerpoint/2010/main" val="3769038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Contract Calling: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flexible and most dangerous method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);</a:t>
            </a:r>
          </a:p>
          <a:p>
            <a:r>
              <a:rPr lang="en-US" dirty="0"/>
              <a:t>call returns true/false for error handling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if !(</a:t>
            </a:r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 ) 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revert( “Withdrawal failed”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3886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Low-level Contract Calling: </a:t>
            </a:r>
            <a:r>
              <a:rPr lang="en-US" sz="3600" b="1" dirty="0" err="1"/>
              <a:t>delegatecall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Same as “call’ except</a:t>
            </a:r>
          </a:p>
          <a:p>
            <a:pPr lvl="1"/>
            <a:r>
              <a:rPr lang="en-US" sz="2000" dirty="0"/>
              <a:t>calls the other contracts function </a:t>
            </a:r>
            <a:r>
              <a:rPr lang="en-US" sz="2000" i="1" dirty="0">
                <a:solidFill>
                  <a:srgbClr val="FF0000"/>
                </a:solidFill>
              </a:rPr>
              <a:t>within its own context</a:t>
            </a:r>
          </a:p>
          <a:p>
            <a:pPr lvl="1"/>
            <a:r>
              <a:rPr lang="en-US" sz="2000" dirty="0" err="1"/>
              <a:t>eg.</a:t>
            </a:r>
            <a:r>
              <a:rPr lang="en-US" sz="2000" dirty="0"/>
              <a:t>, </a:t>
            </a:r>
            <a:r>
              <a:rPr lang="en-US" sz="2000" dirty="0" err="1"/>
              <a:t>msg.sender</a:t>
            </a:r>
            <a:r>
              <a:rPr lang="en-US" sz="2000" dirty="0"/>
              <a:t>, this doesn’t change</a:t>
            </a:r>
          </a:p>
          <a:p>
            <a:r>
              <a:rPr lang="en-US" sz="2400" dirty="0"/>
              <a:t>Mostly used for library call</a:t>
            </a:r>
          </a:p>
          <a:p>
            <a:pPr lvl="1"/>
            <a:r>
              <a:rPr lang="en-US" sz="2000" dirty="0"/>
              <a:t>If not, use with great caution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”, 4);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(bytes4(keccak256(“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(uint256)”)), 4);</a:t>
            </a:r>
          </a:p>
          <a:p>
            <a:pPr lvl="1"/>
            <a:r>
              <a:rPr lang="en-US" sz="2000" dirty="0"/>
              <a:t>Difference: with </a:t>
            </a:r>
            <a:r>
              <a:rPr lang="en-US" sz="2000" dirty="0" err="1"/>
              <a:t>func</a:t>
            </a:r>
            <a:r>
              <a:rPr lang="en-US" sz="2000" dirty="0"/>
              <a:t> name, arguments are 32-bytes padded</a:t>
            </a:r>
          </a:p>
          <a:p>
            <a:endParaRPr lang="en-US" sz="2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48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30569-EEFE-8346-AA97-ECCF17C9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Contexts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A17107-93F6-4D43-8674-22EC5E8616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92992"/>
            <a:ext cx="7886700" cy="2229843"/>
          </a:xfrm>
        </p:spPr>
      </p:pic>
    </p:spTree>
    <p:extLst>
      <p:ext uri="{BB962C8B-B14F-4D97-AF65-F5344CB8AC3E}">
        <p14:creationId xmlns:p14="http://schemas.microsoft.com/office/powerpoint/2010/main" val="229777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75100-7C44-CF44-AE3E-D793784D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5BEC0-6A1B-994F-A554-36C9741AC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(Option 1) Use any standalone editor</a:t>
            </a:r>
          </a:p>
          <a:p>
            <a:pPr lvl="1"/>
            <a:r>
              <a:rPr lang="en-US" dirty="0"/>
              <a:t>Use Atom, VI, Emacs, …</a:t>
            </a:r>
          </a:p>
          <a:p>
            <a:pPr lvl="1"/>
            <a:r>
              <a:rPr lang="en-US" dirty="0"/>
              <a:t>Compile with </a:t>
            </a:r>
            <a:r>
              <a:rPr lang="en-US" dirty="0" err="1"/>
              <a:t>solc</a:t>
            </a:r>
            <a:endParaRPr lang="en-US" dirty="0"/>
          </a:p>
          <a:p>
            <a:r>
              <a:rPr lang="en-US" dirty="0"/>
              <a:t>(Option 2) Web-based environment</a:t>
            </a:r>
          </a:p>
          <a:p>
            <a:pPr lvl="1"/>
            <a:r>
              <a:rPr lang="en-US" dirty="0" err="1"/>
              <a:t>remix.ethereum.org</a:t>
            </a:r>
            <a:endParaRPr lang="en-US" dirty="0"/>
          </a:p>
          <a:p>
            <a:pPr lvl="1"/>
            <a:r>
              <a:rPr lang="en-US" dirty="0" err="1"/>
              <a:t>EthFiddle.com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781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C921-2E1C-8C48-AD2B-6F72D2C2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7BAE-9E40-0144-8284-B5A9D05B2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 is used to execute your functions</a:t>
            </a:r>
          </a:p>
          <a:p>
            <a:r>
              <a:rPr lang="en-US" dirty="0"/>
              <a:t>If gas ran short in the middle of execution</a:t>
            </a:r>
          </a:p>
          <a:p>
            <a:pPr lvl="1"/>
            <a:r>
              <a:rPr lang="en-US" dirty="0"/>
              <a:t>“Out of gas” (OOG) exception is thrown</a:t>
            </a:r>
          </a:p>
          <a:p>
            <a:pPr lvl="1"/>
            <a:r>
              <a:rPr lang="en-US" dirty="0"/>
              <a:t>All state changes are reverted</a:t>
            </a:r>
          </a:p>
          <a:p>
            <a:pPr lvl="1"/>
            <a:r>
              <a:rPr lang="en-US" dirty="0"/>
              <a:t>Gases used are payed (not refund)</a:t>
            </a:r>
          </a:p>
          <a:p>
            <a:r>
              <a:rPr lang="en-US" dirty="0"/>
              <a:t>How to minimize gas consumption</a:t>
            </a:r>
          </a:p>
          <a:p>
            <a:pPr lvl="1"/>
            <a:r>
              <a:rPr lang="en-US" dirty="0"/>
              <a:t>Avoid dynamic-size array: </a:t>
            </a:r>
            <a:r>
              <a:rPr lang="en-US" dirty="0" err="1"/>
              <a:t>int</a:t>
            </a:r>
            <a:r>
              <a:rPr lang="en-US" dirty="0"/>
              <a:t> a[]</a:t>
            </a:r>
          </a:p>
          <a:p>
            <a:pPr lvl="1"/>
            <a:r>
              <a:rPr lang="en-US" dirty="0"/>
              <a:t>Avoid calls to other contract: you never know</a:t>
            </a:r>
          </a:p>
          <a:p>
            <a:pPr lvl="1"/>
            <a:r>
              <a:rPr lang="en-US" dirty="0"/>
              <a:t>Estimate gas cost</a:t>
            </a:r>
          </a:p>
        </p:txBody>
      </p:sp>
    </p:spTree>
    <p:extLst>
      <p:ext uri="{BB962C8B-B14F-4D97-AF65-F5344CB8AC3E}">
        <p14:creationId xmlns:p14="http://schemas.microsoft.com/office/powerpoint/2010/main" val="258567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30B69-4F70-A641-A47F-48424099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Devflow</a:t>
            </a:r>
            <a:r>
              <a:rPr lang="en-US" sz="4000" dirty="0"/>
              <a:t>: Ganache/Remix/</a:t>
            </a:r>
            <a:r>
              <a:rPr lang="en-US" sz="4000" dirty="0" err="1"/>
              <a:t>Metamask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9F98-AFD8-0045-9583-74E5CAF23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Ropsten</a:t>
            </a:r>
            <a:r>
              <a:rPr lang="en-US" dirty="0"/>
              <a:t> test network takes time for mining</a:t>
            </a:r>
          </a:p>
          <a:p>
            <a:r>
              <a:rPr lang="en-US" dirty="0"/>
              <a:t>Using </a:t>
            </a:r>
            <a:r>
              <a:rPr lang="en-US" dirty="0" err="1"/>
              <a:t>JavascriptVM</a:t>
            </a:r>
            <a:r>
              <a:rPr lang="en-US" dirty="0"/>
              <a:t> is too rudimentary</a:t>
            </a:r>
          </a:p>
          <a:p>
            <a:r>
              <a:rPr lang="en-US" dirty="0"/>
              <a:t>Ganache provides a private blockchain of one node</a:t>
            </a:r>
          </a:p>
          <a:p>
            <a:r>
              <a:rPr lang="en-US" dirty="0"/>
              <a:t>A client can connect to it via HTTP protocol </a:t>
            </a:r>
          </a:p>
          <a:p>
            <a:r>
              <a:rPr lang="en-US" dirty="0"/>
              <a:t>One possible simple </a:t>
            </a:r>
            <a:r>
              <a:rPr lang="en-US" dirty="0" err="1"/>
              <a:t>devflow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Remix for compilation and deployment of contracts</a:t>
            </a:r>
          </a:p>
          <a:p>
            <a:pPr lvl="1"/>
            <a:r>
              <a:rPr lang="en-US" dirty="0" err="1"/>
              <a:t>Metamask</a:t>
            </a:r>
            <a:r>
              <a:rPr lang="en-US" dirty="0"/>
              <a:t> for account management</a:t>
            </a:r>
          </a:p>
          <a:p>
            <a:pPr lvl="1"/>
            <a:r>
              <a:rPr lang="en-US" dirty="0"/>
              <a:t>Ganache for block chain</a:t>
            </a:r>
          </a:p>
        </p:txBody>
      </p:sp>
    </p:spTree>
    <p:extLst>
      <p:ext uri="{BB962C8B-B14F-4D97-AF65-F5344CB8AC3E}">
        <p14:creationId xmlns:p14="http://schemas.microsoft.com/office/powerpoint/2010/main" val="3493513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E9F84C-830E-654B-A6EB-F16E93BCA7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 of Smart Contract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5CE0F38-A9FD-9C42-A3CE-44ECC666E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036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Create a virtual coin in a smart contract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The minter can create more coins</a:t>
            </a:r>
          </a:p>
          <a:p>
            <a:pPr lvl="1"/>
            <a:r>
              <a:rPr lang="en-US" dirty="0"/>
              <a:t>Coins can be sent to other EOAs</a:t>
            </a:r>
          </a:p>
          <a:p>
            <a:pPr lvl="1"/>
            <a:r>
              <a:rPr lang="en-US" dirty="0"/>
              <a:t>Coin transfers are logged</a:t>
            </a:r>
          </a:p>
          <a:p>
            <a:r>
              <a:rPr lang="en-US" dirty="0"/>
              <a:t>Design questions</a:t>
            </a:r>
          </a:p>
          <a:p>
            <a:pPr lvl="1"/>
            <a:r>
              <a:rPr lang="en-US" dirty="0"/>
              <a:t>Name of the contract?</a:t>
            </a:r>
          </a:p>
          <a:p>
            <a:pPr lvl="1"/>
            <a:r>
              <a:rPr lang="en-US" dirty="0"/>
              <a:t>What public methods?</a:t>
            </a:r>
          </a:p>
          <a:p>
            <a:pPr lvl="1"/>
            <a:r>
              <a:rPr lang="en-US" dirty="0"/>
              <a:t>What internal data?</a:t>
            </a:r>
          </a:p>
        </p:txBody>
      </p:sp>
    </p:spTree>
    <p:extLst>
      <p:ext uri="{BB962C8B-B14F-4D97-AF65-F5344CB8AC3E}">
        <p14:creationId xmlns:p14="http://schemas.microsoft.com/office/powerpoint/2010/main" val="17505700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Funcs</a:t>
            </a:r>
            <a:endParaRPr lang="en-US" dirty="0"/>
          </a:p>
          <a:p>
            <a:pPr lvl="1"/>
            <a:r>
              <a:rPr lang="en-US" dirty="0"/>
              <a:t>constructor(): sets who is the minter</a:t>
            </a:r>
          </a:p>
          <a:p>
            <a:pPr lvl="1"/>
            <a:r>
              <a:rPr lang="en-US" dirty="0"/>
              <a:t>mint(amount): create more coins</a:t>
            </a:r>
          </a:p>
          <a:p>
            <a:pPr lvl="1"/>
            <a:r>
              <a:rPr lang="en-US" dirty="0"/>
              <a:t>send(from, to, amount): transfer coin between EOAs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minter: can mint coins</a:t>
            </a:r>
          </a:p>
          <a:p>
            <a:pPr lvl="1"/>
            <a:r>
              <a:rPr lang="en-US" dirty="0"/>
              <a:t>balances: manage coin balances of each EOA</a:t>
            </a:r>
          </a:p>
          <a:p>
            <a:pPr lvl="2"/>
            <a:r>
              <a:rPr lang="en-US" dirty="0"/>
              <a:t>mapping from account to number of coins</a:t>
            </a:r>
          </a:p>
          <a:p>
            <a:r>
              <a:rPr lang="en-US" dirty="0"/>
              <a:t>Event</a:t>
            </a:r>
          </a:p>
          <a:p>
            <a:pPr lvl="1"/>
            <a:r>
              <a:rPr lang="en-US" dirty="0"/>
              <a:t>sent(from, to, amount): log the transfer of coins</a:t>
            </a:r>
          </a:p>
          <a:p>
            <a:r>
              <a:rPr lang="en-US" dirty="0"/>
              <a:t>Use modifier for minter check</a:t>
            </a:r>
          </a:p>
        </p:txBody>
      </p:sp>
    </p:spTree>
    <p:extLst>
      <p:ext uri="{BB962C8B-B14F-4D97-AF65-F5344CB8AC3E}">
        <p14:creationId xmlns:p14="http://schemas.microsoft.com/office/powerpoint/2010/main" val="16912633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Contract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contract </a:t>
            </a:r>
            <a:r>
              <a:rPr lang="en-US" dirty="0" err="1">
                <a:solidFill>
                  <a:srgbClr val="0432FF"/>
                </a:solidFill>
              </a:rPr>
              <a:t>SimpleCoin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…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minter: can mint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address minter;</a:t>
            </a:r>
          </a:p>
          <a:p>
            <a:pPr lvl="1"/>
            <a:r>
              <a:rPr lang="en-US" dirty="0"/>
              <a:t>balances: manage coin balances of each EOA</a:t>
            </a:r>
          </a:p>
          <a:p>
            <a:pPr lvl="2"/>
            <a:r>
              <a:rPr lang="en-US" dirty="0"/>
              <a:t>mapping from account to number of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mapping (address =&gt;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balances;</a:t>
            </a:r>
          </a:p>
        </p:txBody>
      </p:sp>
    </p:spTree>
    <p:extLst>
      <p:ext uri="{BB962C8B-B14F-4D97-AF65-F5344CB8AC3E}">
        <p14:creationId xmlns:p14="http://schemas.microsoft.com/office/powerpoint/2010/main" val="3794538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01343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Funcs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constructor(): sets who is the minter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constructor() public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minter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modifier </a:t>
            </a:r>
            <a:r>
              <a:rPr lang="en-US" dirty="0" err="1"/>
              <a:t>onlyMinter</a:t>
            </a:r>
            <a:endParaRPr lang="en-US" dirty="0"/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== minter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_;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mint(amount): create more coins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function mint(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balances[minter] +=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send(from, to, amount): transfer coin between EOAs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function send(address from, address to,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require(balances[from] &gt;= amount);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balances[from] -=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balances[to] +=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2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083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</a:t>
            </a:r>
          </a:p>
          <a:p>
            <a:pPr lvl="1"/>
            <a:r>
              <a:rPr lang="en-US" dirty="0"/>
              <a:t>sent(from, to, amount): log the transfer of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event sent(address indexed from, address indexed to,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amount);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emit sent(from, to, amount);</a:t>
            </a:r>
          </a:p>
        </p:txBody>
      </p:sp>
    </p:spTree>
    <p:extLst>
      <p:ext uri="{BB962C8B-B14F-4D97-AF65-F5344CB8AC3E}">
        <p14:creationId xmlns:p14="http://schemas.microsoft.com/office/powerpoint/2010/main" val="22932928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F50-E033-A743-AB60-0333848B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 (variations)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2079A-7286-B741-8AC9-4E8D6911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balanceOf</a:t>
            </a:r>
            <a:r>
              <a:rPr lang="en-US" dirty="0"/>
              <a:t>( address </a:t>
            </a:r>
            <a:r>
              <a:rPr lang="en-US" dirty="0" err="1"/>
              <a:t>eoa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Returns the balance of </a:t>
            </a:r>
            <a:r>
              <a:rPr lang="en-US" dirty="0" err="1"/>
              <a:t>eoa</a:t>
            </a:r>
            <a:endParaRPr lang="en-US" dirty="0"/>
          </a:p>
          <a:p>
            <a:r>
              <a:rPr lang="en-US" dirty="0" err="1"/>
              <a:t>mintTo</a:t>
            </a:r>
            <a:r>
              <a:rPr lang="en-US" dirty="0"/>
              <a:t>( address receiver, </a:t>
            </a:r>
            <a:r>
              <a:rPr lang="en-US" dirty="0" err="1"/>
              <a:t>uint</a:t>
            </a:r>
            <a:r>
              <a:rPr lang="en-US" dirty="0"/>
              <a:t> amount)</a:t>
            </a:r>
          </a:p>
          <a:p>
            <a:pPr lvl="1"/>
            <a:r>
              <a:rPr lang="en-US" dirty="0"/>
              <a:t>Mint new coin and give it directly to a receiver</a:t>
            </a:r>
          </a:p>
          <a:p>
            <a:r>
              <a:rPr lang="en-US" dirty="0"/>
              <a:t>event Minted( receiver, amount )</a:t>
            </a:r>
          </a:p>
          <a:p>
            <a:pPr lvl="1"/>
            <a:r>
              <a:rPr lang="en-US" dirty="0"/>
              <a:t>Log how much coins are minted and given to who</a:t>
            </a:r>
          </a:p>
        </p:txBody>
      </p:sp>
    </p:spTree>
    <p:extLst>
      <p:ext uri="{BB962C8B-B14F-4D97-AF65-F5344CB8AC3E}">
        <p14:creationId xmlns:p14="http://schemas.microsoft.com/office/powerpoint/2010/main" val="14636830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F50-E033-A743-AB60-0333848B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 (variations)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2079A-7286-B741-8AC9-4E8D6911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balanceOf</a:t>
            </a:r>
            <a:r>
              <a:rPr lang="en-US" dirty="0"/>
              <a:t>( address </a:t>
            </a:r>
            <a:r>
              <a:rPr lang="en-US" dirty="0" err="1"/>
              <a:t>eoa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Returns the balance of </a:t>
            </a:r>
            <a:r>
              <a:rPr lang="en-US" dirty="0" err="1"/>
              <a:t>eoa</a:t>
            </a:r>
            <a:endParaRPr lang="en-US" dirty="0"/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(address </a:t>
            </a:r>
            <a:r>
              <a:rPr lang="en-US" dirty="0" err="1">
                <a:solidFill>
                  <a:srgbClr val="0432FF"/>
                </a:solidFill>
              </a:rPr>
              <a:t>eoa</a:t>
            </a:r>
            <a:r>
              <a:rPr lang="en-US" dirty="0">
                <a:solidFill>
                  <a:srgbClr val="0432FF"/>
                </a:solidFill>
              </a:rPr>
              <a:t>) public view returns 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return balances[</a:t>
            </a:r>
            <a:r>
              <a:rPr lang="en-US" dirty="0" err="1">
                <a:solidFill>
                  <a:srgbClr val="0432FF"/>
                </a:solidFill>
              </a:rPr>
              <a:t>eoa</a:t>
            </a:r>
            <a:r>
              <a:rPr lang="en-US" dirty="0">
                <a:solidFill>
                  <a:srgbClr val="0432FF"/>
                </a:solidFill>
              </a:rPr>
              <a:t>];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 err="1"/>
              <a:t>mintTo</a:t>
            </a:r>
            <a:r>
              <a:rPr lang="en-US" dirty="0"/>
              <a:t>( address receiver, </a:t>
            </a:r>
            <a:r>
              <a:rPr lang="en-US" dirty="0" err="1"/>
              <a:t>uint</a:t>
            </a:r>
            <a:r>
              <a:rPr lang="en-US" dirty="0"/>
              <a:t> amount)</a:t>
            </a:r>
          </a:p>
          <a:p>
            <a:pPr lvl="1"/>
            <a:r>
              <a:rPr lang="en-US" dirty="0"/>
              <a:t>Mint new coin and give it directly to a receiver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mintTo</a:t>
            </a:r>
            <a:r>
              <a:rPr lang="en-US" dirty="0">
                <a:solidFill>
                  <a:srgbClr val="0432FF"/>
                </a:solidFill>
              </a:rPr>
              <a:t>(address rec,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amnt</a:t>
            </a:r>
            <a:r>
              <a:rPr lang="en-US" dirty="0">
                <a:solidFill>
                  <a:srgbClr val="0432FF"/>
                </a:solidFill>
              </a:rPr>
              <a:t>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balances[rec] += </a:t>
            </a:r>
            <a:r>
              <a:rPr lang="en-US" dirty="0" err="1">
                <a:solidFill>
                  <a:srgbClr val="0432FF"/>
                </a:solidFill>
              </a:rPr>
              <a:t>amnt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/>
              <a:t>event minted( receiver, amount )</a:t>
            </a:r>
          </a:p>
          <a:p>
            <a:pPr lvl="1"/>
            <a:r>
              <a:rPr lang="en-US" dirty="0"/>
              <a:t>Log how much coins are minted and given to who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event minted( address indexed receiver,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amount);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emit minted( minter, amount ); // in mint()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emit minted( receiver, amount ); // in </a:t>
            </a:r>
            <a:r>
              <a:rPr lang="en-US" dirty="0" err="1">
                <a:solidFill>
                  <a:srgbClr val="0432FF"/>
                </a:solidFill>
              </a:rPr>
              <a:t>mintTo</a:t>
            </a:r>
            <a:r>
              <a:rPr lang="en-US" dirty="0">
                <a:solidFill>
                  <a:srgbClr val="0432FF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27726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1F44-522A-E14D-BEEE-CCCE8CE4D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a Smart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5CC1-957F-734B-977A-E09F469D4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382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Get Solidity compiler</a:t>
            </a:r>
          </a:p>
          <a:p>
            <a:pPr lvl="1"/>
            <a:r>
              <a:rPr lang="en-US" dirty="0">
                <a:hlinkClick r:id="rId2"/>
              </a:rPr>
              <a:t>https://github.com/ethereum/solidity</a:t>
            </a:r>
            <a:endParaRPr lang="en-US" dirty="0"/>
          </a:p>
          <a:p>
            <a:pPr lvl="1"/>
            <a:r>
              <a:rPr lang="en-US" dirty="0" err="1"/>
              <a:t>Solc</a:t>
            </a:r>
            <a:r>
              <a:rPr lang="en-US" dirty="0"/>
              <a:t> (Solidity Compiler)</a:t>
            </a:r>
          </a:p>
          <a:p>
            <a:pPr lvl="1"/>
            <a:r>
              <a:rPr lang="en-US" dirty="0"/>
              <a:t>Ubuntu</a:t>
            </a:r>
          </a:p>
          <a:p>
            <a:pPr lvl="2"/>
            <a:endParaRPr lang="en-US" dirty="0"/>
          </a:p>
          <a:p>
            <a:r>
              <a:rPr lang="en-US" dirty="0"/>
              <a:t>Version: 0.4.24 (latest)</a:t>
            </a:r>
          </a:p>
          <a:p>
            <a:pPr lvl="1"/>
            <a:r>
              <a:rPr lang="en-US" dirty="0"/>
              <a:t>MAJOR.MINOR.PATCH</a:t>
            </a:r>
          </a:p>
          <a:p>
            <a:pPr lvl="1"/>
            <a:r>
              <a:rPr lang="en-US" dirty="0"/>
              <a:t>0.x.y </a:t>
            </a:r>
            <a:r>
              <a:rPr lang="ko-KR" altLang="en-US" dirty="0"/>
              <a:t>에서는 </a:t>
            </a:r>
            <a:r>
              <a:rPr lang="en-US" altLang="ko-KR" dirty="0"/>
              <a:t>0.MAJOR.MINOR</a:t>
            </a:r>
          </a:p>
          <a:p>
            <a:pPr lvl="1"/>
            <a:r>
              <a:rPr lang="en-US" altLang="ko-KR" dirty="0"/>
              <a:t>Pragma solidity ^0.4.24;</a:t>
            </a:r>
          </a:p>
          <a:p>
            <a:r>
              <a:rPr lang="en-US" altLang="ko-KR" dirty="0"/>
              <a:t>Compile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–version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--optimize –bin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</a:t>
            </a:r>
            <a:r>
              <a:rPr lang="en-US" altLang="ko-KR" i="1" dirty="0" err="1">
                <a:solidFill>
                  <a:srgbClr val="FF0000"/>
                </a:solidFill>
              </a:rPr>
              <a:t>abi</a:t>
            </a:r>
            <a:r>
              <a:rPr lang="en-US" altLang="ko-KR" i="1" dirty="0">
                <a:solidFill>
                  <a:srgbClr val="FF0000"/>
                </a:solidFill>
              </a:rPr>
              <a:t>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endParaRPr lang="en-US" altLang="ko-KR" i="1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E53944-7F91-3442-827E-0690DD1D4B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91" b="12438"/>
          <a:stretch/>
        </p:blipFill>
        <p:spPr>
          <a:xfrm>
            <a:off x="2407854" y="2827284"/>
            <a:ext cx="4328291" cy="73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01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E7C-A1D9-1B4A-9668-914CD554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9D1C1-8564-DE4B-B335-FB438EBB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 between public and private data?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does it mean to return a value by a function?</a:t>
            </a:r>
          </a:p>
          <a:p>
            <a:endParaRPr lang="en-US" dirty="0"/>
          </a:p>
          <a:p>
            <a:r>
              <a:rPr lang="en-US" dirty="0"/>
              <a:t>What it means for a function to have ”view” modifier?</a:t>
            </a:r>
          </a:p>
        </p:txBody>
      </p:sp>
    </p:spTree>
    <p:extLst>
      <p:ext uri="{BB962C8B-B14F-4D97-AF65-F5344CB8AC3E}">
        <p14:creationId xmlns:p14="http://schemas.microsoft.com/office/powerpoint/2010/main" val="23978533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32857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Goal: Manage a voting ballot for transparent voting process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Chairman can determine the winner, and announce it</a:t>
            </a:r>
          </a:p>
          <a:p>
            <a:r>
              <a:rPr lang="en-US" dirty="0">
                <a:solidFill>
                  <a:srgbClr val="FF0000"/>
                </a:solidFill>
              </a:rPr>
              <a:t>[EX]</a:t>
            </a:r>
            <a:r>
              <a:rPr lang="en-US" dirty="0"/>
              <a:t> define contract Ballotv1 with modifier </a:t>
            </a:r>
            <a:r>
              <a:rPr lang="en-US" dirty="0" err="1"/>
              <a:t>onlyChairman</a:t>
            </a:r>
            <a:endParaRPr lang="en-US" dirty="0"/>
          </a:p>
          <a:p>
            <a:endParaRPr lang="en-US" dirty="0"/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8E520D69-9634-4E46-8CD0-0F1E1C09A478}"/>
              </a:ext>
            </a:extLst>
          </p:cNvPr>
          <p:cNvSpPr/>
          <p:nvPr/>
        </p:nvSpPr>
        <p:spPr>
          <a:xfrm>
            <a:off x="4723568" y="4412988"/>
            <a:ext cx="1481959" cy="1639614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Ballot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C8A098-196A-4140-9336-B158E10BD0B2}"/>
              </a:ext>
            </a:extLst>
          </p:cNvPr>
          <p:cNvSpPr/>
          <p:nvPr/>
        </p:nvSpPr>
        <p:spPr>
          <a:xfrm>
            <a:off x="884507" y="4868533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ECDC9D-E294-074A-ADEA-814C34107D88}"/>
              </a:ext>
            </a:extLst>
          </p:cNvPr>
          <p:cNvSpPr/>
          <p:nvPr/>
        </p:nvSpPr>
        <p:spPr>
          <a:xfrm>
            <a:off x="7682697" y="4289138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8C74DC-AF50-7B4F-9B4B-14E4395C8364}"/>
              </a:ext>
            </a:extLst>
          </p:cNvPr>
          <p:cNvSpPr/>
          <p:nvPr/>
        </p:nvSpPr>
        <p:spPr>
          <a:xfrm>
            <a:off x="7682697" y="5299457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7D7E205-0D80-424A-9B60-23241CECC355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998182" y="5232795"/>
            <a:ext cx="2910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2A96C28-DCF0-544B-8B22-FEDA87CE38F7}"/>
              </a:ext>
            </a:extLst>
          </p:cNvPr>
          <p:cNvSpPr/>
          <p:nvPr/>
        </p:nvSpPr>
        <p:spPr>
          <a:xfrm>
            <a:off x="884507" y="6259340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Cand1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651204-CB09-DD48-8C20-014329CF75AF}"/>
              </a:ext>
            </a:extLst>
          </p:cNvPr>
          <p:cNvSpPr/>
          <p:nvPr/>
        </p:nvSpPr>
        <p:spPr>
          <a:xfrm>
            <a:off x="2076116" y="6259339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Cand2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AE200F-64A6-1F4B-B27B-6BA72FD88CFF}"/>
              </a:ext>
            </a:extLst>
          </p:cNvPr>
          <p:cNvSpPr/>
          <p:nvPr/>
        </p:nvSpPr>
        <p:spPr>
          <a:xfrm>
            <a:off x="3511155" y="6259339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CandN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6E80F5-A1D2-0746-9C98-E3C1AE3526B3}"/>
              </a:ext>
            </a:extLst>
          </p:cNvPr>
          <p:cNvSpPr txBox="1"/>
          <p:nvPr/>
        </p:nvSpPr>
        <p:spPr>
          <a:xfrm>
            <a:off x="1912131" y="4485143"/>
            <a:ext cx="2769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UC1: [cand1, cand2, …, </a:t>
            </a:r>
            <a:r>
              <a:rPr lang="en-US" sz="1600" dirty="0" err="1"/>
              <a:t>cand</a:t>
            </a:r>
            <a:r>
              <a:rPr lang="en-US" sz="1600" dirty="0"/>
              <a:t> N]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8BE9A5-56F2-3542-B5EC-624D28DBE60D}"/>
              </a:ext>
            </a:extLst>
          </p:cNvPr>
          <p:cNvCxnSpPr>
            <a:endCxn id="14" idx="1"/>
          </p:cNvCxnSpPr>
          <p:nvPr/>
        </p:nvCxnSpPr>
        <p:spPr>
          <a:xfrm>
            <a:off x="2642082" y="6393497"/>
            <a:ext cx="869073" cy="2477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3027484-6EC5-0447-B705-6A8257BF5E45}"/>
              </a:ext>
            </a:extLst>
          </p:cNvPr>
          <p:cNvSpPr txBox="1"/>
          <p:nvPr/>
        </p:nvSpPr>
        <p:spPr>
          <a:xfrm>
            <a:off x="917904" y="5252658"/>
            <a:ext cx="9637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chairman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D3914B-A7C9-084B-86F1-70E9D8AE6A75}"/>
              </a:ext>
            </a:extLst>
          </p:cNvPr>
          <p:cNvCxnSpPr>
            <a:cxnSpLocks/>
          </p:cNvCxnSpPr>
          <p:nvPr/>
        </p:nvCxnSpPr>
        <p:spPr>
          <a:xfrm flipV="1">
            <a:off x="1998182" y="4788532"/>
            <a:ext cx="2910631" cy="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C64A083-D408-8F42-A3D4-1554CB4DBB8F}"/>
              </a:ext>
            </a:extLst>
          </p:cNvPr>
          <p:cNvCxnSpPr>
            <a:cxnSpLocks/>
            <a:stCxn id="6" idx="4"/>
            <a:endCxn id="8" idx="0"/>
          </p:cNvCxnSpPr>
          <p:nvPr/>
        </p:nvCxnSpPr>
        <p:spPr>
          <a:xfrm>
            <a:off x="8166173" y="4720062"/>
            <a:ext cx="0" cy="579395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4D27DB0-7E09-FC45-A07C-5E416937C16E}"/>
              </a:ext>
            </a:extLst>
          </p:cNvPr>
          <p:cNvSpPr txBox="1"/>
          <p:nvPr/>
        </p:nvSpPr>
        <p:spPr>
          <a:xfrm>
            <a:off x="2188595" y="4923468"/>
            <a:ext cx="2395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UC2: </a:t>
            </a:r>
            <a:r>
              <a:rPr lang="en-US" sz="1600" dirty="0" err="1"/>
              <a:t>registerVoter</a:t>
            </a:r>
            <a:r>
              <a:rPr lang="en-US" sz="1600" dirty="0"/>
              <a:t>( </a:t>
            </a:r>
            <a:r>
              <a:rPr lang="en-US" sz="1600" dirty="0" err="1"/>
              <a:t>EOAi</a:t>
            </a:r>
            <a:r>
              <a:rPr lang="en-US" sz="1600" dirty="0"/>
              <a:t> 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72D37FF-3E9C-AB47-92A0-45A3CA7721AC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6039627" y="4504600"/>
            <a:ext cx="1643070" cy="728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2B2E73C-24D8-5D41-A7DB-25BDFE954E8C}"/>
              </a:ext>
            </a:extLst>
          </p:cNvPr>
          <p:cNvSpPr txBox="1"/>
          <p:nvPr/>
        </p:nvSpPr>
        <p:spPr>
          <a:xfrm rot="20051994">
            <a:off x="6202538" y="4581807"/>
            <a:ext cx="1264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UC3: vote( </a:t>
            </a:r>
            <a:r>
              <a:rPr lang="en-US" sz="1600" dirty="0" err="1"/>
              <a:t>i</a:t>
            </a:r>
            <a:r>
              <a:rPr lang="en-US" sz="1600" dirty="0"/>
              <a:t> 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39363D-5105-DD4A-BFD9-238398292054}"/>
              </a:ext>
            </a:extLst>
          </p:cNvPr>
          <p:cNvSpPr txBox="1"/>
          <p:nvPr/>
        </p:nvSpPr>
        <p:spPr>
          <a:xfrm rot="20129427">
            <a:off x="7269151" y="4517771"/>
            <a:ext cx="538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31B5DE-A278-8B42-A158-6DEC500EDCFB}"/>
              </a:ext>
            </a:extLst>
          </p:cNvPr>
          <p:cNvSpPr txBox="1"/>
          <p:nvPr/>
        </p:nvSpPr>
        <p:spPr>
          <a:xfrm>
            <a:off x="2412798" y="5393970"/>
            <a:ext cx="21852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UC4: </a:t>
            </a:r>
            <a:r>
              <a:rPr lang="en-US" sz="1600" dirty="0" err="1"/>
              <a:t>winnerAnnounce</a:t>
            </a:r>
            <a:r>
              <a:rPr lang="en-US" sz="1600" dirty="0"/>
              <a:t>()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BF20574-F9D9-9243-8536-ABF9C41E7A2C}"/>
              </a:ext>
            </a:extLst>
          </p:cNvPr>
          <p:cNvCxnSpPr>
            <a:cxnSpLocks/>
          </p:cNvCxnSpPr>
          <p:nvPr/>
        </p:nvCxnSpPr>
        <p:spPr>
          <a:xfrm>
            <a:off x="1998182" y="5660488"/>
            <a:ext cx="2910631" cy="37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C172297-2C10-684C-AFE0-CCFCA46593DD}"/>
              </a:ext>
            </a:extLst>
          </p:cNvPr>
          <p:cNvCxnSpPr>
            <a:cxnSpLocks/>
            <a:stCxn id="8" idx="2"/>
          </p:cNvCxnSpPr>
          <p:nvPr/>
        </p:nvCxnSpPr>
        <p:spPr>
          <a:xfrm flipH="1" flipV="1">
            <a:off x="6051613" y="5385047"/>
            <a:ext cx="1631084" cy="1298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F1541884-CC86-A541-8E84-7E43EC556722}"/>
              </a:ext>
            </a:extLst>
          </p:cNvPr>
          <p:cNvSpPr txBox="1"/>
          <p:nvPr/>
        </p:nvSpPr>
        <p:spPr>
          <a:xfrm rot="192698">
            <a:off x="6287186" y="5175990"/>
            <a:ext cx="1264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UC3: vote( </a:t>
            </a:r>
            <a:r>
              <a:rPr lang="en-US" sz="1600" dirty="0" err="1"/>
              <a:t>i</a:t>
            </a:r>
            <a:r>
              <a:rPr lang="en-US" sz="1600" dirty="0"/>
              <a:t> 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EDA63E1-A786-0946-9C6C-3BB3BE3A1981}"/>
              </a:ext>
            </a:extLst>
          </p:cNvPr>
          <p:cNvSpPr txBox="1"/>
          <p:nvPr/>
        </p:nvSpPr>
        <p:spPr>
          <a:xfrm rot="238543">
            <a:off x="7239613" y="5446566"/>
            <a:ext cx="538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once</a:t>
            </a:r>
          </a:p>
        </p:txBody>
      </p:sp>
    </p:spTree>
    <p:extLst>
      <p:ext uri="{BB962C8B-B14F-4D97-AF65-F5344CB8AC3E}">
        <p14:creationId xmlns:p14="http://schemas.microsoft.com/office/powerpoint/2010/main" val="9495486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constructor( byte32[] </a:t>
            </a:r>
            <a:r>
              <a:rPr lang="en-US" dirty="0" err="1">
                <a:solidFill>
                  <a:srgbClr val="0432FF"/>
                </a:solidFill>
              </a:rPr>
              <a:t>candidateNames</a:t>
            </a:r>
            <a:r>
              <a:rPr lang="en-US" dirty="0">
                <a:solidFill>
                  <a:srgbClr val="0432FF"/>
                </a:solidFill>
              </a:rPr>
              <a:t> ) public {…}</a:t>
            </a:r>
          </a:p>
          <a:p>
            <a:pPr lvl="1"/>
            <a:r>
              <a:rPr lang="en-US" dirty="0"/>
              <a:t>We need a data structure to store candidate information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struct Candidate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byte32 name;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/>
              <a:t>We need a data structure to store the list of candidate names</a:t>
            </a:r>
          </a:p>
          <a:p>
            <a:pPr lvl="2"/>
            <a:r>
              <a:rPr lang="en-US" dirty="0"/>
              <a:t>use a variable-size array of all candidates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Candidate[] candidates;</a:t>
            </a:r>
          </a:p>
          <a:p>
            <a:pPr lvl="1"/>
            <a:r>
              <a:rPr lang="en-US" dirty="0"/>
              <a:t>Adding a candidate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candidates.push</a:t>
            </a:r>
            <a:r>
              <a:rPr lang="en-US" dirty="0">
                <a:solidFill>
                  <a:srgbClr val="0432FF"/>
                </a:solidFill>
              </a:rPr>
              <a:t>( Candidate( { name: &lt;name&gt;,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: &lt;count&gt; } ) )</a:t>
            </a:r>
          </a:p>
          <a:p>
            <a:pPr lvl="1"/>
            <a:r>
              <a:rPr lang="en-US" dirty="0"/>
              <a:t>Chairman is a voter!</a:t>
            </a:r>
          </a:p>
          <a:p>
            <a:pPr lvl="1"/>
            <a:r>
              <a:rPr lang="en-US" dirty="0"/>
              <a:t>We need a data structure for a voter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struct Voter { bool voter, bool voted,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vote }</a:t>
            </a:r>
          </a:p>
          <a:p>
            <a:pPr lvl="1"/>
            <a:r>
              <a:rPr lang="en-US" dirty="0"/>
              <a:t>We need a voter database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mapping (address =&gt; Voter) voters;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624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3339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contract Ballotv1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struct Candidate {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byte32 name;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 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struct Voter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bool registered;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bool voted;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votedFor</a:t>
            </a:r>
            <a:r>
              <a:rPr lang="en-US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address chairman;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mapping( address =&gt; Voter ) voters;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Candidate[] candidates;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modifier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require(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== chairman ); _;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constructor( byte32[] </a:t>
            </a:r>
            <a:r>
              <a:rPr lang="en-US" dirty="0" err="1">
                <a:solidFill>
                  <a:srgbClr val="0432FF"/>
                </a:solidFill>
              </a:rPr>
              <a:t>candidateNames</a:t>
            </a:r>
            <a:r>
              <a:rPr lang="en-US" dirty="0">
                <a:solidFill>
                  <a:srgbClr val="0432FF"/>
                </a:solidFill>
              </a:rPr>
              <a:t> ) public {…}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}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708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3339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contract Ballotv1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…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constructor( byte32[] </a:t>
            </a:r>
            <a:r>
              <a:rPr lang="en-US" sz="2000" dirty="0" err="1">
                <a:solidFill>
                  <a:srgbClr val="0432FF"/>
                </a:solidFill>
              </a:rPr>
              <a:t>candNames</a:t>
            </a:r>
            <a:r>
              <a:rPr lang="en-US" sz="2000" dirty="0">
                <a:solidFill>
                  <a:srgbClr val="0432FF"/>
                </a:solidFill>
              </a:rPr>
              <a:t> ) public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chairman = </a:t>
            </a:r>
            <a:r>
              <a:rPr lang="en-US" sz="2000" dirty="0" err="1">
                <a:solidFill>
                  <a:srgbClr val="0432FF"/>
                </a:solidFill>
              </a:rPr>
              <a:t>msg.sender</a:t>
            </a:r>
            <a:r>
              <a:rPr lang="en-US" sz="2000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for( </a:t>
            </a:r>
            <a:r>
              <a:rPr lang="en-US" sz="2000" dirty="0" err="1">
                <a:solidFill>
                  <a:srgbClr val="0432FF"/>
                </a:solidFill>
              </a:rPr>
              <a:t>uint</a:t>
            </a:r>
            <a:r>
              <a:rPr lang="en-US" sz="2000" dirty="0">
                <a:solidFill>
                  <a:srgbClr val="0432FF"/>
                </a:solidFill>
              </a:rPr>
              <a:t> I = 0; I &lt; </a:t>
            </a:r>
            <a:r>
              <a:rPr lang="en-US" sz="2000" dirty="0" err="1">
                <a:solidFill>
                  <a:srgbClr val="0432FF"/>
                </a:solidFill>
              </a:rPr>
              <a:t>candNames.length</a:t>
            </a:r>
            <a:r>
              <a:rPr lang="en-US" sz="2000" dirty="0">
                <a:solidFill>
                  <a:srgbClr val="0432FF"/>
                </a:solidFill>
              </a:rPr>
              <a:t>; </a:t>
            </a:r>
            <a:r>
              <a:rPr lang="en-US" sz="2000" dirty="0" err="1">
                <a:solidFill>
                  <a:srgbClr val="0432FF"/>
                </a:solidFill>
              </a:rPr>
              <a:t>i</a:t>
            </a:r>
            <a:r>
              <a:rPr lang="en-US" sz="2000" dirty="0">
                <a:solidFill>
                  <a:srgbClr val="0432FF"/>
                </a:solidFill>
              </a:rPr>
              <a:t>++)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	</a:t>
            </a:r>
            <a:r>
              <a:rPr lang="en-US" sz="2000" dirty="0" err="1">
                <a:solidFill>
                  <a:srgbClr val="0432FF"/>
                </a:solidFill>
              </a:rPr>
              <a:t>candidates.push</a:t>
            </a:r>
            <a:r>
              <a:rPr lang="en-US" sz="2000" dirty="0">
                <a:solidFill>
                  <a:srgbClr val="0432FF"/>
                </a:solidFill>
              </a:rPr>
              <a:t>( 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Candidate(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      { name: </a:t>
            </a:r>
            <a:r>
              <a:rPr lang="en-US" sz="2000" dirty="0" err="1">
                <a:solidFill>
                  <a:srgbClr val="0432FF"/>
                </a:solidFill>
              </a:rPr>
              <a:t>candNames</a:t>
            </a:r>
            <a:r>
              <a:rPr lang="en-US" sz="2000" dirty="0">
                <a:solidFill>
                  <a:srgbClr val="0432FF"/>
                </a:solidFill>
              </a:rPr>
              <a:t>[</a:t>
            </a:r>
            <a:r>
              <a:rPr lang="en-US" sz="2000" dirty="0" err="1">
                <a:solidFill>
                  <a:srgbClr val="0432FF"/>
                </a:solidFill>
              </a:rPr>
              <a:t>i</a:t>
            </a:r>
            <a:r>
              <a:rPr lang="en-US" sz="2000" dirty="0">
                <a:solidFill>
                  <a:srgbClr val="0432FF"/>
                </a:solidFill>
              </a:rPr>
              <a:t>],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         </a:t>
            </a:r>
            <a:r>
              <a:rPr lang="en-US" sz="2000" dirty="0" err="1">
                <a:solidFill>
                  <a:srgbClr val="0432FF"/>
                </a:solidFill>
              </a:rPr>
              <a:t>voteCount</a:t>
            </a:r>
            <a:r>
              <a:rPr lang="en-US" sz="2000" dirty="0">
                <a:solidFill>
                  <a:srgbClr val="0432FF"/>
                </a:solidFill>
              </a:rPr>
              <a:t>: 0 }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)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);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</a:t>
            </a:r>
            <a:r>
              <a:rPr lang="en-US" sz="2000" dirty="0" err="1">
                <a:solidFill>
                  <a:srgbClr val="0432FF"/>
                </a:solidFill>
              </a:rPr>
              <a:t>registerVoter</a:t>
            </a:r>
            <a:r>
              <a:rPr lang="en-US" sz="2000" dirty="0">
                <a:solidFill>
                  <a:srgbClr val="0432FF"/>
                </a:solidFill>
              </a:rPr>
              <a:t>( chairman 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}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154228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U2: Chairman can give a voting right to an EOA</a:t>
            </a:r>
          </a:p>
          <a:p>
            <a:pPr lvl="1"/>
            <a:r>
              <a:rPr lang="en-US" sz="2000" dirty="0"/>
              <a:t>function </a:t>
            </a:r>
            <a:r>
              <a:rPr lang="en-US" sz="2000" dirty="0" err="1"/>
              <a:t>registerVoter</a:t>
            </a:r>
            <a:r>
              <a:rPr lang="en-US" sz="2000" dirty="0"/>
              <a:t>( address voter )</a:t>
            </a:r>
          </a:p>
          <a:p>
            <a:pPr lvl="1"/>
            <a:r>
              <a:rPr lang="en-US" sz="2000" dirty="0"/>
              <a:t>Only chairman can do</a:t>
            </a:r>
          </a:p>
          <a:p>
            <a:pPr lvl="1"/>
            <a:r>
              <a:rPr lang="en-US" sz="2000" dirty="0"/>
              <a:t>Set </a:t>
            </a:r>
            <a:r>
              <a:rPr lang="en-US" sz="2000" dirty="0" err="1"/>
              <a:t>Voter.registered</a:t>
            </a:r>
            <a:r>
              <a:rPr lang="en-US" sz="2000" dirty="0"/>
              <a:t> to true</a:t>
            </a:r>
          </a:p>
          <a:p>
            <a:pPr lvl="1"/>
            <a:r>
              <a:rPr lang="en-US" sz="2000" dirty="0">
                <a:solidFill>
                  <a:srgbClr val="0432FF"/>
                </a:solidFill>
              </a:rPr>
              <a:t>function </a:t>
            </a:r>
            <a:r>
              <a:rPr lang="en-US" sz="2000" dirty="0" err="1">
                <a:solidFill>
                  <a:srgbClr val="0432FF"/>
                </a:solidFill>
              </a:rPr>
              <a:t>registerVoter</a:t>
            </a:r>
            <a:r>
              <a:rPr lang="en-US" sz="2000" dirty="0">
                <a:solidFill>
                  <a:srgbClr val="0432FF"/>
                </a:solidFill>
              </a:rPr>
              <a:t>( address voter ) public </a:t>
            </a:r>
            <a:r>
              <a:rPr lang="en-US" sz="2000" dirty="0" err="1">
                <a:solidFill>
                  <a:srgbClr val="0432FF"/>
                </a:solidFill>
              </a:rPr>
              <a:t>onlyChairman</a:t>
            </a:r>
            <a:r>
              <a:rPr lang="en-US" sz="2000" dirty="0">
                <a:solidFill>
                  <a:srgbClr val="0432FF"/>
                </a:solidFill>
              </a:rPr>
              <a:t> {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voters[voter].registered = true;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voters[voter].voted = false; // not necessary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</a:t>
            </a:r>
            <a:r>
              <a:rPr lang="en-US" sz="2000" dirty="0" err="1">
                <a:solidFill>
                  <a:srgbClr val="0432FF"/>
                </a:solidFill>
              </a:rPr>
              <a:t>votedFor</a:t>
            </a:r>
            <a:r>
              <a:rPr lang="en-US" sz="2000" dirty="0">
                <a:solidFill>
                  <a:srgbClr val="0432FF"/>
                </a:solidFill>
              </a:rPr>
              <a:t> = 0; // not necessary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sz="2000" dirty="0"/>
              <a:t>Do we need to check if the voter is already registered?</a:t>
            </a:r>
          </a:p>
          <a:p>
            <a:pPr lvl="1"/>
            <a:endParaRPr lang="en-US" sz="20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380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check if already voted</a:t>
            </a:r>
          </a:p>
          <a:p>
            <a:pPr lvl="1"/>
            <a:r>
              <a:rPr lang="en-US" dirty="0"/>
              <a:t>set the vote to the voter object</a:t>
            </a:r>
          </a:p>
          <a:p>
            <a:pPr lvl="1"/>
            <a:r>
              <a:rPr lang="en-US" dirty="0"/>
              <a:t>increase the voting count of the candidate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vote(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) public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].registered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!voters[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].voted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&lt; </a:t>
            </a:r>
            <a:r>
              <a:rPr lang="en-US" dirty="0" err="1">
                <a:solidFill>
                  <a:srgbClr val="0432FF"/>
                </a:solidFill>
              </a:rPr>
              <a:t>candidates.length</a:t>
            </a:r>
            <a:r>
              <a:rPr lang="en-US" dirty="0">
                <a:solidFill>
                  <a:srgbClr val="0432FF"/>
                </a:solidFill>
              </a:rPr>
              <a:t>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votedFor</a:t>
            </a:r>
            <a:r>
              <a:rPr lang="en-US" dirty="0">
                <a:solidFill>
                  <a:srgbClr val="0432FF"/>
                </a:solidFill>
              </a:rPr>
              <a:t> =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2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D562D0-1CAC-2545-8ED4-501823DCE80C}"/>
              </a:ext>
            </a:extLst>
          </p:cNvPr>
          <p:cNvSpPr/>
          <p:nvPr/>
        </p:nvSpPr>
        <p:spPr>
          <a:xfrm>
            <a:off x="1587062" y="4887311"/>
            <a:ext cx="5065986" cy="294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4442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4874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U4: When ballot is over, chairman can determine the winner, and announce it</a:t>
            </a:r>
          </a:p>
          <a:p>
            <a:r>
              <a:rPr lang="en-US" dirty="0"/>
              <a:t>We need a variable for winner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bytes32 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winnerView</a:t>
            </a:r>
            <a:r>
              <a:rPr lang="en-US" dirty="0">
                <a:solidFill>
                  <a:srgbClr val="0432FF"/>
                </a:solidFill>
              </a:rPr>
              <a:t>() public view return (bytes32)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!= “”);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return </a:t>
            </a:r>
            <a:r>
              <a:rPr lang="en-US" dirty="0" err="1">
                <a:solidFill>
                  <a:srgbClr val="0432FF"/>
                </a:solidFill>
              </a:rPr>
              <a:t>winnderName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winnerAnnounce</a:t>
            </a:r>
            <a:r>
              <a:rPr lang="en-US" dirty="0">
                <a:solidFill>
                  <a:srgbClr val="0432FF"/>
                </a:solidFill>
              </a:rPr>
              <a:t>()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==“”);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0;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for(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=0;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 &lt; </a:t>
            </a:r>
            <a:r>
              <a:rPr lang="en-US" dirty="0" err="1">
                <a:solidFill>
                  <a:srgbClr val="0432FF"/>
                </a:solidFill>
              </a:rPr>
              <a:t>candidates.length</a:t>
            </a:r>
            <a:r>
              <a:rPr lang="en-US" dirty="0">
                <a:solidFill>
                  <a:srgbClr val="0432FF"/>
                </a:solidFill>
              </a:rPr>
              <a:t>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++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if(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 &gt;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].name;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0F4507-7B6F-204B-8FB8-E447CE27F0BA}"/>
              </a:ext>
            </a:extLst>
          </p:cNvPr>
          <p:cNvSpPr/>
          <p:nvPr/>
        </p:nvSpPr>
        <p:spPr>
          <a:xfrm>
            <a:off x="1618593" y="4113015"/>
            <a:ext cx="2564524" cy="21724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355540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U5: Chairman can declare the start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U6: Chairman can declare the end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U7: Voter can only vote during the voting period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07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U5: Chairman can declare the start of voting period</a:t>
            </a:r>
          </a:p>
          <a:p>
            <a:r>
              <a:rPr lang="en-US" dirty="0">
                <a:solidFill>
                  <a:srgbClr val="FF0000"/>
                </a:solidFill>
              </a:rPr>
              <a:t>U6: Chairman can declare the end of voting period</a:t>
            </a:r>
          </a:p>
          <a:p>
            <a:r>
              <a:rPr lang="en-US" dirty="0">
                <a:solidFill>
                  <a:srgbClr val="FF0000"/>
                </a:solidFill>
              </a:rPr>
              <a:t>U7: Voter can only vote during the voting period</a:t>
            </a:r>
          </a:p>
          <a:p>
            <a:r>
              <a:rPr lang="en-US" dirty="0"/>
              <a:t>We need a variable indicating whether the ballot is open or not</a:t>
            </a:r>
          </a:p>
          <a:p>
            <a:pPr lvl="1"/>
            <a:r>
              <a:rPr lang="en-US" dirty="0"/>
              <a:t>bool </a:t>
            </a:r>
            <a:r>
              <a:rPr lang="en-US" dirty="0" err="1"/>
              <a:t>ballotOpen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initialized to ”false” in the constructor</a:t>
            </a:r>
          </a:p>
          <a:p>
            <a:r>
              <a:rPr lang="en-US" dirty="0"/>
              <a:t>We need functions to control the variable by Minter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openBallot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closeBallot</a:t>
            </a:r>
            <a:r>
              <a:rPr lang="en-US" dirty="0"/>
              <a:t>()</a:t>
            </a:r>
          </a:p>
          <a:p>
            <a:r>
              <a:rPr lang="en-US" dirty="0"/>
              <a:t>Accept votes only for open ballots</a:t>
            </a:r>
          </a:p>
          <a:p>
            <a:pPr lvl="1"/>
            <a:r>
              <a:rPr lang="en-US" dirty="0"/>
              <a:t>in vote(), require the ballot to be open</a:t>
            </a:r>
          </a:p>
          <a:p>
            <a:r>
              <a:rPr lang="en-US" dirty="0"/>
              <a:t>Allow voter registration only when the ballot is closed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43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Boolean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bool x;</a:t>
            </a:r>
          </a:p>
          <a:p>
            <a:pPr lvl="1"/>
            <a:r>
              <a:rPr lang="en-US" dirty="0"/>
              <a:t>!(not), &amp;&amp;(and), ||(or), ==(equal), != (not equal)</a:t>
            </a:r>
          </a:p>
          <a:p>
            <a:r>
              <a:rPr lang="en-US" dirty="0"/>
              <a:t>Integer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(signed)/ </a:t>
            </a:r>
            <a:r>
              <a:rPr lang="en-US" dirty="0" err="1"/>
              <a:t>uint</a:t>
            </a:r>
            <a:r>
              <a:rPr lang="en-US" dirty="0"/>
              <a:t> (unsigned) + bit length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uint8, uint16, uint24, …, uint256</a:t>
            </a:r>
            <a:r>
              <a:rPr lang="en-US" dirty="0"/>
              <a:t> (default)</a:t>
            </a:r>
          </a:p>
          <a:p>
            <a:r>
              <a:rPr lang="en-US" dirty="0"/>
              <a:t>Fixed point </a:t>
            </a:r>
          </a:p>
          <a:p>
            <a:pPr lvl="1"/>
            <a:r>
              <a:rPr lang="en-US" dirty="0"/>
              <a:t>(u)</a:t>
            </a:r>
            <a:r>
              <a:rPr lang="en-US" dirty="0" err="1"/>
              <a:t>fixedMxN</a:t>
            </a:r>
            <a:endParaRPr lang="en-US" dirty="0"/>
          </a:p>
          <a:p>
            <a:pPr lvl="2"/>
            <a:r>
              <a:rPr lang="en-US" dirty="0"/>
              <a:t>M(bit size)=8,16,…,256, N(#decimals)=0,1,…,18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ufixed32x2</a:t>
            </a:r>
          </a:p>
          <a:p>
            <a:r>
              <a:rPr lang="en-US" dirty="0"/>
              <a:t>address (object)</a:t>
            </a:r>
          </a:p>
          <a:p>
            <a:pPr lvl="1"/>
            <a:r>
              <a:rPr lang="en-US" dirty="0"/>
              <a:t>20-byte Ethereum address</a:t>
            </a:r>
          </a:p>
          <a:p>
            <a:pPr lvl="1"/>
            <a:r>
              <a:rPr lang="en-US" dirty="0"/>
              <a:t>many useful methods: </a:t>
            </a:r>
            <a:r>
              <a:rPr lang="en-US" dirty="0" err="1">
                <a:solidFill>
                  <a:srgbClr val="0432FF"/>
                </a:solidFill>
              </a:rPr>
              <a:t>a.balance</a:t>
            </a:r>
            <a:r>
              <a:rPr lang="en-US" dirty="0">
                <a:solidFill>
                  <a:srgbClr val="0432FF"/>
                </a:solidFill>
              </a:rPr>
              <a:t>(), </a:t>
            </a:r>
            <a:r>
              <a:rPr lang="en-US" dirty="0" err="1">
                <a:solidFill>
                  <a:srgbClr val="0432FF"/>
                </a:solidFill>
              </a:rPr>
              <a:t>a.transfer</a:t>
            </a:r>
            <a:r>
              <a:rPr lang="en-US" dirty="0">
                <a:solidFill>
                  <a:srgbClr val="0432FF"/>
                </a:solidFill>
              </a:rPr>
              <a:t>()</a:t>
            </a:r>
          </a:p>
          <a:p>
            <a:r>
              <a:rPr lang="en-US" dirty="0" err="1"/>
              <a:t>bytearray</a:t>
            </a:r>
            <a:r>
              <a:rPr lang="en-US" dirty="0"/>
              <a:t> (fixed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byte1, byte2, …, byte32</a:t>
            </a:r>
          </a:p>
          <a:p>
            <a:r>
              <a:rPr lang="en-US" dirty="0" err="1"/>
              <a:t>bytearray</a:t>
            </a:r>
            <a:r>
              <a:rPr lang="en-US" dirty="0"/>
              <a:t> (variable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bytes</a:t>
            </a:r>
            <a:r>
              <a:rPr lang="en-US" dirty="0"/>
              <a:t> or </a:t>
            </a:r>
            <a:r>
              <a:rPr lang="en-US" dirty="0">
                <a:solidFill>
                  <a:srgbClr val="0432FF"/>
                </a:solidFill>
              </a:rPr>
              <a:t>string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055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We need a variable indicating whether the ballot is open or not</a:t>
            </a:r>
          </a:p>
          <a:p>
            <a:pPr lvl="1"/>
            <a:r>
              <a:rPr lang="en-US" dirty="0"/>
              <a:t>Define: </a:t>
            </a:r>
            <a:r>
              <a:rPr lang="en-US" dirty="0">
                <a:solidFill>
                  <a:srgbClr val="0432FF"/>
                </a:solidFill>
              </a:rPr>
              <a:t>bool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lvl="1"/>
            <a:r>
              <a:rPr lang="en-US" dirty="0"/>
              <a:t>in constructor</a:t>
            </a:r>
            <a:r>
              <a:rPr lang="en-US" dirty="0">
                <a:sym typeface="Wingdings" pitchFamily="2" charset="2"/>
              </a:rPr>
              <a:t>():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 = false;</a:t>
            </a:r>
          </a:p>
          <a:p>
            <a:r>
              <a:rPr lang="en-US" dirty="0"/>
              <a:t>We need functions to control the variable by Minter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openBallot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=true; }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closeBallot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=false; }</a:t>
            </a:r>
          </a:p>
          <a:p>
            <a:r>
              <a:rPr lang="en-US" dirty="0"/>
              <a:t>Define: </a:t>
            </a:r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onlyOpenBallot</a:t>
            </a:r>
            <a:r>
              <a:rPr lang="en-US" dirty="0">
                <a:solidFill>
                  <a:srgbClr val="0432FF"/>
                </a:solidFill>
              </a:rPr>
              <a:t> {require(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);}</a:t>
            </a:r>
          </a:p>
          <a:p>
            <a:r>
              <a:rPr lang="en-US" dirty="0"/>
              <a:t>Accept votes only for open ballots</a:t>
            </a:r>
          </a:p>
          <a:p>
            <a:pPr lvl="1"/>
            <a:r>
              <a:rPr lang="en-US" dirty="0"/>
              <a:t>function vote(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candNo</a:t>
            </a:r>
            <a:r>
              <a:rPr lang="en-US" dirty="0"/>
              <a:t>) public </a:t>
            </a:r>
            <a:r>
              <a:rPr lang="en-US" dirty="0" err="1">
                <a:solidFill>
                  <a:srgbClr val="0432FF"/>
                </a:solidFill>
              </a:rPr>
              <a:t>onlyOpenBallot</a:t>
            </a:r>
            <a:r>
              <a:rPr lang="en-US" dirty="0"/>
              <a:t> {…}</a:t>
            </a:r>
          </a:p>
          <a:p>
            <a:r>
              <a:rPr lang="en-US" dirty="0"/>
              <a:t>Allow voter registration only when the ballot is closed</a:t>
            </a:r>
          </a:p>
          <a:p>
            <a:pPr lvl="1"/>
            <a:r>
              <a:rPr lang="en-US" dirty="0"/>
              <a:t>Do we need to define another modifier </a:t>
            </a:r>
            <a:r>
              <a:rPr lang="en-US" dirty="0" err="1">
                <a:solidFill>
                  <a:srgbClr val="0432FF"/>
                </a:solidFill>
              </a:rPr>
              <a:t>onlyClosedBallot</a:t>
            </a:r>
            <a:r>
              <a:rPr lang="en-US" dirty="0">
                <a:solidFill>
                  <a:srgbClr val="0432FF"/>
                </a:solidFill>
              </a:rPr>
              <a:t>() </a:t>
            </a:r>
            <a:r>
              <a:rPr lang="en-US" dirty="0"/>
              <a:t>?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2570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79641-DA58-2B46-94B2-6490FCFF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Modifier with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AAF0-A217-4E49-9F65-903026B0E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Modifier can have a parameter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modifier </a:t>
            </a:r>
            <a:r>
              <a:rPr lang="en-US" sz="1800" dirty="0" err="1">
                <a:solidFill>
                  <a:srgbClr val="0432FF"/>
                </a:solidFill>
              </a:rPr>
              <a:t>onlyBallotOpenIs</a:t>
            </a:r>
            <a:r>
              <a:rPr lang="en-US" sz="1800" dirty="0">
                <a:solidFill>
                  <a:srgbClr val="0432FF"/>
                </a:solidFill>
              </a:rPr>
              <a:t>(bool open)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require(</a:t>
            </a:r>
            <a:r>
              <a:rPr lang="en-US" sz="1800" dirty="0" err="1">
                <a:solidFill>
                  <a:srgbClr val="0432FF"/>
                </a:solidFill>
              </a:rPr>
              <a:t>ballotOpen</a:t>
            </a:r>
            <a:r>
              <a:rPr lang="en-US" sz="1800" dirty="0">
                <a:solidFill>
                  <a:srgbClr val="0432FF"/>
                </a:solidFill>
              </a:rPr>
              <a:t>==open);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_;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</a:t>
            </a:r>
          </a:p>
          <a:p>
            <a:r>
              <a:rPr lang="en-US" sz="2000" dirty="0"/>
              <a:t>We can use like: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vote(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candNo</a:t>
            </a:r>
            <a:r>
              <a:rPr lang="en-US" sz="1800" dirty="0">
                <a:solidFill>
                  <a:srgbClr val="0432FF"/>
                </a:solidFill>
              </a:rPr>
              <a:t> 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(true)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</a:p>
          <a:p>
            <a:pPr marL="457200" lvl="1" indent="0">
              <a:buNone/>
            </a:pPr>
            <a:r>
              <a:rPr lang="en-US" sz="1800" dirty="0"/>
              <a:t>or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</a:t>
            </a:r>
            <a:r>
              <a:rPr lang="en-US" sz="1800" dirty="0" err="1">
                <a:solidFill>
                  <a:srgbClr val="0432FF"/>
                </a:solidFill>
              </a:rPr>
              <a:t>winnerAnnounce</a:t>
            </a:r>
            <a:r>
              <a:rPr lang="en-US" sz="1800" dirty="0">
                <a:solidFill>
                  <a:srgbClr val="0432FF"/>
                </a:solidFill>
              </a:rPr>
              <a:t>()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(false) </a:t>
            </a:r>
            <a:r>
              <a:rPr lang="en-US" sz="1800" dirty="0">
                <a:solidFill>
                  <a:srgbClr val="0432FF"/>
                </a:solidFill>
              </a:rPr>
              <a:t>{</a:t>
            </a:r>
          </a:p>
          <a:p>
            <a:r>
              <a:rPr lang="en-US" sz="2000" dirty="0"/>
              <a:t>This is also possible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vote(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candNo</a:t>
            </a:r>
            <a:r>
              <a:rPr lang="en-US" sz="1800" dirty="0">
                <a:solidFill>
                  <a:srgbClr val="0432FF"/>
                </a:solidFill>
              </a:rPr>
              <a:t>, </a:t>
            </a:r>
            <a:r>
              <a:rPr lang="en-US" sz="1800" dirty="0">
                <a:solidFill>
                  <a:srgbClr val="FF0000"/>
                </a:solidFill>
              </a:rPr>
              <a:t>bool open </a:t>
            </a:r>
            <a:r>
              <a:rPr lang="en-US" sz="1800" dirty="0">
                <a:solidFill>
                  <a:srgbClr val="0432FF"/>
                </a:solidFill>
              </a:rPr>
              <a:t>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(open)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</a:p>
        </p:txBody>
      </p:sp>
    </p:spTree>
    <p:extLst>
      <p:ext uri="{BB962C8B-B14F-4D97-AF65-F5344CB8AC3E}">
        <p14:creationId xmlns:p14="http://schemas.microsoft.com/office/powerpoint/2010/main" val="1096789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1"/>
            <a:r>
              <a:rPr lang="en-US" dirty="0"/>
              <a:t>U5: Chairman can declare the start of voting period</a:t>
            </a:r>
          </a:p>
          <a:p>
            <a:pPr lvl="1"/>
            <a:r>
              <a:rPr lang="en-US" dirty="0"/>
              <a:t>U6: Chairman can declare the end of voting period</a:t>
            </a:r>
          </a:p>
          <a:p>
            <a:pPr lvl="1"/>
            <a:r>
              <a:rPr lang="en-US" dirty="0"/>
              <a:t>U7: Voter can only vote during the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U8: Ballot takes three stages</a:t>
            </a:r>
          </a:p>
          <a:p>
            <a:pPr lvl="2"/>
            <a:r>
              <a:rPr lang="en-US" dirty="0"/>
              <a:t>REGISTRATION</a:t>
            </a:r>
            <a:r>
              <a:rPr lang="en-US" dirty="0">
                <a:sym typeface="Wingdings" pitchFamily="2" charset="2"/>
              </a:rPr>
              <a:t>VOTINGCLOSED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43374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U8: Ballot takes three stages</a:t>
            </a:r>
          </a:p>
          <a:p>
            <a:pPr lvl="1"/>
            <a:r>
              <a:rPr lang="en-US" dirty="0"/>
              <a:t>REGISTRATION</a:t>
            </a:r>
            <a:r>
              <a:rPr lang="en-US" dirty="0">
                <a:sym typeface="Wingdings" pitchFamily="2" charset="2"/>
              </a:rPr>
              <a:t>VOTINGCLOSED</a:t>
            </a:r>
            <a:endParaRPr lang="en-US" dirty="0"/>
          </a:p>
          <a:p>
            <a:r>
              <a:rPr lang="en-US" dirty="0"/>
              <a:t>When REGISTRATION:</a:t>
            </a:r>
          </a:p>
          <a:p>
            <a:pPr lvl="1"/>
            <a:r>
              <a:rPr lang="en-US" dirty="0" err="1"/>
              <a:t>registerVoter</a:t>
            </a:r>
            <a:r>
              <a:rPr lang="en-US" dirty="0"/>
              <a:t>()</a:t>
            </a:r>
          </a:p>
          <a:p>
            <a:r>
              <a:rPr lang="en-US" dirty="0"/>
              <a:t>When VOTING</a:t>
            </a:r>
          </a:p>
          <a:p>
            <a:pPr lvl="1"/>
            <a:r>
              <a:rPr lang="en-US" dirty="0"/>
              <a:t>vote()</a:t>
            </a:r>
          </a:p>
          <a:p>
            <a:r>
              <a:rPr lang="en-US" dirty="0"/>
              <a:t>When CLOSED</a:t>
            </a:r>
          </a:p>
          <a:p>
            <a:pPr lvl="1"/>
            <a:r>
              <a:rPr lang="en-US" dirty="0" err="1"/>
              <a:t>winnerView</a:t>
            </a:r>
            <a:r>
              <a:rPr lang="en-US" dirty="0"/>
              <a:t>() / </a:t>
            </a:r>
            <a:r>
              <a:rPr lang="en-US" dirty="0" err="1"/>
              <a:t>winnerAnnounce</a:t>
            </a:r>
            <a:r>
              <a:rPr lang="en-US" dirty="0"/>
              <a:t>()</a:t>
            </a:r>
          </a:p>
          <a:p>
            <a:r>
              <a:rPr lang="en-US" dirty="0"/>
              <a:t>State transition</a:t>
            </a:r>
          </a:p>
          <a:p>
            <a:pPr lvl="1"/>
            <a:r>
              <a:rPr lang="en-US" dirty="0" err="1"/>
              <a:t>setStage</a:t>
            </a:r>
            <a:r>
              <a:rPr lang="en-US" dirty="0"/>
              <a:t>( Stage stage )</a:t>
            </a:r>
          </a:p>
          <a:p>
            <a:r>
              <a:rPr lang="en-US" dirty="0"/>
              <a:t>Use </a:t>
            </a:r>
            <a:r>
              <a:rPr lang="en-US" dirty="0" err="1"/>
              <a:t>enum</a:t>
            </a:r>
            <a:endParaRPr lang="en-US" dirty="0"/>
          </a:p>
          <a:p>
            <a:pPr lvl="1"/>
            <a:r>
              <a:rPr lang="en-US" dirty="0" err="1"/>
              <a:t>enum</a:t>
            </a:r>
            <a:r>
              <a:rPr lang="en-US" dirty="0"/>
              <a:t> Stage { REGISTRATION, VOTING, CLOSED }</a:t>
            </a:r>
          </a:p>
          <a:p>
            <a:r>
              <a:rPr lang="en-US" dirty="0"/>
              <a:t>Define: Stage </a:t>
            </a:r>
            <a:r>
              <a:rPr lang="en-US" dirty="0" err="1"/>
              <a:t>ballotStage</a:t>
            </a:r>
            <a:endParaRPr lang="en-US" dirty="0"/>
          </a:p>
          <a:p>
            <a:r>
              <a:rPr lang="en-US" dirty="0" err="1"/>
              <a:t>Initizlize</a:t>
            </a:r>
            <a:r>
              <a:rPr lang="en-US" dirty="0"/>
              <a:t> to REGISTRATION in constructor</a:t>
            </a:r>
          </a:p>
        </p:txBody>
      </p:sp>
    </p:spTree>
    <p:extLst>
      <p:ext uri="{BB962C8B-B14F-4D97-AF65-F5344CB8AC3E}">
        <p14:creationId xmlns:p14="http://schemas.microsoft.com/office/powerpoint/2010/main" val="8405302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2A448-1696-544B-951D-618B3510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85FC3-67C3-E04F-A82B-68169F66E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the stage of a Ballot change over time</a:t>
            </a:r>
          </a:p>
          <a:p>
            <a:pPr lvl="1"/>
            <a:r>
              <a:rPr lang="en-US" dirty="0"/>
              <a:t>REGISTRATION starts at time 0 (contract creation)</a:t>
            </a:r>
          </a:p>
          <a:p>
            <a:pPr lvl="1"/>
            <a:r>
              <a:rPr lang="en-US" dirty="0"/>
              <a:t>VOTING starts at time 0 + 7 days</a:t>
            </a:r>
          </a:p>
          <a:p>
            <a:pPr lvl="1"/>
            <a:r>
              <a:rPr lang="en-US" dirty="0"/>
              <a:t>CLOSED starts at time 0 + 7 days + 1 day</a:t>
            </a:r>
          </a:p>
          <a:p>
            <a:r>
              <a:rPr lang="en-US" dirty="0"/>
              <a:t>“now” keyword</a:t>
            </a:r>
          </a:p>
          <a:p>
            <a:pPr lvl="1"/>
            <a:r>
              <a:rPr lang="en-US" dirty="0"/>
              <a:t>the timestamp of the current block</a:t>
            </a:r>
          </a:p>
          <a:p>
            <a:r>
              <a:rPr lang="en-US" dirty="0" err="1"/>
              <a:t>startTime</a:t>
            </a:r>
            <a:r>
              <a:rPr lang="en-US" dirty="0"/>
              <a:t> = now; </a:t>
            </a:r>
          </a:p>
          <a:p>
            <a:r>
              <a:rPr lang="en-US" dirty="0" err="1"/>
              <a:t>startTime</a:t>
            </a:r>
            <a:r>
              <a:rPr lang="en-US" dirty="0"/>
              <a:t> + 7 days; </a:t>
            </a:r>
          </a:p>
        </p:txBody>
      </p:sp>
    </p:spTree>
    <p:extLst>
      <p:ext uri="{BB962C8B-B14F-4D97-AF65-F5344CB8AC3E}">
        <p14:creationId xmlns:p14="http://schemas.microsoft.com/office/powerpoint/2010/main" val="38289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Enumeration</a:t>
            </a:r>
          </a:p>
          <a:p>
            <a:pPr lvl="1"/>
            <a:r>
              <a:rPr lang="en-US" dirty="0"/>
              <a:t>constants for enumerating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enum</a:t>
            </a:r>
            <a:r>
              <a:rPr lang="en-US" dirty="0">
                <a:solidFill>
                  <a:srgbClr val="0432FF"/>
                </a:solidFill>
              </a:rPr>
              <a:t> {APPLE, ORANGE, STRAWBERRY }</a:t>
            </a:r>
          </a:p>
          <a:p>
            <a:r>
              <a:rPr lang="en-US" dirty="0"/>
              <a:t>Array</a:t>
            </a:r>
          </a:p>
          <a:p>
            <a:pPr lvl="1"/>
            <a:r>
              <a:rPr lang="en-US" dirty="0"/>
              <a:t>array of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uint32[10], address[]</a:t>
            </a:r>
          </a:p>
          <a:p>
            <a:r>
              <a:rPr lang="en-US" dirty="0"/>
              <a:t>Struct</a:t>
            </a:r>
          </a:p>
          <a:p>
            <a:pPr lvl="1"/>
            <a:r>
              <a:rPr lang="en-US" dirty="0"/>
              <a:t>User-defined complex data container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struct position {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x;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y;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z}</a:t>
            </a:r>
          </a:p>
          <a:p>
            <a:r>
              <a:rPr lang="en-US" dirty="0"/>
              <a:t>Mapping</a:t>
            </a:r>
          </a:p>
          <a:p>
            <a:pPr lvl="1"/>
            <a:r>
              <a:rPr lang="en-US" dirty="0"/>
              <a:t>Hash lookup (key, value) storage for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mapping( address =&gt; string ) </a:t>
            </a:r>
            <a:r>
              <a:rPr lang="en-US" dirty="0" err="1">
                <a:solidFill>
                  <a:srgbClr val="0432FF"/>
                </a:solidFill>
              </a:rPr>
              <a:t>account_names</a:t>
            </a:r>
            <a:endParaRPr lang="en-US" dirty="0">
              <a:solidFill>
                <a:srgbClr val="0432FF"/>
              </a:solidFill>
            </a:endParaRPr>
          </a:p>
          <a:p>
            <a:r>
              <a:rPr lang="en-US" dirty="0"/>
              <a:t>Time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60 seconds, 1 minutes, 2 hours, 7 days, … (all converting to seconds)</a:t>
            </a:r>
          </a:p>
          <a:p>
            <a:r>
              <a:rPr lang="en-US" dirty="0"/>
              <a:t>Ether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1000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, 100 </a:t>
            </a:r>
            <a:r>
              <a:rPr lang="en-US" dirty="0" err="1">
                <a:solidFill>
                  <a:srgbClr val="0432FF"/>
                </a:solidFill>
              </a:rPr>
              <a:t>finneys</a:t>
            </a:r>
            <a:r>
              <a:rPr lang="en-US" dirty="0">
                <a:solidFill>
                  <a:srgbClr val="0432FF"/>
                </a:solidFill>
              </a:rPr>
              <a:t>, 8 </a:t>
            </a:r>
            <a:r>
              <a:rPr lang="en-US" dirty="0" err="1">
                <a:solidFill>
                  <a:srgbClr val="0432FF"/>
                </a:solidFill>
              </a:rPr>
              <a:t>szabo</a:t>
            </a:r>
            <a:r>
              <a:rPr lang="en-US" dirty="0">
                <a:solidFill>
                  <a:srgbClr val="0432FF"/>
                </a:solidFill>
              </a:rPr>
              <a:t>, … (all converting to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4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059E-4A98-F04A-967D-B10459561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 (revisit)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DE4C345-7EF5-A146-93E3-D0D0A382D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0" y="1579190"/>
            <a:ext cx="5900059" cy="489558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D37FD3B-CB6C-6842-987B-4DA56D1F68DC}"/>
              </a:ext>
            </a:extLst>
          </p:cNvPr>
          <p:cNvSpPr/>
          <p:nvPr/>
        </p:nvSpPr>
        <p:spPr>
          <a:xfrm>
            <a:off x="3352799" y="3900492"/>
            <a:ext cx="2144111" cy="451569"/>
          </a:xfrm>
          <a:prstGeom prst="ellipse">
            <a:avLst/>
          </a:prstGeo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0DBB3-6C86-5F42-8F5D-B36CBE32183C}"/>
              </a:ext>
            </a:extLst>
          </p:cNvPr>
          <p:cNvSpPr txBox="1"/>
          <p:nvPr/>
        </p:nvSpPr>
        <p:spPr>
          <a:xfrm>
            <a:off x="6618514" y="3374571"/>
            <a:ext cx="1383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readable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85BBE2-AD58-1048-9137-4D30774A572E}"/>
              </a:ext>
            </a:extLst>
          </p:cNvPr>
          <p:cNvCxnSpPr>
            <a:stCxn id="3" idx="6"/>
            <a:endCxn id="4" idx="1"/>
          </p:cNvCxnSpPr>
          <p:nvPr/>
        </p:nvCxnSpPr>
        <p:spPr>
          <a:xfrm flipV="1">
            <a:off x="5496910" y="3559237"/>
            <a:ext cx="1121604" cy="567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34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66F90-5093-E14E-A5E4-F7D2CC43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ether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8749F-1757-4843-96CF-BD9F0939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readability, use appropriate ether units</a:t>
            </a:r>
          </a:p>
          <a:p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change </a:t>
            </a:r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BA29BB-6252-1444-A7DF-BF78E27BE6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6" y="3037114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5" name="Down Arrow 4">
            <a:extLst>
              <a:ext uri="{FF2B5EF4-FFF2-40B4-BE49-F238E27FC236}">
                <a16:creationId xmlns:a16="http://schemas.microsoft.com/office/drawing/2014/main" id="{40008F4D-C5FA-7B49-8322-F48FAEE29F3B}"/>
              </a:ext>
            </a:extLst>
          </p:cNvPr>
          <p:cNvSpPr/>
          <p:nvPr/>
        </p:nvSpPr>
        <p:spPr>
          <a:xfrm>
            <a:off x="4062669" y="3498622"/>
            <a:ext cx="352939" cy="326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E67B24-499B-B849-B6C4-4EB746D049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4" y="3935980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D7D799-87CF-DE4A-84EF-9AF8ED66FB8C}"/>
              </a:ext>
            </a:extLst>
          </p:cNvPr>
          <p:cNvSpPr txBox="1"/>
          <p:nvPr/>
        </p:nvSpPr>
        <p:spPr>
          <a:xfrm>
            <a:off x="4572000" y="3947650"/>
            <a:ext cx="2273421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FF0000"/>
                </a:solidFill>
              </a:rPr>
              <a:t>0.1 ether</a:t>
            </a:r>
            <a:r>
              <a:rPr lang="en-US" sz="1500" dirty="0"/>
              <a:t>);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3182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5DC1-7307-284C-B5E7-4280D31F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CFC58-3CDE-3A40-ABAE-F9E97223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msg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call (from EOA) or message call (from contract)</a:t>
            </a:r>
          </a:p>
          <a:p>
            <a:pPr lvl="1"/>
            <a:r>
              <a:rPr lang="en-US" dirty="0"/>
              <a:t>msg.sender: address initiating this call (not necessarily originating EOA)</a:t>
            </a:r>
          </a:p>
          <a:p>
            <a:pPr lvl="1"/>
            <a:r>
              <a:rPr lang="en-US" dirty="0" err="1"/>
              <a:t>msg.value</a:t>
            </a:r>
            <a:r>
              <a:rPr lang="en-US" dirty="0"/>
              <a:t>: ether in </a:t>
            </a:r>
            <a:r>
              <a:rPr lang="en-US" dirty="0" err="1"/>
              <a:t>wei</a:t>
            </a:r>
            <a:endParaRPr lang="en-US" dirty="0"/>
          </a:p>
          <a:p>
            <a:pPr lvl="1"/>
            <a:r>
              <a:rPr lang="en-US" dirty="0" err="1"/>
              <a:t>msg.gas</a:t>
            </a:r>
            <a:r>
              <a:rPr lang="en-US" dirty="0"/>
              <a:t>: remaining gas (replaced by </a:t>
            </a:r>
            <a:r>
              <a:rPr lang="en-US" dirty="0" err="1"/>
              <a:t>gasleft</a:t>
            </a:r>
            <a:r>
              <a:rPr lang="en-US" dirty="0"/>
              <a:t>())</a:t>
            </a:r>
          </a:p>
          <a:p>
            <a:pPr lvl="1"/>
            <a:r>
              <a:rPr lang="en-US" dirty="0" err="1"/>
              <a:t>msg.data</a:t>
            </a:r>
            <a:r>
              <a:rPr lang="en-US" dirty="0"/>
              <a:t>: data payload</a:t>
            </a:r>
          </a:p>
          <a:p>
            <a:pPr lvl="1"/>
            <a:r>
              <a:rPr lang="en-US" dirty="0" err="1"/>
              <a:t>msg.sig</a:t>
            </a:r>
            <a:r>
              <a:rPr lang="en-US" dirty="0"/>
              <a:t>; first 4 bytes of data payload (function selector)</a:t>
            </a:r>
          </a:p>
          <a:p>
            <a:r>
              <a:rPr lang="en-US" dirty="0" err="1"/>
              <a:t>tx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related information</a:t>
            </a:r>
          </a:p>
          <a:p>
            <a:pPr lvl="1"/>
            <a:r>
              <a:rPr lang="en-US" dirty="0" err="1"/>
              <a:t>tx.gasprice</a:t>
            </a:r>
            <a:endParaRPr lang="en-US" dirty="0"/>
          </a:p>
          <a:p>
            <a:pPr lvl="1"/>
            <a:r>
              <a:rPr lang="en-US" dirty="0" err="1"/>
              <a:t>tx.origin</a:t>
            </a:r>
            <a:r>
              <a:rPr lang="en-US" dirty="0"/>
              <a:t>: originating EOA</a:t>
            </a:r>
          </a:p>
          <a:p>
            <a:r>
              <a:rPr lang="en-US" dirty="0"/>
              <a:t>block </a:t>
            </a:r>
          </a:p>
          <a:p>
            <a:pPr lvl="1"/>
            <a:r>
              <a:rPr lang="en-US" dirty="0" err="1"/>
              <a:t>block.coinbase</a:t>
            </a:r>
            <a:r>
              <a:rPr lang="en-US" dirty="0"/>
              <a:t>: miner address</a:t>
            </a:r>
          </a:p>
          <a:p>
            <a:pPr lvl="1"/>
            <a:r>
              <a:rPr lang="en-US" dirty="0" err="1"/>
              <a:t>block.difficulty</a:t>
            </a:r>
            <a:r>
              <a:rPr lang="en-US" dirty="0"/>
              <a:t>: PoW difficulty</a:t>
            </a:r>
          </a:p>
          <a:p>
            <a:pPr lvl="1"/>
            <a:r>
              <a:rPr lang="en-US" dirty="0" err="1"/>
              <a:t>block.gaslimit</a:t>
            </a:r>
            <a:endParaRPr lang="en-US" dirty="0"/>
          </a:p>
          <a:p>
            <a:pPr lvl="1"/>
            <a:r>
              <a:rPr lang="en-US" dirty="0" err="1"/>
              <a:t>block.number</a:t>
            </a:r>
            <a:endParaRPr lang="en-US" dirty="0"/>
          </a:p>
          <a:p>
            <a:pPr lvl="1"/>
            <a:r>
              <a:rPr lang="en-US" dirty="0" err="1"/>
              <a:t>block.timestamp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6070</TotalTime>
  <Words>2798</Words>
  <Application>Microsoft Macintosh PowerPoint</Application>
  <PresentationFormat>On-screen Show (4:3)</PresentationFormat>
  <Paragraphs>514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맑은 고딕</vt:lpstr>
      <vt:lpstr>Arial</vt:lpstr>
      <vt:lpstr>Calibri</vt:lpstr>
      <vt:lpstr>Calibri Light</vt:lpstr>
      <vt:lpstr>Wingdings</vt:lpstr>
      <vt:lpstr>Office Theme</vt:lpstr>
      <vt:lpstr>Ethereum Development</vt:lpstr>
      <vt:lpstr>Ethereum HIgh-level Languages</vt:lpstr>
      <vt:lpstr>Development Tools</vt:lpstr>
      <vt:lpstr>Compiling a Smart Contract</vt:lpstr>
      <vt:lpstr>Data types</vt:lpstr>
      <vt:lpstr>Data types</vt:lpstr>
      <vt:lpstr>Faucet.sol (revisit)</vt:lpstr>
      <vt:lpstr>Using ether units</vt:lpstr>
      <vt:lpstr>Predefined global variables</vt:lpstr>
      <vt:lpstr>Predefined global variables</vt:lpstr>
      <vt:lpstr>Principal data types</vt:lpstr>
      <vt:lpstr>Functions</vt:lpstr>
      <vt:lpstr>Constructor &amp; Destructor</vt:lpstr>
      <vt:lpstr>Faucet.sol: constructor/destructor</vt:lpstr>
      <vt:lpstr>Function Modifier</vt:lpstr>
      <vt:lpstr>Contract Inheritance</vt:lpstr>
      <vt:lpstr>Faucet with Inheritance</vt:lpstr>
      <vt:lpstr>Error handling</vt:lpstr>
      <vt:lpstr>Event</vt:lpstr>
      <vt:lpstr>Faucet.sol: Events</vt:lpstr>
      <vt:lpstr>Constructor with arguments</vt:lpstr>
      <vt:lpstr>Casting to Contract / Address</vt:lpstr>
      <vt:lpstr>Calling other (new) Contracts </vt:lpstr>
      <vt:lpstr>ContractCreator.sol</vt:lpstr>
      <vt:lpstr>Calling Other Existing Contract</vt:lpstr>
      <vt:lpstr>ContractCaller.sol</vt:lpstr>
      <vt:lpstr>Low-level Contract Calling: call</vt:lpstr>
      <vt:lpstr>Low-level Contract Calling: delegatecall</vt:lpstr>
      <vt:lpstr>Calling Contexts</vt:lpstr>
      <vt:lpstr>Gas</vt:lpstr>
      <vt:lpstr>Devflow: Ganache/Remix/Metamask</vt:lpstr>
      <vt:lpstr>Design of Smart Contract</vt:lpstr>
      <vt:lpstr>Proj-1: Simple Coin</vt:lpstr>
      <vt:lpstr>Proj-1: Simple Coin</vt:lpstr>
      <vt:lpstr>Proj-1: Simple Coin</vt:lpstr>
      <vt:lpstr>Proj-1: Simple Coin</vt:lpstr>
      <vt:lpstr>Proj-1: Simple Coin</vt:lpstr>
      <vt:lpstr>Proj-1: Simple Coin (variations)</vt:lpstr>
      <vt:lpstr>Proj-1: Simple Coin (variations)</vt:lpstr>
      <vt:lpstr>Tips</vt:lpstr>
      <vt:lpstr>Proj-2: Ballot v.1</vt:lpstr>
      <vt:lpstr>Proj-2: Ballot v.1 (simple)</vt:lpstr>
      <vt:lpstr>Proj-2: Ballot v.1 (simple)</vt:lpstr>
      <vt:lpstr>Proj-2: Ballot v.1 (simple)</vt:lpstr>
      <vt:lpstr>Proj-2: Ballot v.1 (simple)</vt:lpstr>
      <vt:lpstr>Proj-2: Ballot v.1 (simple)</vt:lpstr>
      <vt:lpstr>Proj-2: Ballot v.1 (simple)</vt:lpstr>
      <vt:lpstr>Proj-2: Ballot v.2 </vt:lpstr>
      <vt:lpstr>Proj-2: Ballot v.2 </vt:lpstr>
      <vt:lpstr>Proj-2: Ballot v.2 </vt:lpstr>
      <vt:lpstr>Modifier with parameters</vt:lpstr>
      <vt:lpstr>Proj-2: Ballot v.3 </vt:lpstr>
      <vt:lpstr>Proj-2: Ballot v.3 </vt:lpstr>
      <vt:lpstr>Proj-2: Ballot v.4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Ethereum Development</dc:title>
  <dc:creator>mhshin@mju.ac.kr</dc:creator>
  <cp:lastModifiedBy>mhshin@mju.ac.kr</cp:lastModifiedBy>
  <cp:revision>147</cp:revision>
  <dcterms:created xsi:type="dcterms:W3CDTF">2018-08-18T13:04:06Z</dcterms:created>
  <dcterms:modified xsi:type="dcterms:W3CDTF">2018-08-23T09:31:55Z</dcterms:modified>
</cp:coreProperties>
</file>