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7" r:id="rId5"/>
    <p:sldId id="281" r:id="rId6"/>
    <p:sldId id="282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1" r:id="rId15"/>
    <p:sldId id="292" r:id="rId16"/>
    <p:sldId id="263" r:id="rId17"/>
    <p:sldId id="26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Elice DigitalBaeum" panose="020B0600000101010101" pitchFamily="34" charset="-127"/>
      <p:regular r:id="rId27"/>
      <p:bold r:id="rId28"/>
    </p:embeddedFont>
    <p:embeddedFont>
      <p:font typeface="NanumGothic" panose="020D0604000000000000" pitchFamily="34" charset="-127"/>
      <p:regular r:id="rId29"/>
      <p:bold r:id="rId30"/>
    </p:embeddedFont>
  </p:embeddedFontLst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EFF"/>
    <a:srgbClr val="D5ECFC"/>
    <a:srgbClr val="CAE8FC"/>
    <a:srgbClr val="BED7FD"/>
    <a:srgbClr val="BAD3F3"/>
    <a:srgbClr val="DBE8F1"/>
    <a:srgbClr val="7F94AE"/>
    <a:srgbClr val="6F7E94"/>
    <a:srgbClr val="E8F4F9"/>
    <a:srgbClr val="DF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/>
    <p:restoredTop sz="88834"/>
  </p:normalViewPr>
  <p:slideViewPr>
    <p:cSldViewPr snapToGrid="0">
      <p:cViewPr varScale="1">
        <p:scale>
          <a:sx n="126" d="100"/>
          <a:sy n="126" d="100"/>
        </p:scale>
        <p:origin x="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521969796449825E-2"/>
          <c:y val="6.3616661731145205E-2"/>
          <c:w val="0.86816720757903609"/>
          <c:h val="0.7609693069496562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42-2749-8E94-CFAEEBC0BEA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42-2749-8E94-CFAEEBC0BEAB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42-2749-8E94-CFAEEBC0BEAB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42-2749-8E94-CFAEEBC0BEAB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742-2749-8E94-CFAEEBC0BE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ore-KR"/>
                      <a:t>79.87%</a:t>
                    </a:r>
                    <a:endParaRPr lang="en-US" altLang="ko-Kore-KR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42-2749-8E94-CFAEEBC0BEAB}"/>
                </c:ext>
              </c:extLst>
            </c:dLbl>
            <c:dLbl>
              <c:idx val="1"/>
              <c:layout>
                <c:manualLayout>
                  <c:x val="0.11316229221347332"/>
                  <c:y val="4.6971055701370661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ore-KR"/>
                      <a:t>9.02%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42-2749-8E94-CFAEEBC0BEAB}"/>
                </c:ext>
              </c:extLst>
            </c:dLbl>
            <c:dLbl>
              <c:idx val="2"/>
              <c:layout>
                <c:manualLayout>
                  <c:x val="8.3017279090113735E-2"/>
                  <c:y val="6.078448527267425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ore-KR" dirty="0"/>
                      <a:t>4.24%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42-2749-8E94-CFAEEBC0BEAB}"/>
                </c:ext>
              </c:extLst>
            </c:dLbl>
            <c:dLbl>
              <c:idx val="3"/>
              <c:layout>
                <c:manualLayout>
                  <c:x val="7.1167104111985999E-2"/>
                  <c:y val="7.3854622338874298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ore-KR"/>
                      <a:t>4.21%</a:t>
                    </a:r>
                    <a:endParaRPr lang="en-US" altLang="ko-Kore-K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42-2749-8E94-CFAEEBC0BEAB}"/>
                </c:ext>
              </c:extLst>
            </c:dLbl>
            <c:dLbl>
              <c:idx val="4"/>
              <c:layout>
                <c:manualLayout>
                  <c:x val="3.8917541557305334E-2"/>
                  <c:y val="5.0453120443277912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ore-KR"/>
                      <a:t>4.46%</a:t>
                    </a:r>
                    <a:endParaRPr lang="en-US" altLang="ko-Kore-K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742-2749-8E94-CFAEEBC0B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ore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Web Hacking</c:v>
                </c:pt>
                <c:pt idx="1">
                  <c:v>Scanning</c:v>
                </c:pt>
                <c:pt idx="2">
                  <c:v>System Hacking</c:v>
                </c:pt>
                <c:pt idx="3">
                  <c:v>Authertication_Activity</c:v>
                </c:pt>
                <c:pt idx="4">
                  <c:v>Derial of Service</c:v>
                </c:pt>
              </c:strCache>
            </c:strRef>
          </c:cat>
          <c:val>
            <c:numRef>
              <c:f>Sheet1!$B$1:$B$5</c:f>
              <c:numCache>
                <c:formatCode>0.00%</c:formatCode>
                <c:ptCount val="5"/>
                <c:pt idx="0">
                  <c:v>0.79869999999999997</c:v>
                </c:pt>
                <c:pt idx="1">
                  <c:v>9.0200000000000002E-2</c:v>
                </c:pt>
                <c:pt idx="2">
                  <c:v>4.24E-2</c:v>
                </c:pt>
                <c:pt idx="3">
                  <c:v>4.2099999999999999E-2</c:v>
                </c:pt>
                <c:pt idx="4">
                  <c:v>4.4600000000000001E-2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42-2749-8E94-CFAEEBC0BEA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319335528124421E-2"/>
          <c:y val="0.87323400412226537"/>
          <c:w val="0.94496690252971904"/>
          <c:h val="0.10431305644321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ore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ore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7436D-CFC0-EC44-9BF9-25923151C264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FA52-D74A-8B46-B3C3-F8DAA5FAD6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8136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FA52-D74A-8B46-B3C3-F8DAA5FAD620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344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57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918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38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681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054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/>
            <a:endParaRPr lang="ko-Kore-KR" altLang="ko-Kore-KR" sz="1800" kern="100" dirty="0">
              <a:effectLst/>
              <a:latin typeface="Calibri" panose="020F0502020204030204" pitchFamily="34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FA52-D74A-8B46-B3C3-F8DAA5FAD620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0866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23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75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10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91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6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83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01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46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25081-9B34-D487-C2C7-AEEBFB7C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A13B0F-A3D8-C89A-9EE1-B75891DA5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C50597-86B2-0D71-31DF-36524996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74CBD8-0C7E-A584-C551-B21F3C28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64D2A2-C3D0-D75C-E680-F64C66BA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496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705B0B-E275-4412-08EE-8677EF75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C8B912-8A4E-8194-2F02-D2C4F46BA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CD8718-D949-66CE-41E8-9630060F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3A15A2-94B2-D714-11C2-4581993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CCE9C1-6DA8-A7C0-266C-C13428D4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254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9C2F41-3EE4-8DB1-DE1A-6AAC8DDF4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DB1BA5-051D-E0FE-F012-C94C6CCDE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916E0E-C1DA-EE28-4352-225AC9E4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761C62-0302-10FA-F2FD-A967B4A9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A60440-4FEC-925C-6CA9-12F8FA16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220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8A1FD3-943F-DB46-1DB2-861C8CB1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E6BABB-6718-5DDF-272F-71127ACB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EB7CC7-A373-171F-E064-FDC54958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0627D1-7C57-B395-2501-D73F1CBB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FA9BA-DC59-1234-C46B-647E6E52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1946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A67A72-AA88-1AD6-F0C2-E38E9498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779405-1928-C42F-CA35-20018793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029FDF-6B30-979E-F6BE-D1A515A0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E12B78-A59F-B98A-C01A-AAC4229B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64EB8D-412F-2070-2ABA-FC8EF3D8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4504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290638-BC1E-9C4E-6644-C47D0FA5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DF7B61-B478-45F2-84D5-16FE96AA2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FDE0EC-F88C-2E28-DD8A-66A9C529B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7214D3-A706-D932-3D58-58753B2A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6861F1-4F77-D28E-1CF1-75FA8E55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74088-90A6-2724-2FAB-60E467C3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08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509C3-B5E2-5183-3A0A-97B5FAF6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FD331C-18E5-40F2-8FE7-0FC2184A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792C13-053C-B539-4AFB-BB2E958C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16AC0D-81DE-2FD0-2040-85CEA42BA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7D325BC-A7F3-4ECE-7CA4-7CC0DECB9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95C1C53-DC0D-2379-C2E7-D657D33C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FF72DF-C50C-09A0-08A1-E32660A0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CE6EF9F-3E6E-F09B-C2A8-8242C2F6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442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7626EB-AD58-7F86-AACA-7166684F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FD8BEA2-80EE-FE4E-5D33-CC5984D6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2DA4FA-E0D0-753A-AFE5-2C95D849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344AA6-2521-9D35-5FD4-EE36122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579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C64D8D6-F730-669A-E721-76A4F74D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6A0878-0368-8803-D9FC-A5B7A600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1EB77-3671-1B43-9520-4AC1AF87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919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8E9927-6CD1-DD85-D302-ECF92A28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D39654-E14D-98DF-DE9C-F38C806CC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DE7EFB-70F0-E730-5EE7-224FE9791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C6441B-EB04-0111-2E9F-A37374A9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BF25C1-5146-E4FA-4E15-00D00A9E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9C99EF-A5DF-0B1C-21E8-919B182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826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CD2FC-20BF-2509-A547-60730151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5D80E-7C8D-B19B-DAC5-6A1AE393F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68D32F-F96D-B4AD-1185-7A96CCC7E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277912-26D6-9313-BE86-6327DEF9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C6C4AB-1A72-5A8F-BFC3-9015D4AF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0D2527-BB65-D306-958B-D358D458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8766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5D6C418-C4CF-018A-91C8-1542877B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77A15B-3C5C-16BE-3F47-DFD76B9E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2483D5-03A3-70DE-3E1F-F8ACCFEE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8404-80E5-4942-8164-B0090E6A3A61}" type="datetimeFigureOut">
              <a:rPr kumimoji="1" lang="ko-Kore-KR" altLang="en-US" smtClean="0"/>
              <a:t>2022. 10. 17.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ED7391-D05C-E54A-D464-ED485A846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AA5F9F-03A6-A347-9B37-8564367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950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F73049E-7BD0-2A79-1920-477418D2069E}"/>
              </a:ext>
            </a:extLst>
          </p:cNvPr>
          <p:cNvSpPr/>
          <p:nvPr/>
        </p:nvSpPr>
        <p:spPr>
          <a:xfrm>
            <a:off x="773441" y="574172"/>
            <a:ext cx="10645118" cy="570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3C7E6BE-878D-6D46-D6A3-7FBA89B2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0" y="2394346"/>
            <a:ext cx="9911255" cy="1555039"/>
          </a:xfrm>
        </p:spPr>
        <p:txBody>
          <a:bodyPr>
            <a:normAutofit fontScale="90000"/>
          </a:bodyPr>
          <a:lstStyle/>
          <a:p>
            <a:r>
              <a:rPr kumimoji="1" lang="ko-Kore-KR" altLang="en-US" sz="5300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웹</a:t>
            </a:r>
            <a:r>
              <a:rPr kumimoji="1" lang="ko-KR" altLang="en-US" sz="5300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</a:t>
            </a:r>
            <a:r>
              <a:rPr kumimoji="1" lang="ko-Kore-KR" altLang="en-US" sz="5300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기밀성</a:t>
            </a:r>
            <a:r>
              <a:rPr kumimoji="1" lang="ko-KR" altLang="en-US" sz="5300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및 무결성의 </a:t>
            </a:r>
            <a:br>
              <a:rPr kumimoji="1" lang="en-US" altLang="ko-KR" sz="5300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</a:br>
            <a:r>
              <a:rPr kumimoji="1" lang="ko-KR" altLang="en-US" sz="5300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보안성 검증 방법</a:t>
            </a:r>
            <a:br>
              <a:rPr kumimoji="1" lang="en-US" altLang="ko-KR" sz="4800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</a:br>
            <a:r>
              <a:rPr kumimoji="1"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A Security Verification Method </a:t>
            </a:r>
            <a:br>
              <a:rPr kumimoji="1"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</a:br>
            <a:r>
              <a:rPr kumimoji="1"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of Web Confidentiality and Integrity</a:t>
            </a:r>
            <a:endParaRPr kumimoji="1" lang="ko-Kore-KR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818993-E5C5-62E3-C993-CCD06CEC3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671069"/>
            <a:ext cx="9144000" cy="549548"/>
          </a:xfrm>
        </p:spPr>
        <p:txBody>
          <a:bodyPr>
            <a:normAutofit/>
          </a:bodyPr>
          <a:lstStyle/>
          <a:p>
            <a:r>
              <a:rPr kumimoji="1" lang="ko-KR" altLang="en-US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영남대학교 이상익</a:t>
            </a:r>
            <a:endParaRPr kumimoji="1" lang="ko-Kore-KR" altLang="en-US" sz="20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366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무결성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AC790-7670-EEB7-814F-E5252EFDEE5C}"/>
              </a:ext>
            </a:extLst>
          </p:cNvPr>
          <p:cNvSpPr txBox="1"/>
          <p:nvPr/>
        </p:nvSpPr>
        <p:spPr>
          <a:xfrm>
            <a:off x="347688" y="1250822"/>
            <a:ext cx="5599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-</a:t>
            </a:r>
            <a:r>
              <a:rPr kumimoji="1" lang="ko-KR" altLang="en-US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무결성 </a:t>
            </a:r>
            <a:r>
              <a:rPr kumimoji="1"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:</a:t>
            </a:r>
            <a:r>
              <a:rPr kumimoji="1" lang="ko-KR" altLang="en-US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권한이 없는 자가 데이터를 수정할 수 없음</a:t>
            </a:r>
            <a:endParaRPr kumimoji="1" lang="en-US" altLang="ko-KR" sz="20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3BEA122-81CD-1C1E-1E08-34471EF39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7" b="8216"/>
          <a:stretch/>
        </p:blipFill>
        <p:spPr>
          <a:xfrm>
            <a:off x="1567676" y="2917894"/>
            <a:ext cx="2831344" cy="2516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CC7F3B-FF86-E65D-67F6-B4E21A7D1101}"/>
              </a:ext>
            </a:extLst>
          </p:cNvPr>
          <p:cNvSpPr txBox="1"/>
          <p:nvPr/>
        </p:nvSpPr>
        <p:spPr>
          <a:xfrm>
            <a:off x="1241304" y="3566862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사람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C0622-51AD-7406-DF7B-B9D8746623AD}"/>
              </a:ext>
            </a:extLst>
          </p:cNvPr>
          <p:cNvSpPr txBox="1"/>
          <p:nvPr/>
        </p:nvSpPr>
        <p:spPr>
          <a:xfrm>
            <a:off x="2422938" y="2312134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응용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/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프로그램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81F1E-19D7-0AB1-90DC-1DC95062E094}"/>
              </a:ext>
            </a:extLst>
          </p:cNvPr>
          <p:cNvSpPr txBox="1"/>
          <p:nvPr/>
        </p:nvSpPr>
        <p:spPr>
          <a:xfrm>
            <a:off x="3870267" y="3166752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프로세스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D76EC-8962-AFEC-45EB-C978C404886E}"/>
              </a:ext>
            </a:extLst>
          </p:cNvPr>
          <p:cNvSpPr txBox="1"/>
          <p:nvPr/>
        </p:nvSpPr>
        <p:spPr>
          <a:xfrm>
            <a:off x="1388800" y="2917894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시스템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1" name="모서리가 접힌 도형[F] 10">
            <a:extLst>
              <a:ext uri="{FF2B5EF4-FFF2-40B4-BE49-F238E27FC236}">
                <a16:creationId xmlns:a16="http://schemas.microsoft.com/office/drawing/2014/main" id="{20B24F90-3285-9092-1378-0E7386353645}"/>
              </a:ext>
            </a:extLst>
          </p:cNvPr>
          <p:cNvSpPr/>
          <p:nvPr/>
        </p:nvSpPr>
        <p:spPr>
          <a:xfrm>
            <a:off x="6967307" y="3430859"/>
            <a:ext cx="1324999" cy="1404013"/>
          </a:xfrm>
          <a:prstGeom prst="foldedCorner">
            <a:avLst/>
          </a:prstGeom>
          <a:solidFill>
            <a:srgbClr val="F0FE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 err="1">
                <a:solidFill>
                  <a:schemeClr val="tx1"/>
                </a:solidFill>
              </a:rPr>
              <a:t>abcdef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12" name="모서리가 접힌 도형[F] 11">
            <a:extLst>
              <a:ext uri="{FF2B5EF4-FFF2-40B4-BE49-F238E27FC236}">
                <a16:creationId xmlns:a16="http://schemas.microsoft.com/office/drawing/2014/main" id="{CCF58BE9-1F00-098D-15C1-D0A4CE29C4B5}"/>
              </a:ext>
            </a:extLst>
          </p:cNvPr>
          <p:cNvSpPr/>
          <p:nvPr/>
        </p:nvSpPr>
        <p:spPr>
          <a:xfrm>
            <a:off x="9489779" y="3430859"/>
            <a:ext cx="1324999" cy="1404013"/>
          </a:xfrm>
          <a:prstGeom prst="foldedCorner">
            <a:avLst/>
          </a:prstGeom>
          <a:solidFill>
            <a:srgbClr val="F0FE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 err="1">
                <a:solidFill>
                  <a:schemeClr val="tx1"/>
                </a:solidFill>
              </a:rPr>
              <a:t>a</a:t>
            </a:r>
            <a:r>
              <a:rPr kumimoji="1" lang="en-US" altLang="ko-Kore-KR" dirty="0" err="1">
                <a:solidFill>
                  <a:srgbClr val="FF0000"/>
                </a:solidFill>
              </a:rPr>
              <a:t>cb</a:t>
            </a:r>
            <a:r>
              <a:rPr kumimoji="1" lang="en-US" altLang="ko-Kore-KR" dirty="0" err="1">
                <a:solidFill>
                  <a:schemeClr val="tx1"/>
                </a:solidFill>
              </a:rPr>
              <a:t>def</a:t>
            </a:r>
            <a:endParaRPr kumimoji="1" lang="ko-Kore-KR" altLang="en-US" dirty="0">
              <a:solidFill>
                <a:schemeClr val="tx1"/>
              </a:solidFill>
            </a:endParaRPr>
          </a:p>
        </p:txBody>
      </p:sp>
      <p:sp>
        <p:nvSpPr>
          <p:cNvPr id="13" name="오른쪽 화살표[R] 12">
            <a:extLst>
              <a:ext uri="{FF2B5EF4-FFF2-40B4-BE49-F238E27FC236}">
                <a16:creationId xmlns:a16="http://schemas.microsoft.com/office/drawing/2014/main" id="{6580BBDD-30F5-F590-A466-4CC360F5385E}"/>
              </a:ext>
            </a:extLst>
          </p:cNvPr>
          <p:cNvSpPr/>
          <p:nvPr/>
        </p:nvSpPr>
        <p:spPr>
          <a:xfrm>
            <a:off x="8575091" y="3980254"/>
            <a:ext cx="631903" cy="272869"/>
          </a:xfrm>
          <a:prstGeom prst="rightArrow">
            <a:avLst>
              <a:gd name="adj1" fmla="val 50000"/>
              <a:gd name="adj2" fmla="val 8814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2E4B1-9DA3-B4FF-9E52-06BCF95E29F1}"/>
              </a:ext>
            </a:extLst>
          </p:cNvPr>
          <p:cNvSpPr txBox="1"/>
          <p:nvPr/>
        </p:nvSpPr>
        <p:spPr>
          <a:xfrm>
            <a:off x="7108669" y="4969922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원본 데이터</a:t>
            </a:r>
            <a:endParaRPr kumimoji="1" lang="ko-Kore-KR" altLang="en-US" sz="14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D1E3B-8B84-EC63-2222-FD62A3CC54ED}"/>
              </a:ext>
            </a:extLst>
          </p:cNvPr>
          <p:cNvSpPr txBox="1"/>
          <p:nvPr/>
        </p:nvSpPr>
        <p:spPr>
          <a:xfrm>
            <a:off x="9447598" y="4995201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수신 받은 데이터</a:t>
            </a:r>
            <a:endParaRPr kumimoji="1" lang="ko-Kore-KR" altLang="en-US" sz="14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B5AD302-39BB-AD4E-34BE-E0099C93D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7" t="2886" r="8554" b="8265"/>
          <a:stretch/>
        </p:blipFill>
        <p:spPr>
          <a:xfrm>
            <a:off x="9872052" y="1650932"/>
            <a:ext cx="1504544" cy="1528486"/>
          </a:xfrm>
          <a:prstGeom prst="rect">
            <a:avLst/>
          </a:prstGeom>
        </p:spPr>
      </p:pic>
      <p:sp>
        <p:nvSpPr>
          <p:cNvPr id="20" name="타원형 설명선[O] 19">
            <a:extLst>
              <a:ext uri="{FF2B5EF4-FFF2-40B4-BE49-F238E27FC236}">
                <a16:creationId xmlns:a16="http://schemas.microsoft.com/office/drawing/2014/main" id="{32AC90A7-7D4A-6853-9DE1-938249251514}"/>
              </a:ext>
            </a:extLst>
          </p:cNvPr>
          <p:cNvSpPr/>
          <p:nvPr/>
        </p:nvSpPr>
        <p:spPr>
          <a:xfrm>
            <a:off x="8054700" y="1250822"/>
            <a:ext cx="1672683" cy="890212"/>
          </a:xfrm>
          <a:prstGeom prst="wedgeEllipseCallout">
            <a:avLst>
              <a:gd name="adj1" fmla="val 58723"/>
              <a:gd name="adj2" fmla="val 50809"/>
            </a:avLst>
          </a:prstGeom>
          <a:solidFill>
            <a:schemeClr val="bg1"/>
          </a:solidFill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6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변조됐다</a:t>
            </a:r>
            <a:r>
              <a:rPr kumimoji="1" lang="en-US" altLang="ko-KR" sz="16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!</a:t>
            </a:r>
            <a:endParaRPr kumimoji="1" lang="ko-Kore-KR" altLang="en-US" sz="1600" dirty="0">
              <a:solidFill>
                <a:schemeClr val="tx1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05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무결성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AC790-7670-EEB7-814F-E5252EFDEE5C}"/>
              </a:ext>
            </a:extLst>
          </p:cNvPr>
          <p:cNvSpPr txBox="1"/>
          <p:nvPr/>
        </p:nvSpPr>
        <p:spPr>
          <a:xfrm>
            <a:off x="347688" y="1250822"/>
            <a:ext cx="5599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-</a:t>
            </a:r>
            <a:r>
              <a:rPr kumimoji="1" lang="ko-KR" altLang="en-US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무결성 </a:t>
            </a:r>
            <a:r>
              <a:rPr kumimoji="1"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:</a:t>
            </a:r>
            <a:r>
              <a:rPr kumimoji="1" lang="ko-KR" altLang="en-US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권한이 없는 자가 데이터를 수정할 수 없음</a:t>
            </a:r>
            <a:endParaRPr kumimoji="1" lang="en-US" altLang="ko-KR" sz="20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660632C-4914-4492-04D6-001D8D51E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7" t="55579" r="17816" b="26107"/>
          <a:stretch/>
        </p:blipFill>
        <p:spPr>
          <a:xfrm>
            <a:off x="222365" y="2528560"/>
            <a:ext cx="5441517" cy="195828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365F7FF-9507-9371-06E3-2EF2A4370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47" t="15878" r="19111" b="61120"/>
          <a:stretch/>
        </p:blipFill>
        <p:spPr>
          <a:xfrm>
            <a:off x="6259550" y="2528560"/>
            <a:ext cx="5561359" cy="26856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B9F3D6-04E7-9F38-9480-6E48EF46BAAE}"/>
              </a:ext>
            </a:extLst>
          </p:cNvPr>
          <p:cNvSpPr txBox="1"/>
          <p:nvPr/>
        </p:nvSpPr>
        <p:spPr>
          <a:xfrm>
            <a:off x="2354596" y="5798634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파일 크기 비교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64E055-F1B4-E5FC-F71A-ACAC999892CD}"/>
              </a:ext>
            </a:extLst>
          </p:cNvPr>
          <p:cNvSpPr txBox="1"/>
          <p:nvPr/>
        </p:nvSpPr>
        <p:spPr>
          <a:xfrm>
            <a:off x="8162424" y="5798634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파일 크기 및 </a:t>
            </a:r>
            <a:r>
              <a:rPr kumimoji="1" lang="ko-KR" altLang="en-US" sz="1200" dirty="0" err="1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해쉬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값 비교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971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보안 분석 검증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-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기밀성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CCF10FCE-F3E2-0E4D-154C-87FF12FB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0" y="1704189"/>
            <a:ext cx="5337407" cy="1290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A075C7-DB89-DC31-849A-66CD46D850A3}"/>
              </a:ext>
            </a:extLst>
          </p:cNvPr>
          <p:cNvSpPr txBox="1"/>
          <p:nvPr/>
        </p:nvSpPr>
        <p:spPr>
          <a:xfrm>
            <a:off x="348081" y="1427190"/>
            <a:ext cx="272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MD5 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방식으로 암호화하는 패스워드 </a:t>
            </a:r>
            <a:r>
              <a:rPr kumimoji="1" lang="ko-KR" altLang="en-US" sz="1200" dirty="0" err="1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평문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12" name="그림 11" descr="테이블이(가) 표시된 사진&#10;&#10;자동 생성된 설명">
            <a:extLst>
              <a:ext uri="{FF2B5EF4-FFF2-40B4-BE49-F238E27FC236}">
                <a16:creationId xmlns:a16="http://schemas.microsoft.com/office/drawing/2014/main" id="{E065A1BA-83CC-40CB-16BA-0A889BE36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550" y="1812152"/>
            <a:ext cx="5424640" cy="4113606"/>
          </a:xfrm>
          <a:prstGeom prst="rect">
            <a:avLst/>
          </a:prstGeom>
        </p:spPr>
      </p:pic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4DC61EFB-6C6E-F79D-B094-CCA32DF65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28" y="4901086"/>
            <a:ext cx="3116231" cy="5853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C32492-2EAD-84CE-632A-4E785103B300}"/>
              </a:ext>
            </a:extLst>
          </p:cNvPr>
          <p:cNvSpPr txBox="1"/>
          <p:nvPr/>
        </p:nvSpPr>
        <p:spPr>
          <a:xfrm>
            <a:off x="348081" y="4576771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MD5 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패스워드 암호화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E48AE-5AC9-14F4-B481-711D4C2DAF19}"/>
              </a:ext>
            </a:extLst>
          </p:cNvPr>
          <p:cNvSpPr txBox="1"/>
          <p:nvPr/>
        </p:nvSpPr>
        <p:spPr>
          <a:xfrm>
            <a:off x="6364544" y="1427190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암호화 실행 화면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6BA02C-3EE1-5F08-E866-96BFD24B719A}"/>
              </a:ext>
            </a:extLst>
          </p:cNvPr>
          <p:cNvSpPr/>
          <p:nvPr/>
        </p:nvSpPr>
        <p:spPr>
          <a:xfrm flipV="1">
            <a:off x="6519745" y="5486396"/>
            <a:ext cx="5027961" cy="29736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3727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보안 분석 검증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-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기밀성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084C91-F38D-102E-24FF-AFBE461F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4" y="1002699"/>
            <a:ext cx="4285180" cy="5776332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CAD7D8C0-EDC8-AB08-31D1-0944E5015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488" y="1550029"/>
            <a:ext cx="4761156" cy="3757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BAC5A-E8BD-1F02-92D1-5649B4AD610A}"/>
              </a:ext>
            </a:extLst>
          </p:cNvPr>
          <p:cNvSpPr txBox="1"/>
          <p:nvPr/>
        </p:nvSpPr>
        <p:spPr>
          <a:xfrm>
            <a:off x="6431398" y="1273030"/>
            <a:ext cx="1854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RSA 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방식 암호화 실행 화면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F282E01-38EB-BB4E-B7B7-3D97E1E96BB9}"/>
              </a:ext>
            </a:extLst>
          </p:cNvPr>
          <p:cNvSpPr/>
          <p:nvPr/>
        </p:nvSpPr>
        <p:spPr>
          <a:xfrm flipV="1">
            <a:off x="6497443" y="3819212"/>
            <a:ext cx="4579436" cy="27699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5914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보안 분석 검증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-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무결성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7" name="그림 6" descr="테이블이(가) 표시된 사진&#10;&#10;자동 생성된 설명">
            <a:extLst>
              <a:ext uri="{FF2B5EF4-FFF2-40B4-BE49-F238E27FC236}">
                <a16:creationId xmlns:a16="http://schemas.microsoft.com/office/drawing/2014/main" id="{8A7EDFA3-B8F4-A1BD-633E-9501C5A5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0" y="2308322"/>
            <a:ext cx="4442209" cy="2413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3C677F-FE87-A9C1-1B8B-C4ED285DBD96}"/>
              </a:ext>
            </a:extLst>
          </p:cNvPr>
          <p:cNvSpPr txBox="1"/>
          <p:nvPr/>
        </p:nvSpPr>
        <p:spPr>
          <a:xfrm>
            <a:off x="799790" y="2031323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동일한 이미지</a:t>
            </a:r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,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다른 파일 크기</a:t>
            </a:r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,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다른 </a:t>
            </a:r>
            <a:r>
              <a:rPr kumimoji="1" lang="ko-KR" altLang="en-US" sz="1200" dirty="0" err="1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해쉬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값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10" name="그림 9" descr="테이블이(가) 표시된 사진&#10;&#10;자동 생성된 설명">
            <a:extLst>
              <a:ext uri="{FF2B5EF4-FFF2-40B4-BE49-F238E27FC236}">
                <a16:creationId xmlns:a16="http://schemas.microsoft.com/office/drawing/2014/main" id="{04D8F7F0-3E8E-F4C5-DEC9-12C94E30C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921" y="2340700"/>
            <a:ext cx="4458669" cy="2348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91781E-2BD6-F582-C8AC-6BE0CAF02069}"/>
              </a:ext>
            </a:extLst>
          </p:cNvPr>
          <p:cNvSpPr txBox="1"/>
          <p:nvPr/>
        </p:nvSpPr>
        <p:spPr>
          <a:xfrm>
            <a:off x="6880921" y="2030374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크기 및 </a:t>
            </a:r>
            <a:r>
              <a:rPr kumimoji="1" lang="ko-KR" altLang="en-US" sz="1200" dirty="0" err="1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해쉬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값 비교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768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결론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E6330-3410-943F-6F92-64BF91A5D610}"/>
              </a:ext>
            </a:extLst>
          </p:cNvPr>
          <p:cNvSpPr txBox="1"/>
          <p:nvPr/>
        </p:nvSpPr>
        <p:spPr>
          <a:xfrm>
            <a:off x="378067" y="1520302"/>
            <a:ext cx="6097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ko-Kore-KR" dirty="0" err="1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해쉬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함수 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MD5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패스워드 부분을 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RSA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방식으로 암호화하여 공개키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/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개인키를 사용</a:t>
            </a:r>
            <a:r>
              <a:rPr lang="ko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해서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보안성이 더 향상되었다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. </a:t>
            </a:r>
          </a:p>
          <a:p>
            <a:endParaRPr lang="en-US" altLang="ko-Kore-KR" dirty="0">
              <a:effectLst/>
              <a:latin typeface="Elice DigitalBaeum" panose="020B0600000101010101" pitchFamily="34" charset="-127"/>
              <a:ea typeface="Elice DigitalBae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2.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로그인 타임스탬프를 이용하여 클라이언트와 서버 시간을 </a:t>
            </a:r>
            <a:endParaRPr lang="en-US" altLang="ko-KR" dirty="0">
              <a:effectLst/>
              <a:latin typeface="Elice DigitalBaeum" panose="020B0600000101010101" pitchFamily="34" charset="-127"/>
              <a:ea typeface="Elice DigitalBae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ko-Kore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   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비교하여 전송될 때 공격 및 변조 여부를 확인할 수 있다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. </a:t>
            </a:r>
          </a:p>
          <a:p>
            <a:endParaRPr lang="en-US" altLang="ko-Kore-KR" dirty="0">
              <a:effectLst/>
              <a:latin typeface="Elice DigitalBaeum" panose="020B0600000101010101" pitchFamily="34" charset="-127"/>
              <a:ea typeface="Elice DigitalBaeum" panose="020B0600000101010101" pitchFamily="34" charset="-127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ko-KR" altLang="ko-Kore-KR" dirty="0" err="1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해쉬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함수 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MD5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로만 무결성 검사를 하게 될 경우</a:t>
            </a:r>
            <a:r>
              <a:rPr lang="en-US" altLang="ko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,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제 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3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자 또는 </a:t>
            </a:r>
            <a:r>
              <a:rPr lang="ko-Kore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   </a:t>
            </a:r>
            <a:endParaRPr lang="en-US" altLang="ko-KR" dirty="0">
              <a:effectLst/>
              <a:latin typeface="Elice DigitalBaeum" panose="020B0600000101010101" pitchFamily="34" charset="-127"/>
              <a:ea typeface="Elice DigitalBae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ko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      </a:t>
            </a:r>
            <a:r>
              <a:rPr lang="ko-KR" altLang="ko-Kore-KR" dirty="0" err="1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스테가노그래피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공격 등을 통하여 파일 크기가 변조되어 동일</a:t>
            </a:r>
            <a:r>
              <a:rPr lang="ko-Kore-KR" altLang="en-US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</a:t>
            </a:r>
            <a:endParaRPr lang="en-US" altLang="ko-Kore-KR" dirty="0">
              <a:effectLst/>
              <a:latin typeface="Elice DigitalBaeum" panose="020B0600000101010101" pitchFamily="34" charset="-127"/>
              <a:ea typeface="Elice DigitalBae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ko-Kore-KR" altLang="en-US" dirty="0"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     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한 파일이더라도 </a:t>
            </a:r>
            <a:r>
              <a:rPr lang="ko-KR" altLang="ko-Kore-KR" dirty="0" err="1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해쉬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값이 다르게 나타난다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.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그러나 실험을 </a:t>
            </a:r>
            <a:endParaRPr lang="en-US" altLang="ko-KR" dirty="0">
              <a:effectLst/>
              <a:latin typeface="Elice DigitalBaeum" panose="020B0600000101010101" pitchFamily="34" charset="-127"/>
              <a:ea typeface="Elice DigitalBae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ko-KR" altLang="en-US" dirty="0"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     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통해 파일의 크기와 </a:t>
            </a:r>
            <a:r>
              <a:rPr lang="ko-KR" altLang="ko-Kore-KR" dirty="0" err="1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해쉬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값을 동시에 비교하게 된다면 기존</a:t>
            </a:r>
            <a:endParaRPr lang="en-US" altLang="ko-KR" dirty="0">
              <a:effectLst/>
              <a:latin typeface="Elice DigitalBaeum" panose="020B0600000101010101" pitchFamily="34" charset="-127"/>
              <a:ea typeface="Elice DigitalBaeum" panose="020B0600000101010101" pitchFamily="34" charset="-127"/>
              <a:cs typeface="Times New Roman" panose="02020603050405020304" pitchFamily="18" charset="0"/>
            </a:endParaRPr>
          </a:p>
          <a:p>
            <a:r>
              <a:rPr lang="ko-KR" altLang="en-US" dirty="0"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     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에 한</a:t>
            </a:r>
            <a:r>
              <a:rPr lang="en-US" altLang="ko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가지만 확인하는 것 보다 더 확실하다</a:t>
            </a:r>
            <a:r>
              <a:rPr lang="en-US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  <a:cs typeface="Times New Roman" panose="02020603050405020304" pitchFamily="18" charset="0"/>
              </a:rPr>
              <a:t>.</a:t>
            </a:r>
            <a:r>
              <a:rPr lang="ko-Kore-KR" altLang="ko-Kore-KR" dirty="0">
                <a:effectLst/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</a:t>
            </a:r>
            <a:endParaRPr kumimoji="1" lang="en-US" altLang="ko-KR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693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97CD97F-D6E5-7322-0124-AB8FF20E91CB}"/>
              </a:ext>
            </a:extLst>
          </p:cNvPr>
          <p:cNvSpPr/>
          <p:nvPr/>
        </p:nvSpPr>
        <p:spPr>
          <a:xfrm>
            <a:off x="0" y="630172"/>
            <a:ext cx="5070088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55A266-636F-4AFC-B6E4-C6817759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" y="1520301"/>
            <a:ext cx="11289059" cy="474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○ 제안하는 향상 기법은 기존 방식보다 시간이 조금 더 걸림</a:t>
            </a:r>
            <a:endParaRPr lang="en-US" altLang="ko-KR" sz="18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marL="0" indent="0">
              <a:buNone/>
            </a:pPr>
            <a:r>
              <a:rPr lang="ko-KR" altLang="en-US" sz="18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○ 하지만 기존 기법이 갖고 있던 취약점들을 보완하여 보안성을 훨씬 강화 시킴</a:t>
            </a:r>
            <a:endParaRPr lang="en-US" altLang="ko-KR" sz="18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marL="0" indent="0">
              <a:buNone/>
            </a:pPr>
            <a:r>
              <a:rPr lang="ko-KR" altLang="en-US" sz="18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○ 이를 통해 기업이 더 이상 보안에 관련된 피해를 입지 않음으로써</a:t>
            </a:r>
            <a:r>
              <a:rPr lang="en-US" altLang="ko-KR" sz="18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,</a:t>
            </a:r>
            <a:r>
              <a:rPr lang="ko-KR" altLang="en-US" sz="18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장기적으로 기업의 신뢰성을 향상시킬 수 있음</a:t>
            </a:r>
            <a:endParaRPr lang="en-US" altLang="ko-KR" sz="18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84B7C2A-8A46-4931-9131-FC9B8924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04  Contribution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97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rgbClr val="DBE8F1"/>
          </a:solidFill>
        </p:spPr>
        <p:txBody>
          <a:bodyPr/>
          <a:lstStyle/>
          <a:p>
            <a:pPr algn="ctr"/>
            <a:r>
              <a:rPr lang="en-US" altLang="ko-KR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Thank You</a:t>
            </a:r>
            <a:endParaRPr lang="ko-KR" altLang="en-US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29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6997213-5D3E-8AB8-0A24-DE17377AE0B2}"/>
              </a:ext>
            </a:extLst>
          </p:cNvPr>
          <p:cNvSpPr/>
          <p:nvPr/>
        </p:nvSpPr>
        <p:spPr>
          <a:xfrm>
            <a:off x="0" y="681036"/>
            <a:ext cx="12192000" cy="258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00B093-1607-FB76-F9DD-7BEFA279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0111"/>
            <a:ext cx="10515600" cy="1119169"/>
          </a:xfrm>
        </p:spPr>
        <p:txBody>
          <a:bodyPr>
            <a:normAutofit/>
          </a:bodyPr>
          <a:lstStyle/>
          <a:p>
            <a:r>
              <a:rPr kumimoji="1" lang="ko-Kore-KR" altLang="en-US" sz="3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636E72-9C86-16F1-A7E0-DA1526E9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8767"/>
            <a:ext cx="10515600" cy="397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01  Motivation</a:t>
            </a:r>
          </a:p>
          <a:p>
            <a:pPr marL="514350" indent="-514350">
              <a:buAutoNum type="arabicPlain"/>
            </a:pPr>
            <a:endParaRPr lang="en-US" altLang="ko-KR" sz="20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02  Problem</a:t>
            </a:r>
          </a:p>
          <a:p>
            <a:pPr marL="0" indent="0">
              <a:buNone/>
            </a:pPr>
            <a:endParaRPr lang="en-US" altLang="ko-KR" sz="20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</a:t>
            </a:r>
          </a:p>
          <a:p>
            <a:pPr marL="514350" indent="-514350">
              <a:buAutoNum type="arabicPlain" startAt="4"/>
            </a:pPr>
            <a:endParaRPr lang="en-US" altLang="ko-KR" sz="20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04  Contribution</a:t>
            </a:r>
          </a:p>
        </p:txBody>
      </p:sp>
    </p:spTree>
    <p:extLst>
      <p:ext uri="{BB962C8B-B14F-4D97-AF65-F5344CB8AC3E}">
        <p14:creationId xmlns:p14="http://schemas.microsoft.com/office/powerpoint/2010/main" val="141811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30172"/>
            <a:ext cx="5070088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01  Motivation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67C2E195-8377-211B-8864-1EB5B5ED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13073"/>
            <a:ext cx="4928887" cy="263185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26EA1E1-89DC-1B82-06B3-7B2236642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894" y="1503459"/>
            <a:ext cx="3681451" cy="103080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541B618-C214-4676-FA84-D47639EE1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860" y="2760418"/>
            <a:ext cx="2102053" cy="12580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65229E7-98B0-988B-2000-E51EE314B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955" y="4470771"/>
            <a:ext cx="2583676" cy="7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1D42FF8-5D92-AD5E-038F-59C97C1C505A}"/>
              </a:ext>
            </a:extLst>
          </p:cNvPr>
          <p:cNvSpPr/>
          <p:nvPr/>
        </p:nvSpPr>
        <p:spPr>
          <a:xfrm>
            <a:off x="0" y="630172"/>
            <a:ext cx="5070088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10AF5D99-49E4-4557-96B5-BB336BBAEAD7}"/>
              </a:ext>
            </a:extLst>
          </p:cNvPr>
          <p:cNvSpPr txBox="1">
            <a:spLocks/>
          </p:cNvSpPr>
          <p:nvPr/>
        </p:nvSpPr>
        <p:spPr>
          <a:xfrm>
            <a:off x="126332" y="114508"/>
            <a:ext cx="10515600" cy="89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02  Problem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0CA37478-E3AA-2BA2-4C9D-18BB3FA88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25616"/>
              </p:ext>
            </p:extLst>
          </p:nvPr>
        </p:nvGraphicFramePr>
        <p:xfrm>
          <a:off x="3205975" y="1799024"/>
          <a:ext cx="5780049" cy="339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6D16E2-1655-8326-3A16-551014CE6A1B}"/>
              </a:ext>
            </a:extLst>
          </p:cNvPr>
          <p:cNvSpPr txBox="1"/>
          <p:nvPr/>
        </p:nvSpPr>
        <p:spPr>
          <a:xfrm>
            <a:off x="4718824" y="5330283"/>
            <a:ext cx="3033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해킹 유형 </a:t>
            </a:r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(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출처 </a:t>
            </a:r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: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</a:t>
            </a:r>
            <a:r>
              <a:rPr kumimoji="1" lang="ko-KR" altLang="en-US" sz="1200" dirty="0" err="1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인포섹</a:t>
            </a:r>
            <a:r>
              <a:rPr kumimoji="1" lang="ko-KR" altLang="en-US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보안관제 동향 </a:t>
            </a:r>
            <a:r>
              <a:rPr kumimoji="1" lang="en-US" altLang="ko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2015)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143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1D42FF8-5D92-AD5E-038F-59C97C1C505A}"/>
              </a:ext>
            </a:extLst>
          </p:cNvPr>
          <p:cNvSpPr/>
          <p:nvPr/>
        </p:nvSpPr>
        <p:spPr>
          <a:xfrm>
            <a:off x="0" y="630172"/>
            <a:ext cx="5070088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10AF5D99-49E4-4557-96B5-BB336BBAEAD7}"/>
              </a:ext>
            </a:extLst>
          </p:cNvPr>
          <p:cNvSpPr txBox="1">
            <a:spLocks/>
          </p:cNvSpPr>
          <p:nvPr/>
        </p:nvSpPr>
        <p:spPr>
          <a:xfrm>
            <a:off x="126332" y="114508"/>
            <a:ext cx="10515600" cy="89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02  Problem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F90E3C9-3F70-D01A-6B92-9DC72446314D}"/>
              </a:ext>
            </a:extLst>
          </p:cNvPr>
          <p:cNvGrpSpPr/>
          <p:nvPr/>
        </p:nvGrpSpPr>
        <p:grpSpPr>
          <a:xfrm>
            <a:off x="468352" y="1226468"/>
            <a:ext cx="5467812" cy="1860584"/>
            <a:chOff x="468352" y="1226468"/>
            <a:chExt cx="5467812" cy="1860584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99B4363-AC6F-5928-64FF-71BB640B6099}"/>
                </a:ext>
              </a:extLst>
            </p:cNvPr>
            <p:cNvSpPr/>
            <p:nvPr/>
          </p:nvSpPr>
          <p:spPr>
            <a:xfrm>
              <a:off x="468352" y="1616950"/>
              <a:ext cx="840057" cy="1470102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적합성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정확성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상호운영성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보안성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준수성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7D52902-7AF9-312E-4271-82CD9D8940D9}"/>
                </a:ext>
              </a:extLst>
            </p:cNvPr>
            <p:cNvSpPr/>
            <p:nvPr/>
          </p:nvSpPr>
          <p:spPr>
            <a:xfrm>
              <a:off x="1393903" y="1616950"/>
              <a:ext cx="840057" cy="1470102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성숙성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결함허용성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복구성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준수성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FA0E811-B8DD-3519-1833-E3EA85FD2A9B}"/>
                </a:ext>
              </a:extLst>
            </p:cNvPr>
            <p:cNvSpPr/>
            <p:nvPr/>
          </p:nvSpPr>
          <p:spPr>
            <a:xfrm>
              <a:off x="2319454" y="1616949"/>
              <a:ext cx="840057" cy="1470102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이해성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학습성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운영성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호감성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준수성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F28C83E-D653-9C25-3D3A-764138DF514B}"/>
                </a:ext>
              </a:extLst>
            </p:cNvPr>
            <p:cNvSpPr/>
            <p:nvPr/>
          </p:nvSpPr>
          <p:spPr>
            <a:xfrm>
              <a:off x="3245005" y="1616949"/>
              <a:ext cx="840057" cy="1470102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시간반응성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자원사용성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준수성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D8D7E04-A419-5AEE-986A-CA66C230AB5A}"/>
                </a:ext>
              </a:extLst>
            </p:cNvPr>
            <p:cNvSpPr/>
            <p:nvPr/>
          </p:nvSpPr>
          <p:spPr>
            <a:xfrm>
              <a:off x="4170556" y="1616948"/>
              <a:ext cx="840057" cy="1470102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분석성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변경성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안전성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시험성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준수성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D109BC4-4879-2F5E-1723-6730542ED179}"/>
                </a:ext>
              </a:extLst>
            </p:cNvPr>
            <p:cNvSpPr/>
            <p:nvPr/>
          </p:nvSpPr>
          <p:spPr>
            <a:xfrm>
              <a:off x="5096107" y="1616948"/>
              <a:ext cx="840057" cy="1470102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적용성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설치성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상호공존성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대체성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준수성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1E90A54-7226-B77A-C46B-049DE1EE7ADE}"/>
                </a:ext>
              </a:extLst>
            </p:cNvPr>
            <p:cNvSpPr/>
            <p:nvPr/>
          </p:nvSpPr>
          <p:spPr>
            <a:xfrm>
              <a:off x="468352" y="1226473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기능성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5527947-D477-FD8E-6864-53C90392EEE8}"/>
                </a:ext>
              </a:extLst>
            </p:cNvPr>
            <p:cNvSpPr/>
            <p:nvPr/>
          </p:nvSpPr>
          <p:spPr>
            <a:xfrm>
              <a:off x="1393903" y="1226472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신뢰성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96DB9D0-FF4D-B47D-E55E-26F830626153}"/>
                </a:ext>
              </a:extLst>
            </p:cNvPr>
            <p:cNvSpPr/>
            <p:nvPr/>
          </p:nvSpPr>
          <p:spPr>
            <a:xfrm>
              <a:off x="2319454" y="1226471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사용성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C7B5D110-799A-E14D-6473-81FBF09921D1}"/>
                </a:ext>
              </a:extLst>
            </p:cNvPr>
            <p:cNvSpPr/>
            <p:nvPr/>
          </p:nvSpPr>
          <p:spPr>
            <a:xfrm>
              <a:off x="3245005" y="1226470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효율성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1287E0E-DB53-6855-0EA3-C23D2CC315EE}"/>
                </a:ext>
              </a:extLst>
            </p:cNvPr>
            <p:cNvSpPr/>
            <p:nvPr/>
          </p:nvSpPr>
          <p:spPr>
            <a:xfrm>
              <a:off x="4170556" y="1226469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유지보수성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8266F67-9D7E-BBC9-C607-6ACEBDDB9067}"/>
                </a:ext>
              </a:extLst>
            </p:cNvPr>
            <p:cNvSpPr/>
            <p:nvPr/>
          </p:nvSpPr>
          <p:spPr>
            <a:xfrm>
              <a:off x="5096107" y="1226468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이식성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CC1CAC6-4996-0ADD-6D8B-3D3D0C2F708B}"/>
              </a:ext>
            </a:extLst>
          </p:cNvPr>
          <p:cNvSpPr txBox="1"/>
          <p:nvPr/>
        </p:nvSpPr>
        <p:spPr>
          <a:xfrm>
            <a:off x="9439506" y="2059256"/>
            <a:ext cx="203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ISO/IEC 9126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C3C47E-CC63-C5FD-0635-7A1FE667F5B4}"/>
              </a:ext>
            </a:extLst>
          </p:cNvPr>
          <p:cNvSpPr txBox="1"/>
          <p:nvPr/>
        </p:nvSpPr>
        <p:spPr>
          <a:xfrm>
            <a:off x="9424637" y="4184374"/>
            <a:ext cx="203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b="1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ISO/IEC 25023</a:t>
            </a:r>
          </a:p>
        </p:txBody>
      </p:sp>
      <p:sp>
        <p:nvSpPr>
          <p:cNvPr id="39" name="아래쪽 화살표[D] 38">
            <a:extLst>
              <a:ext uri="{FF2B5EF4-FFF2-40B4-BE49-F238E27FC236}">
                <a16:creationId xmlns:a16="http://schemas.microsoft.com/office/drawing/2014/main" id="{CF57363C-F7EF-4543-8611-423DEF7F5A49}"/>
              </a:ext>
            </a:extLst>
          </p:cNvPr>
          <p:cNvSpPr/>
          <p:nvPr/>
        </p:nvSpPr>
        <p:spPr>
          <a:xfrm>
            <a:off x="10095570" y="2800959"/>
            <a:ext cx="416313" cy="1011044"/>
          </a:xfrm>
          <a:prstGeom prst="downArrow">
            <a:avLst>
              <a:gd name="adj1" fmla="val 50000"/>
              <a:gd name="adj2" fmla="val 857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C3C6E1C-1B8E-326D-DA1E-5A800F16204C}"/>
              </a:ext>
            </a:extLst>
          </p:cNvPr>
          <p:cNvGrpSpPr/>
          <p:nvPr/>
        </p:nvGrpSpPr>
        <p:grpSpPr>
          <a:xfrm>
            <a:off x="230459" y="3492397"/>
            <a:ext cx="7785408" cy="3055435"/>
            <a:chOff x="230459" y="3492397"/>
            <a:chExt cx="7785408" cy="305543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CCABC30-5323-6C17-96C5-A270DDE2FC8A}"/>
                </a:ext>
              </a:extLst>
            </p:cNvPr>
            <p:cNvSpPr/>
            <p:nvPr/>
          </p:nvSpPr>
          <p:spPr>
            <a:xfrm>
              <a:off x="468352" y="4121378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기능완전성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기능정확성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기능적절성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2020703-698A-4DC5-B6F9-B4CC489AFE64}"/>
                </a:ext>
              </a:extLst>
            </p:cNvPr>
            <p:cNvSpPr/>
            <p:nvPr/>
          </p:nvSpPr>
          <p:spPr>
            <a:xfrm>
              <a:off x="1393903" y="4121378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시간반응성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자원효율성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용량성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FB0436E-97AF-3FC2-D075-A511C13369B9}"/>
                </a:ext>
              </a:extLst>
            </p:cNvPr>
            <p:cNvSpPr/>
            <p:nvPr/>
          </p:nvSpPr>
          <p:spPr>
            <a:xfrm>
              <a:off x="2319454" y="4121377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공존성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상호운용성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320D2F9-C383-F7FE-9A23-037D5209D96F}"/>
                </a:ext>
              </a:extLst>
            </p:cNvPr>
            <p:cNvSpPr/>
            <p:nvPr/>
          </p:nvSpPr>
          <p:spPr>
            <a:xfrm>
              <a:off x="3245005" y="4121377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적합성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학습성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운영성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lice DigitalBaeum" panose="020B0600000101010101" pitchFamily="34" charset="-127"/>
                  <a:ea typeface="Elice DigitalBaeum" panose="020B0600000101010101" pitchFamily="34" charset="-127"/>
                  <a:cs typeface="+mn-cs"/>
                </a:rPr>
                <a:t>・ 사용자</a:t>
              </a:r>
              <a:r>
                <a:rPr kumimoji="1" lang="ko-KR" altLang="en-US" sz="1000" dirty="0">
                  <a:solidFill>
                    <a:prstClr val="black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   </a:t>
              </a:r>
              <a:endParaRPr kumimoji="1" lang="en-US" altLang="ko-KR" sz="1000" dirty="0">
                <a:solidFill>
                  <a:prstClr val="black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dirty="0">
                  <a:solidFill>
                    <a:prstClr val="black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  오류방지성</a:t>
              </a:r>
              <a:endPara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ice DigitalBaeum" panose="020B0600000101010101" pitchFamily="34" charset="-127"/>
                <a:ea typeface="Elice DigitalBaeum" panose="020B0600000101010101" pitchFamily="34" charset="-127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ice DigitalBaeum" panose="020B0600000101010101" pitchFamily="34" charset="-127"/>
                <a:ea typeface="Elice DigitalBaeum" panose="020B0600000101010101" pitchFamily="34" charset="-127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lice DigitalBaeum" panose="020B0600000101010101" pitchFamily="34" charset="-127"/>
                  <a:ea typeface="Elice DigitalBaeum" panose="020B0600000101010101" pitchFamily="34" charset="-127"/>
                  <a:cs typeface="+mn-cs"/>
                </a:rPr>
                <a:t>・ 사용자 </a:t>
              </a:r>
              <a:endPara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ice DigitalBaeum" panose="020B0600000101010101" pitchFamily="34" charset="-127"/>
                <a:ea typeface="Elice DigitalBaeum" panose="020B0600000101010101" pitchFamily="34" charset="-127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dirty="0">
                  <a:solidFill>
                    <a:prstClr val="black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  인터페이스</a:t>
              </a:r>
              <a:endParaRPr kumimoji="1" lang="en-US" altLang="ko-KR" sz="1000" dirty="0">
                <a:solidFill>
                  <a:prstClr val="black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lice DigitalBaeum" panose="020B0600000101010101" pitchFamily="34" charset="-127"/>
                  <a:ea typeface="Elice DigitalBaeum" panose="020B0600000101010101" pitchFamily="34" charset="-127"/>
                  <a:cs typeface="+mn-cs"/>
                </a:rPr>
                <a:t>  심미성</a:t>
              </a:r>
              <a:endPara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ice DigitalBaeum" panose="020B0600000101010101" pitchFamily="34" charset="-127"/>
                <a:ea typeface="Elice DigitalBaeum" panose="020B0600000101010101" pitchFamily="34" charset="-127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ore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ice DigitalBaeum" panose="020B0600000101010101" pitchFamily="34" charset="-127"/>
                <a:ea typeface="Elice DigitalBaeum" panose="020B0600000101010101" pitchFamily="34" charset="-127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lice DigitalBaeum" panose="020B0600000101010101" pitchFamily="34" charset="-127"/>
                  <a:ea typeface="Elice DigitalBaeum" panose="020B0600000101010101" pitchFamily="34" charset="-127"/>
                  <a:cs typeface="+mn-cs"/>
                </a:rPr>
                <a:t>・ 접근성</a:t>
              </a:r>
              <a:endPara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ice DigitalBaeum" panose="020B0600000101010101" pitchFamily="34" charset="-127"/>
                <a:ea typeface="Elice DigitalBaeum" panose="020B0600000101010101" pitchFamily="34" charset="-127"/>
                <a:cs typeface="+mn-cs"/>
              </a:endParaRPr>
            </a:p>
            <a:p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A82D5CA-1439-A8EC-38C3-144B496D0C9B}"/>
                </a:ext>
              </a:extLst>
            </p:cNvPr>
            <p:cNvSpPr/>
            <p:nvPr/>
          </p:nvSpPr>
          <p:spPr>
            <a:xfrm>
              <a:off x="4170556" y="4121376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성숙성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가용성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결함허용성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복구성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953F13A-8A5E-0D85-AF52-40D9F17941C6}"/>
                </a:ext>
              </a:extLst>
            </p:cNvPr>
            <p:cNvSpPr/>
            <p:nvPr/>
          </p:nvSpPr>
          <p:spPr>
            <a:xfrm>
              <a:off x="5096107" y="4121376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기밀성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무결성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부인방지성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책임성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인증성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5DDC06EA-2832-5F42-30C4-A8B9E2D8C836}"/>
                </a:ext>
              </a:extLst>
            </p:cNvPr>
            <p:cNvSpPr/>
            <p:nvPr/>
          </p:nvSpPr>
          <p:spPr>
            <a:xfrm>
              <a:off x="468352" y="3730901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기능적합성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54C35708-2365-67A1-4E99-570A42DA0F14}"/>
                </a:ext>
              </a:extLst>
            </p:cNvPr>
            <p:cNvSpPr/>
            <p:nvPr/>
          </p:nvSpPr>
          <p:spPr>
            <a:xfrm>
              <a:off x="1393903" y="3730900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성능효율성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117B7EB-D2F6-7536-406F-240D6BBA55E8}"/>
                </a:ext>
              </a:extLst>
            </p:cNvPr>
            <p:cNvSpPr/>
            <p:nvPr/>
          </p:nvSpPr>
          <p:spPr>
            <a:xfrm>
              <a:off x="2319454" y="3730899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호환성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0F223C9-4CA6-3064-6877-85E0BE8A7516}"/>
                </a:ext>
              </a:extLst>
            </p:cNvPr>
            <p:cNvSpPr/>
            <p:nvPr/>
          </p:nvSpPr>
          <p:spPr>
            <a:xfrm>
              <a:off x="3245005" y="3730898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사용성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C41B036-789E-7DA5-D1B6-68C30C67DE61}"/>
                </a:ext>
              </a:extLst>
            </p:cNvPr>
            <p:cNvSpPr/>
            <p:nvPr/>
          </p:nvSpPr>
          <p:spPr>
            <a:xfrm>
              <a:off x="4170556" y="3730897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신뢰성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90802C1-909F-8E86-B181-56215A8BF871}"/>
                </a:ext>
              </a:extLst>
            </p:cNvPr>
            <p:cNvSpPr/>
            <p:nvPr/>
          </p:nvSpPr>
          <p:spPr>
            <a:xfrm>
              <a:off x="5096107" y="3730896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보안성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D46B2F6-16F7-C5EA-A86A-C5455AB3B318}"/>
                </a:ext>
              </a:extLst>
            </p:cNvPr>
            <p:cNvSpPr/>
            <p:nvPr/>
          </p:nvSpPr>
          <p:spPr>
            <a:xfrm>
              <a:off x="6021658" y="4121376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모듈성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재사용성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분석성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변경성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시험성</a:t>
              </a:r>
              <a:endParaRPr kumimoji="1" lang="en-US" altLang="ko-KR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DE18210-593F-CCAA-AFD2-ED6A32C99600}"/>
                </a:ext>
              </a:extLst>
            </p:cNvPr>
            <p:cNvSpPr/>
            <p:nvPr/>
          </p:nvSpPr>
          <p:spPr>
            <a:xfrm>
              <a:off x="6021658" y="3730895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유지보수성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B8CC3B-6E75-AD41-D69F-B784BAA1B687}"/>
                </a:ext>
              </a:extLst>
            </p:cNvPr>
            <p:cNvSpPr/>
            <p:nvPr/>
          </p:nvSpPr>
          <p:spPr>
            <a:xfrm>
              <a:off x="6947209" y="4121376"/>
              <a:ext cx="840057" cy="2239348"/>
            </a:xfrm>
            <a:prstGeom prst="rect">
              <a:avLst/>
            </a:prstGeom>
            <a:noFill/>
            <a:ln w="15875"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적용성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설치성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  <a:p>
              <a:r>
                <a:rPr kumimoji="1" lang="ko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・ </a:t>
              </a:r>
              <a:r>
                <a:rPr kumimoji="1" lang="ko-Kore-KR" altLang="en-US" sz="1000" dirty="0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대체성</a:t>
              </a:r>
              <a:endParaRPr kumimoji="1" lang="en-US" altLang="ko-Kore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EDA5D1C9-A4F9-5A03-9BF8-9E071A74E05B}"/>
                </a:ext>
              </a:extLst>
            </p:cNvPr>
            <p:cNvSpPr/>
            <p:nvPr/>
          </p:nvSpPr>
          <p:spPr>
            <a:xfrm>
              <a:off x="6947209" y="3730896"/>
              <a:ext cx="840057" cy="297365"/>
            </a:xfrm>
            <a:prstGeom prst="rect">
              <a:avLst/>
            </a:prstGeom>
            <a:solidFill>
              <a:srgbClr val="7F94AE"/>
            </a:solidFill>
            <a:ln>
              <a:solidFill>
                <a:srgbClr val="6F7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sz="1000" dirty="0" err="1">
                  <a:solidFill>
                    <a:schemeClr val="tx1"/>
                  </a:solidFill>
                  <a:latin typeface="Elice DigitalBaeum" panose="020B0600000101010101" pitchFamily="34" charset="-127"/>
                  <a:ea typeface="Elice DigitalBaeum" panose="020B0600000101010101" pitchFamily="34" charset="-127"/>
                </a:rPr>
                <a:t>이식성</a:t>
              </a:r>
              <a:endParaRPr kumimoji="1" lang="en-US" altLang="ko-KR" sz="1000" dirty="0">
                <a:solidFill>
                  <a:schemeClr val="tx1"/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3BF9AA7E-EBA0-4787-FD49-9F0C2F39F8BF}"/>
                </a:ext>
              </a:extLst>
            </p:cNvPr>
            <p:cNvSpPr/>
            <p:nvPr/>
          </p:nvSpPr>
          <p:spPr>
            <a:xfrm>
              <a:off x="230459" y="3492397"/>
              <a:ext cx="7785408" cy="305543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47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1D42FF8-5D92-AD5E-038F-59C97C1C505A}"/>
              </a:ext>
            </a:extLst>
          </p:cNvPr>
          <p:cNvSpPr/>
          <p:nvPr/>
        </p:nvSpPr>
        <p:spPr>
          <a:xfrm>
            <a:off x="0" y="630172"/>
            <a:ext cx="5070088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10AF5D99-49E4-4557-96B5-BB336BBAEAD7}"/>
              </a:ext>
            </a:extLst>
          </p:cNvPr>
          <p:cNvSpPr txBox="1">
            <a:spLocks/>
          </p:cNvSpPr>
          <p:nvPr/>
        </p:nvSpPr>
        <p:spPr>
          <a:xfrm>
            <a:off x="126332" y="114508"/>
            <a:ext cx="10515600" cy="89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02  Problem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EC145E7F-6889-25E0-4590-DC0C6EB72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7304"/>
              </p:ext>
            </p:extLst>
          </p:nvPr>
        </p:nvGraphicFramePr>
        <p:xfrm>
          <a:off x="3104995" y="1520302"/>
          <a:ext cx="598201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010">
                  <a:extLst>
                    <a:ext uri="{9D8B030D-6E8A-4147-A177-3AD203B41FA5}">
                      <a16:colId xmlns:a16="http://schemas.microsoft.com/office/drawing/2014/main" val="1435240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ore-KR" sz="16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017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OWASP TOP 10</a:t>
                      </a:r>
                      <a:endParaRPr lang="ko-Kore-KR" altLang="en-US" sz="16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272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A1.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인젝션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25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인증 및 세션 관리 취약점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06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크로스 사이트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스크립팅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(XSS)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98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A4. </a:t>
                      </a:r>
                      <a:r>
                        <a:rPr lang="ko-Kore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취약한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접근 제어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8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A5.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보안 설정 오류 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A6.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민감 데이터 노출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A7.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공격 방어 취약점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59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A8.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크로스 사이트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요청변조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(CSRF)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66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A9.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알려진 취약점 있는 컴포넌트 사용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0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ore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A10.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취약한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API</a:t>
                      </a:r>
                      <a:endParaRPr lang="ko-Kore-KR" altLang="en-US" sz="1200" dirty="0">
                        <a:solidFill>
                          <a:schemeClr val="tx1"/>
                        </a:solidFill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7024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DEE9B3-7B00-0184-8694-E31F73DDC066}"/>
              </a:ext>
            </a:extLst>
          </p:cNvPr>
          <p:cNvSpPr txBox="1"/>
          <p:nvPr/>
        </p:nvSpPr>
        <p:spPr>
          <a:xfrm>
            <a:off x="5507473" y="5746595"/>
            <a:ext cx="1177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12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OWASP TOP 10</a:t>
            </a:r>
            <a:endParaRPr kumimoji="1" lang="ko-Kore-KR" altLang="en-US" sz="12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FFFC72D-C96C-9318-1DA1-D27755CE8A00}"/>
              </a:ext>
            </a:extLst>
          </p:cNvPr>
          <p:cNvSpPr/>
          <p:nvPr/>
        </p:nvSpPr>
        <p:spPr>
          <a:xfrm flipV="1">
            <a:off x="3104995" y="2267414"/>
            <a:ext cx="5982010" cy="35518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3930941-B771-3835-D416-0248C8044D3A}"/>
              </a:ext>
            </a:extLst>
          </p:cNvPr>
          <p:cNvSpPr/>
          <p:nvPr/>
        </p:nvSpPr>
        <p:spPr>
          <a:xfrm flipV="1">
            <a:off x="3104995" y="3755884"/>
            <a:ext cx="5982010" cy="35518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043F3-FF54-5F48-E39E-B8F7AD010855}"/>
              </a:ext>
            </a:extLst>
          </p:cNvPr>
          <p:cNvSpPr txBox="1"/>
          <p:nvPr/>
        </p:nvSpPr>
        <p:spPr>
          <a:xfrm>
            <a:off x="948648" y="2267414"/>
            <a:ext cx="104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기밀성</a:t>
            </a:r>
            <a:endParaRPr kumimoji="1" lang="en-US" altLang="ko-Kore-KR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4FD7A-BA2F-5437-9B28-240E42BCCA60}"/>
              </a:ext>
            </a:extLst>
          </p:cNvPr>
          <p:cNvSpPr txBox="1"/>
          <p:nvPr/>
        </p:nvSpPr>
        <p:spPr>
          <a:xfrm>
            <a:off x="948648" y="3737298"/>
            <a:ext cx="104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무결성</a:t>
            </a:r>
            <a:endParaRPr kumimoji="1" lang="en-US" altLang="ko-Kore-KR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4A000C43-6FB7-9219-4A0B-FEFD2E384E8A}"/>
              </a:ext>
            </a:extLst>
          </p:cNvPr>
          <p:cNvSpPr/>
          <p:nvPr/>
        </p:nvSpPr>
        <p:spPr>
          <a:xfrm>
            <a:off x="2025760" y="2308572"/>
            <a:ext cx="631903" cy="272869"/>
          </a:xfrm>
          <a:prstGeom prst="rightArrow">
            <a:avLst>
              <a:gd name="adj1" fmla="val 50000"/>
              <a:gd name="adj2" fmla="val 88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9A1869CE-C6A4-8ED0-2D38-8457759CF801}"/>
              </a:ext>
            </a:extLst>
          </p:cNvPr>
          <p:cNvSpPr/>
          <p:nvPr/>
        </p:nvSpPr>
        <p:spPr>
          <a:xfrm>
            <a:off x="2025760" y="3797042"/>
            <a:ext cx="631903" cy="272869"/>
          </a:xfrm>
          <a:prstGeom prst="rightArrow">
            <a:avLst>
              <a:gd name="adj1" fmla="val 50000"/>
              <a:gd name="adj2" fmla="val 88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6847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" grpId="0"/>
      <p:bldP spid="6" grpId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기밀성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F819A-8AF9-4874-70FD-A207DB7079A8}"/>
              </a:ext>
            </a:extLst>
          </p:cNvPr>
          <p:cNvSpPr txBox="1"/>
          <p:nvPr/>
        </p:nvSpPr>
        <p:spPr>
          <a:xfrm>
            <a:off x="9238984" y="3533516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기밀성 ↑</a:t>
            </a:r>
            <a:endParaRPr kumimoji="1" lang="en-US" altLang="ko-KR" sz="24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70C8238-6092-9104-73E8-7892EC937B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7" b="8216"/>
          <a:stretch/>
        </p:blipFill>
        <p:spPr>
          <a:xfrm>
            <a:off x="1567676" y="2917894"/>
            <a:ext cx="2831344" cy="2516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A6767B-A41D-9B34-9745-3A64389F8027}"/>
              </a:ext>
            </a:extLst>
          </p:cNvPr>
          <p:cNvSpPr txBox="1"/>
          <p:nvPr/>
        </p:nvSpPr>
        <p:spPr>
          <a:xfrm>
            <a:off x="1241304" y="3566862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사람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807FB-502E-BFDA-764F-76E15A0C56ED}"/>
              </a:ext>
            </a:extLst>
          </p:cNvPr>
          <p:cNvSpPr txBox="1"/>
          <p:nvPr/>
        </p:nvSpPr>
        <p:spPr>
          <a:xfrm>
            <a:off x="2422938" y="2312134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응용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 algn="ctr"/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프로그램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72DD1-8A7B-2DEE-C5F5-B92B73D83AF3}"/>
              </a:ext>
            </a:extLst>
          </p:cNvPr>
          <p:cNvSpPr txBox="1"/>
          <p:nvPr/>
        </p:nvSpPr>
        <p:spPr>
          <a:xfrm>
            <a:off x="3870267" y="3166752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프로세스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CC12A-683F-7B74-E338-346D7E9DB40E}"/>
              </a:ext>
            </a:extLst>
          </p:cNvPr>
          <p:cNvSpPr txBox="1"/>
          <p:nvPr/>
        </p:nvSpPr>
        <p:spPr>
          <a:xfrm>
            <a:off x="1388800" y="2917894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dirty="0">
                <a:solidFill>
                  <a:schemeClr val="accent1">
                    <a:lumMod val="50000"/>
                  </a:schemeClr>
                </a:solidFill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시스템</a:t>
            </a:r>
            <a:endParaRPr kumimoji="1" lang="en-US" altLang="ko-KR" sz="2000" dirty="0">
              <a:solidFill>
                <a:schemeClr val="accent1">
                  <a:lumMod val="50000"/>
                </a:schemeClr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C5D21-A01B-30D6-4AD9-CBE5263FB8EA}"/>
              </a:ext>
            </a:extLst>
          </p:cNvPr>
          <p:cNvSpPr txBox="1"/>
          <p:nvPr/>
        </p:nvSpPr>
        <p:spPr>
          <a:xfrm>
            <a:off x="7324691" y="3533516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암호화</a:t>
            </a:r>
            <a:endParaRPr kumimoji="1" lang="en-US" altLang="ko-KR" sz="24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16" name="오른쪽 화살표[R] 15">
            <a:extLst>
              <a:ext uri="{FF2B5EF4-FFF2-40B4-BE49-F238E27FC236}">
                <a16:creationId xmlns:a16="http://schemas.microsoft.com/office/drawing/2014/main" id="{CBE79A6A-1511-C881-A483-A682ECF95D9D}"/>
              </a:ext>
            </a:extLst>
          </p:cNvPr>
          <p:cNvSpPr/>
          <p:nvPr/>
        </p:nvSpPr>
        <p:spPr>
          <a:xfrm>
            <a:off x="8479007" y="3627913"/>
            <a:ext cx="631903" cy="272869"/>
          </a:xfrm>
          <a:prstGeom prst="rightArrow">
            <a:avLst>
              <a:gd name="adj1" fmla="val 50000"/>
              <a:gd name="adj2" fmla="val 8814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275F5A-66FB-0878-7B48-3017FDCA6AFA}"/>
              </a:ext>
            </a:extLst>
          </p:cNvPr>
          <p:cNvSpPr txBox="1"/>
          <p:nvPr/>
        </p:nvSpPr>
        <p:spPr>
          <a:xfrm>
            <a:off x="347688" y="1250822"/>
            <a:ext cx="4782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-</a:t>
            </a:r>
            <a:r>
              <a:rPr kumimoji="1" lang="ko-KR" altLang="en-US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기밀성 </a:t>
            </a:r>
            <a:r>
              <a:rPr kumimoji="1" lang="en-US" altLang="ko-KR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:</a:t>
            </a:r>
            <a:r>
              <a:rPr kumimoji="1" lang="ko-KR" altLang="en-US" sz="20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 권한이 있는 자만이 데이터에 접근</a:t>
            </a:r>
            <a:endParaRPr kumimoji="1" lang="en-US" altLang="ko-KR" sz="20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54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[RSA 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암호화 방식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E6ABA-98C2-ABD2-BF31-9C202DB20745}"/>
                  </a:ext>
                </a:extLst>
              </p:cNvPr>
              <p:cNvSpPr txBox="1"/>
              <p:nvPr/>
            </p:nvSpPr>
            <p:spPr>
              <a:xfrm>
                <a:off x="422671" y="1244463"/>
                <a:ext cx="4224746" cy="5235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1)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두 개의 서로 다른 큰 소수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p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와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q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선택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p = 5, q = 11</a:t>
                </a:r>
              </a:p>
              <a:p>
                <a:pPr marL="342900" indent="-342900">
                  <a:buAutoNum type="arabicParenR"/>
                </a:pP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2)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n = p * q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계산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n= 5 * 11 = 55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3) </a:t>
                </a:r>
                <a:r>
                  <a:rPr kumimoji="1" lang="en-US" altLang="ko-KR" sz="1400" dirty="0" err="1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ø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(n)=(p-1)(q-1)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계산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 err="1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ø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(n)</a:t>
                </a:r>
                <a:r>
                  <a:rPr kumimoji="1" lang="ko-KR" altLang="en-US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=(5-1)</a:t>
                </a:r>
                <a:r>
                  <a:rPr kumimoji="1" lang="ko-KR" altLang="en-US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*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(11-1)</a:t>
                </a:r>
                <a:r>
                  <a:rPr kumimoji="1" lang="ko-KR" altLang="en-US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=</a:t>
                </a:r>
                <a:r>
                  <a:rPr kumimoji="1" lang="ko-KR" altLang="en-US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40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4)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400" dirty="0" err="1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ø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(n)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과 서로소인 임의의 자연수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e 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선택 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e = 7 (1&lt;e&lt;</a:t>
                </a:r>
                <a:r>
                  <a:rPr kumimoji="1" lang="en-US" altLang="ko-KR" sz="1200" dirty="0" err="1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ø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(n))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5) ed mod </a:t>
                </a:r>
                <a:r>
                  <a:rPr kumimoji="1" lang="en-US" altLang="ko-KR" sz="1400" dirty="0" err="1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ø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(n) = 1,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d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계산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7d mod 40 = 1</a:t>
                </a:r>
              </a:p>
              <a:p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ko-KR" altLang="en-US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d = 23</a:t>
                </a:r>
              </a:p>
              <a:p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6)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공개키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KU = {</a:t>
                </a:r>
                <a:r>
                  <a:rPr kumimoji="1" lang="en-US" altLang="ko-KR" sz="1400" dirty="0" err="1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e,n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}, 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개인키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KR = {</a:t>
                </a:r>
                <a:r>
                  <a:rPr kumimoji="1" lang="en-US" altLang="ko-KR" sz="1400" dirty="0" err="1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d,n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}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의 키 쌍 생성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KU = {7,55}, KR = {23,55}</a:t>
                </a:r>
              </a:p>
              <a:p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7) M= 13, 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암호화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C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40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</m:ctrlPr>
                      </m:sSupPr>
                      <m:e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𝑀</m:t>
                        </m:r>
                      </m:e>
                      <m:sup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𝑒</m:t>
                        </m:r>
                      </m:sup>
                    </m:sSup>
                  </m:oMath>
                </a14:m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mod n </a:t>
                </a:r>
              </a:p>
              <a:p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C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</m:ctrlPr>
                      </m:sSup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13</m:t>
                        </m:r>
                      </m:e>
                      <m:sup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7</m:t>
                        </m:r>
                      </m:sup>
                    </m:sSup>
                  </m:oMath>
                </a14:m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mod 55 = 7</a:t>
                </a:r>
              </a:p>
              <a:p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8)</a:t>
                </a:r>
                <a:r>
                  <a:rPr kumimoji="1" lang="ko-KR" altLang="en-US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복호화 </a:t>
                </a:r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M =</a:t>
                </a:r>
                <a:r>
                  <a:rPr lang="ko-Kore-KR" altLang="en-US" sz="1400" b="0" i="0" dirty="0">
                    <a:solidFill>
                      <a:srgbClr val="202124"/>
                    </a:solidFill>
                    <a:effectLst/>
                    <a:latin typeface="Apple SD Gothic Neo" panose="02000300000000000000" pitchFamily="2" charset="-127"/>
                    <a:ea typeface="Apple SD Gothic Neo" panose="02000300000000000000" pitchFamily="2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40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</m:ctrlPr>
                      </m:sSupPr>
                      <m:e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𝐶</m:t>
                        </m:r>
                      </m:e>
                      <m:sup>
                        <m:r>
                          <a:rPr kumimoji="1" lang="en-US" altLang="ko-KR" sz="14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mod n</a:t>
                </a:r>
              </a:p>
              <a:p>
                <a:r>
                  <a:rPr kumimoji="1" lang="en-US" altLang="ko-KR" sz="14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     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</m:ctrlPr>
                      </m:sSup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7</m:t>
                        </m:r>
                      </m:e>
                      <m:sup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  <a:ea typeface="Elice DigitalBaeum" panose="020B0600000101010101" pitchFamily="34" charset="-127"/>
                          </a:rPr>
                          <m:t>23</m:t>
                        </m:r>
                      </m:sup>
                    </m:sSup>
                  </m:oMath>
                </a14:m>
                <a:r>
                  <a:rPr kumimoji="1" lang="ko-KR" altLang="en-US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 </a:t>
                </a:r>
                <a:r>
                  <a:rPr kumimoji="1" lang="en-US" altLang="ko-KR" sz="1200" dirty="0">
                    <a:latin typeface="Elice DigitalBaeum" panose="020B0600000101010101" pitchFamily="34" charset="-127"/>
                    <a:ea typeface="Elice DigitalBaeum" panose="020B0600000101010101" pitchFamily="34" charset="-127"/>
                  </a:rPr>
                  <a:t>mod 55 = 13 </a:t>
                </a:r>
                <a:endParaRPr kumimoji="1" lang="en-US" altLang="ko-KR" sz="1400" dirty="0">
                  <a:latin typeface="Elice DigitalBaeum" panose="020B0600000101010101" pitchFamily="34" charset="-127"/>
                  <a:ea typeface="Elice DigitalBaeum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E6ABA-98C2-ABD2-BF31-9C202DB20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1" y="1244463"/>
                <a:ext cx="4224746" cy="5235985"/>
              </a:xfrm>
              <a:prstGeom prst="rect">
                <a:avLst/>
              </a:prstGeom>
              <a:blipFill>
                <a:blip r:embed="rId3"/>
                <a:stretch>
                  <a:fillRect l="-601" t="-242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6">
                <a:extLst>
                  <a:ext uri="{FF2B5EF4-FFF2-40B4-BE49-F238E27FC236}">
                    <a16:creationId xmlns:a16="http://schemas.microsoft.com/office/drawing/2014/main" id="{7BB47FB6-3439-D4A6-3AE9-75DA0B5F36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24138" y="2144888"/>
              <a:ext cx="5521092" cy="2568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4180">
                      <a:extLst>
                        <a:ext uri="{9D8B030D-6E8A-4147-A177-3AD203B41FA5}">
                          <a16:colId xmlns:a16="http://schemas.microsoft.com/office/drawing/2014/main" val="1880418423"/>
                        </a:ext>
                      </a:extLst>
                    </a:gridCol>
                    <a:gridCol w="4186912">
                      <a:extLst>
                        <a:ext uri="{9D8B030D-6E8A-4147-A177-3AD203B41FA5}">
                          <a16:colId xmlns:a16="http://schemas.microsoft.com/office/drawing/2014/main" val="160773468"/>
                        </a:ext>
                      </a:extLst>
                    </a:gridCol>
                  </a:tblGrid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b="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p, q</a:t>
                          </a:r>
                          <a:endParaRPr lang="ko-Kore-KR" altLang="en-US" sz="1200" b="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o-KR" altLang="en-US" sz="1200" b="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서로 다른 큰 소수</a:t>
                          </a:r>
                          <a:endParaRPr lang="ko-Kore-KR" altLang="en-US" sz="1200" b="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523720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p * q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의 합성수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174843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ko-Kore-KR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ø</a:t>
                          </a:r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(n)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ore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보다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작은 자연수 중에서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과 서로소인 자연수의 개수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735454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a mod n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o-KR" altLang="en-US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모듈러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연산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,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a</a:t>
                          </a:r>
                          <a:r>
                            <a:rPr lang="ko-KR" altLang="en-US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를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R" altLang="en-US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으로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나눴을 때 나머지 값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342664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e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ko-Kore-KR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ø</a:t>
                          </a:r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(n)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과 서로소인 임의의 자연수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,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과 함께 공개되는 공개키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9858309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d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ed mod </a:t>
                          </a:r>
                          <a:r>
                            <a:rPr lang="en-US" altLang="ko-Kore-KR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ø</a:t>
                          </a:r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(n) = 1, 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공개되지 않는 개인키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146549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C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C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ko-KR" sz="1200" i="1" smtClean="0">
                                      <a:latin typeface="Cambria Math" panose="02040503050406030204" pitchFamily="18" charset="0"/>
                                      <a:ea typeface="Elice DigitalBae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ko-KR" sz="1200" b="0" i="1" smtClean="0">
                                      <a:latin typeface="Cambria Math" panose="02040503050406030204" pitchFamily="18" charset="0"/>
                                      <a:ea typeface="Elice DigitalBaeum" panose="020B0600000101010101" pitchFamily="34" charset="-127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1" lang="en-US" altLang="ko-KR" sz="1200" b="0" i="1" smtClean="0">
                                      <a:latin typeface="Cambria Math" panose="02040503050406030204" pitchFamily="18" charset="0"/>
                                      <a:ea typeface="Elice DigitalBaeum" panose="020B0600000101010101" pitchFamily="34" charset="-127"/>
                                    </a:rPr>
                                    <m:t>𝑒</m:t>
                                  </m:r>
                                </m:sup>
                              </m:sSup>
                            </m:oMath>
                          </a14:m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mod n,</a:t>
                          </a:r>
                          <a:r>
                            <a:rPr lang="en" altLang="ko-Kore-KR" sz="1200" baseline="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ko-KR" altLang="en-US" sz="1200" baseline="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암호문으로 개인키를 이용하여 복호화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1561922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M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M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ko-KR" sz="1200" i="1" smtClean="0">
                                      <a:latin typeface="Cambria Math" panose="02040503050406030204" pitchFamily="18" charset="0"/>
                                      <a:ea typeface="Elice DigitalBaeum" panose="020B0600000101010101" pitchFamily="34" charset="-127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ko-KR" sz="1200" b="0" i="1" smtClean="0">
                                      <a:latin typeface="Cambria Math" panose="02040503050406030204" pitchFamily="18" charset="0"/>
                                      <a:ea typeface="Elice DigitalBaeum" panose="020B0600000101010101" pitchFamily="34" charset="-127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kumimoji="1" lang="en-US" altLang="ko-KR" sz="1200" b="0" i="1" smtClean="0">
                                      <a:latin typeface="Cambria Math" panose="02040503050406030204" pitchFamily="18" charset="0"/>
                                      <a:ea typeface="Elice DigitalBaeum" panose="020B0600000101010101" pitchFamily="34" charset="-127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mod n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,</a:t>
                          </a:r>
                          <a:r>
                            <a:rPr lang="ko-KR" altLang="en-US" sz="1200" baseline="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평문으로 공개키를 이용하여 암호화</a:t>
                          </a:r>
                          <a:endParaRPr lang="en" altLang="ko-Kore-KR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0279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6">
                <a:extLst>
                  <a:ext uri="{FF2B5EF4-FFF2-40B4-BE49-F238E27FC236}">
                    <a16:creationId xmlns:a16="http://schemas.microsoft.com/office/drawing/2014/main" id="{7BB47FB6-3439-D4A6-3AE9-75DA0B5F36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24138" y="2144888"/>
              <a:ext cx="5521092" cy="2568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4180">
                      <a:extLst>
                        <a:ext uri="{9D8B030D-6E8A-4147-A177-3AD203B41FA5}">
                          <a16:colId xmlns:a16="http://schemas.microsoft.com/office/drawing/2014/main" val="1880418423"/>
                        </a:ext>
                      </a:extLst>
                    </a:gridCol>
                    <a:gridCol w="4186912">
                      <a:extLst>
                        <a:ext uri="{9D8B030D-6E8A-4147-A177-3AD203B41FA5}">
                          <a16:colId xmlns:a16="http://schemas.microsoft.com/office/drawing/2014/main" val="160773468"/>
                        </a:ext>
                      </a:extLst>
                    </a:gridCol>
                  </a:tblGrid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b="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p, q</a:t>
                          </a:r>
                          <a:endParaRPr lang="ko-Kore-KR" altLang="en-US" sz="1200" b="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o-KR" altLang="en-US" sz="1200" b="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서로 다른 큰 소수</a:t>
                          </a:r>
                          <a:endParaRPr lang="ko-Kore-KR" altLang="en-US" sz="1200" b="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3523720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p * q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의 합성수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174843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ko-Kore-KR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ø</a:t>
                          </a:r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(n)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ore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보다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작은 자연수 중에서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과 서로소인 자연수의 개수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735454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a mod n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ko-KR" altLang="en-US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모듈러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연산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,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a</a:t>
                          </a:r>
                          <a:r>
                            <a:rPr lang="ko-KR" altLang="en-US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를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R" altLang="en-US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으로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나눴을 때 나머지 값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342664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e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ko-Kore-KR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ø</a:t>
                          </a:r>
                          <a:r>
                            <a:rPr lang="en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(n)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과 서로소인 임의의 자연수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,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n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과 함께 공개되는 공개키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9858309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d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ed mod </a:t>
                          </a:r>
                          <a:r>
                            <a:rPr lang="en-US" altLang="ko-Kore-KR" sz="1200" dirty="0" err="1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ø</a:t>
                          </a:r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(n) = 1, </a:t>
                          </a:r>
                          <a:r>
                            <a:rPr lang="ko-KR" altLang="en-US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공개되지 않는 개인키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146549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C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ore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024" t="-588462" r="-302" b="-1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1561922"/>
                      </a:ext>
                    </a:extLst>
                  </a:tr>
                  <a:tr h="321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ore-KR" sz="1200" dirty="0">
                              <a:solidFill>
                                <a:schemeClr val="tx1"/>
                              </a:solidFill>
                              <a:latin typeface="NanumGothic" panose="020D0604000000000000" pitchFamily="34" charset="-127"/>
                              <a:ea typeface="NanumGothic" panose="020D0604000000000000" pitchFamily="34" charset="-127"/>
                            </a:rPr>
                            <a:t>M</a:t>
                          </a:r>
                          <a:endParaRPr lang="ko-Kore-KR" altLang="en-US" sz="1200" dirty="0">
                            <a:solidFill>
                              <a:schemeClr val="tx1"/>
                            </a:solidFill>
                            <a:latin typeface="NanumGothic" panose="020D0604000000000000" pitchFamily="34" charset="-127"/>
                            <a:ea typeface="NanumGothic" panose="020D0604000000000000" pitchFamily="34" charset="-127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ore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024" t="-716000" r="-302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02793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4D82340-7568-3456-2EE1-1072520ED94E}"/>
              </a:ext>
            </a:extLst>
          </p:cNvPr>
          <p:cNvSpPr txBox="1"/>
          <p:nvPr/>
        </p:nvSpPr>
        <p:spPr>
          <a:xfrm>
            <a:off x="7864047" y="1642947"/>
            <a:ext cx="1841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&lt;</a:t>
            </a:r>
            <a:r>
              <a:rPr kumimoji="1" lang="en-US" altLang="ko-Kore-KR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RSA </a:t>
            </a:r>
            <a:r>
              <a:rPr kumimoji="1" lang="ko-KR" altLang="en-US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키 생성 표기법</a:t>
            </a:r>
            <a:r>
              <a:rPr kumimoji="1" lang="en-US" altLang="ko-KR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&gt;</a:t>
            </a:r>
            <a:endParaRPr kumimoji="1" lang="ko-Kore-KR" altLang="en-US" sz="14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3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3480F47-6A9E-BF9A-AF91-609A41A5C740}"/>
              </a:ext>
            </a:extLst>
          </p:cNvPr>
          <p:cNvSpPr/>
          <p:nvPr/>
        </p:nvSpPr>
        <p:spPr>
          <a:xfrm>
            <a:off x="-1" y="630172"/>
            <a:ext cx="6259551" cy="281354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7F844FE-BD08-4AB3-8E2C-66BBA6C9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" y="114508"/>
            <a:ext cx="10515600" cy="89013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03  Method  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[</a:t>
            </a:r>
            <a:r>
              <a:rPr lang="ko-KR" altLang="en-US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로그인 타임스탬프</a:t>
            </a:r>
            <a:r>
              <a:rPr lang="en-US" altLang="ko-KR" sz="2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]</a:t>
            </a:r>
            <a:endParaRPr lang="ko-KR" altLang="en-US" sz="36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49BF1-26EC-9CBE-CAE5-47C5272E0E21}"/>
              </a:ext>
            </a:extLst>
          </p:cNvPr>
          <p:cNvSpPr txBox="1"/>
          <p:nvPr/>
        </p:nvSpPr>
        <p:spPr>
          <a:xfrm>
            <a:off x="527820" y="2951945"/>
            <a:ext cx="5203903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var now = new Date();</a:t>
            </a:r>
          </a:p>
          <a:p>
            <a:endParaRPr lang="en" altLang="ko-Kore-KR" sz="1400" dirty="0">
              <a:effectLst/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var 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tryTime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 = 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phpbb_encrypt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now.getHours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() + ‘:’ + 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now.getMinutes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() + ‘:’ + 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now.getSeconds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());</a:t>
            </a:r>
          </a:p>
          <a:p>
            <a:endParaRPr lang="en" altLang="ko-Kore-KR" sz="1400" dirty="0">
              <a:effectLst/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password = 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phpbb_encrypt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(password);</a:t>
            </a:r>
          </a:p>
          <a:p>
            <a:endParaRPr lang="en" altLang="ko-Kore-KR" sz="1400" dirty="0">
              <a:effectLst/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$.ajax({type : “POST”, data : {‘account’ : account, ‘password’ : password, ’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tryTime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’ : 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tryTime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}})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4F659-2C58-7CA6-3CBB-A76D931E6A8F}"/>
              </a:ext>
            </a:extLst>
          </p:cNvPr>
          <p:cNvSpPr txBox="1"/>
          <p:nvPr/>
        </p:nvSpPr>
        <p:spPr>
          <a:xfrm>
            <a:off x="6460279" y="2233956"/>
            <a:ext cx="5203903" cy="31085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tryTimes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 = explode(‘:’, 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tryTime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);</a:t>
            </a:r>
          </a:p>
          <a:p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$</a:t>
            </a:r>
            <a:r>
              <a:rPr lang="en" altLang="ko-Kore-KR" sz="1400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tryMin</a:t>
            </a:r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 = (int)$</a:t>
            </a:r>
            <a:r>
              <a:rPr lang="en" altLang="ko-Kore-KR" sz="1400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tryTimes</a:t>
            </a:r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[1];</a:t>
            </a:r>
          </a:p>
          <a:p>
            <a:endParaRPr lang="en" altLang="ko-Kore-KR" sz="1400" dirty="0">
              <a:effectLst/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" altLang="ko-Kore-KR" sz="1400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date_default_timezone_set</a:t>
            </a:r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(“Asia/Seoul”);</a:t>
            </a: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curr</a:t>
            </a:r>
            <a:r>
              <a:rPr lang="en" altLang="ko-Kore-KR" sz="1400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entTimes</a:t>
            </a:r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 = date(“</a:t>
            </a:r>
            <a:r>
              <a:rPr lang="en" altLang="ko-Kore-KR" sz="1400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H:i:s</a:t>
            </a:r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”);</a:t>
            </a:r>
          </a:p>
          <a:p>
            <a:endParaRPr lang="en" altLang="ko-Kore-KR" sz="1400" dirty="0">
              <a:effectLst/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$</a:t>
            </a:r>
            <a:r>
              <a:rPr lang="en" altLang="ko-Kore-KR" sz="1400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currentTimes</a:t>
            </a:r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 = explode(‘:’, $</a:t>
            </a:r>
            <a:r>
              <a:rPr lang="en" altLang="ko-Kore-KR" sz="1400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currentTime</a:t>
            </a:r>
            <a:r>
              <a:rPr lang="en" altLang="ko-Kore-KR" sz="1400" dirty="0">
                <a:latin typeface="NanumGothic" panose="020D0604000000000000" pitchFamily="34" charset="-127"/>
                <a:ea typeface="NanumGothic" panose="020D0604000000000000" pitchFamily="34" charset="-127"/>
              </a:rPr>
              <a:t>);</a:t>
            </a: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currentMin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 = (int)$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currentTimes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[1];</a:t>
            </a:r>
          </a:p>
          <a:p>
            <a:endParaRPr lang="en" altLang="ko-Kore-KR" sz="1400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if(($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tryTimes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[0] == 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currentTimes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[0]) &amp;&amp; </a:t>
            </a: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($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currentMin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 &gt;= 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tryMin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 &amp;&amp; $</a:t>
            </a:r>
            <a:r>
              <a:rPr lang="en" altLang="ko-Kore-KR" sz="1400" dirty="0" err="1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currentMin</a:t>
            </a:r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 &lt;= $tryMin+2))</a:t>
            </a:r>
          </a:p>
          <a:p>
            <a:endParaRPr lang="en" altLang="ko-Kore-KR" sz="1400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en" altLang="ko-Kore-KR" sz="1400" dirty="0"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else{echo ‘{“result” : ”fail”, “msg” : Access login time is not allowed!!}’;}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8CEE2-3645-B144-943C-0AEDB2410661}"/>
              </a:ext>
            </a:extLst>
          </p:cNvPr>
          <p:cNvSpPr txBox="1"/>
          <p:nvPr/>
        </p:nvSpPr>
        <p:spPr>
          <a:xfrm>
            <a:off x="349816" y="2551056"/>
            <a:ext cx="5559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클라이언트에서의 현재 시간을  암호화하여 로그인 페이지에 전달하는 코드</a:t>
            </a:r>
            <a:endParaRPr kumimoji="1" lang="ko-Kore-KR" altLang="en-US" sz="14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FF9CB-DB6C-DCBD-B9D2-C63F3BCB5AE9}"/>
              </a:ext>
            </a:extLst>
          </p:cNvPr>
          <p:cNvSpPr txBox="1"/>
          <p:nvPr/>
        </p:nvSpPr>
        <p:spPr>
          <a:xfrm>
            <a:off x="6672794" y="1827740"/>
            <a:ext cx="477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서버에서의 시간 설정 및 분 차이가 </a:t>
            </a:r>
            <a:r>
              <a:rPr kumimoji="1" lang="en-US" altLang="ko-KR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2</a:t>
            </a:r>
            <a:r>
              <a:rPr kumimoji="1" lang="ko-KR" altLang="en-US" sz="1400" dirty="0">
                <a:latin typeface="Elice DigitalBaeum" panose="020B0600000101010101" pitchFamily="34" charset="-127"/>
                <a:ea typeface="Elice DigitalBaeum" panose="020B0600000101010101" pitchFamily="34" charset="-127"/>
              </a:rPr>
              <a:t>분 이내일 때를 설명한 코드</a:t>
            </a:r>
            <a:endParaRPr kumimoji="1" lang="ko-Kore-KR" altLang="en-US" sz="1400" dirty="0"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066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7603</TotalTime>
  <Words>1034</Words>
  <Application>Microsoft Macintosh PowerPoint</Application>
  <PresentationFormat>와이드스크린</PresentationFormat>
  <Paragraphs>285</Paragraphs>
  <Slides>17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Calibri Light</vt:lpstr>
      <vt:lpstr>NanumGothic</vt:lpstr>
      <vt:lpstr>Apple SD Gothic Neo</vt:lpstr>
      <vt:lpstr>Calibri</vt:lpstr>
      <vt:lpstr>Cambria Math</vt:lpstr>
      <vt:lpstr>Arial</vt:lpstr>
      <vt:lpstr>Elice DigitalBaeum</vt:lpstr>
      <vt:lpstr>Office 테마</vt:lpstr>
      <vt:lpstr>웹 기밀성 및 무결성의  보안성 검증 방법 A Security Verification Method  of Web Confidentiality and Integrity</vt:lpstr>
      <vt:lpstr>목차</vt:lpstr>
      <vt:lpstr>01  Motivation</vt:lpstr>
      <vt:lpstr>PowerPoint 프레젠테이션</vt:lpstr>
      <vt:lpstr>PowerPoint 프레젠테이션</vt:lpstr>
      <vt:lpstr>PowerPoint 프레젠테이션</vt:lpstr>
      <vt:lpstr>03  Method  [기밀성]</vt:lpstr>
      <vt:lpstr>03  Method  [RSA 암호화 방식]</vt:lpstr>
      <vt:lpstr>03  Method  [로그인 타임스탬프]</vt:lpstr>
      <vt:lpstr>03  Method  [무결성]</vt:lpstr>
      <vt:lpstr>03  Method  [무결성]</vt:lpstr>
      <vt:lpstr>03  Method  [보안 분석 검증 - 기밀성]</vt:lpstr>
      <vt:lpstr>03  Method  [보안 분석 검증 - 기밀성]</vt:lpstr>
      <vt:lpstr>03  Method  [보안 분석 검증 - 무결성]</vt:lpstr>
      <vt:lpstr>03  Method  [결론]</vt:lpstr>
      <vt:lpstr>04  Contribution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지소영</dc:creator>
  <cp:lastModifiedBy>지소영</cp:lastModifiedBy>
  <cp:revision>15</cp:revision>
  <dcterms:created xsi:type="dcterms:W3CDTF">2022-10-11T08:29:01Z</dcterms:created>
  <dcterms:modified xsi:type="dcterms:W3CDTF">2022-10-19T02:06:18Z</dcterms:modified>
</cp:coreProperties>
</file>