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8" r:id="rId1"/>
    <p:sldMasterId id="2147483756" r:id="rId2"/>
  </p:sldMasterIdLst>
  <p:notesMasterIdLst>
    <p:notesMasterId r:id="rId53"/>
  </p:notesMasterIdLst>
  <p:handoutMasterIdLst>
    <p:handoutMasterId r:id="rId54"/>
  </p:handoutMasterIdLst>
  <p:sldIdLst>
    <p:sldId id="479" r:id="rId3"/>
    <p:sldId id="421" r:id="rId4"/>
    <p:sldId id="569" r:id="rId5"/>
    <p:sldId id="512" r:id="rId6"/>
    <p:sldId id="513" r:id="rId7"/>
    <p:sldId id="556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70" r:id="rId19"/>
    <p:sldId id="526" r:id="rId20"/>
    <p:sldId id="527" r:id="rId21"/>
    <p:sldId id="528" r:id="rId22"/>
    <p:sldId id="529" r:id="rId23"/>
    <p:sldId id="553" r:id="rId24"/>
    <p:sldId id="555" r:id="rId25"/>
    <p:sldId id="563" r:id="rId26"/>
    <p:sldId id="530" r:id="rId27"/>
    <p:sldId id="531" r:id="rId28"/>
    <p:sldId id="532" r:id="rId29"/>
    <p:sldId id="533" r:id="rId30"/>
    <p:sldId id="534" r:id="rId31"/>
    <p:sldId id="535" r:id="rId32"/>
    <p:sldId id="568" r:id="rId33"/>
    <p:sldId id="571" r:id="rId34"/>
    <p:sldId id="538" r:id="rId35"/>
    <p:sldId id="564" r:id="rId36"/>
    <p:sldId id="566" r:id="rId37"/>
    <p:sldId id="567" r:id="rId38"/>
    <p:sldId id="541" r:id="rId39"/>
    <p:sldId id="542" r:id="rId40"/>
    <p:sldId id="544" r:id="rId41"/>
    <p:sldId id="545" r:id="rId42"/>
    <p:sldId id="543" r:id="rId43"/>
    <p:sldId id="540" r:id="rId44"/>
    <p:sldId id="546" r:id="rId45"/>
    <p:sldId id="547" r:id="rId46"/>
    <p:sldId id="548" r:id="rId47"/>
    <p:sldId id="554" r:id="rId48"/>
    <p:sldId id="549" r:id="rId49"/>
    <p:sldId id="550" r:id="rId50"/>
    <p:sldId id="551" r:id="rId51"/>
    <p:sldId id="552" r:id="rId5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00"/>
    <a:srgbClr val="000000"/>
    <a:srgbClr val="FFCC66"/>
    <a:srgbClr val="CCFFCC"/>
    <a:srgbClr val="CCFFFF"/>
    <a:srgbClr val="00FFFF"/>
    <a:srgbClr val="99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 snapToGrid="0">
      <p:cViewPr varScale="1">
        <p:scale>
          <a:sx n="107" d="100"/>
          <a:sy n="107" d="100"/>
        </p:scale>
        <p:origin x="-84" y="-84"/>
      </p:cViewPr>
      <p:guideLst>
        <p:guide orient="horz" pos="420"/>
        <p:guide pos="288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66" y="-108"/>
      </p:cViewPr>
      <p:guideLst>
        <p:guide orient="horz" pos="3127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t" anchorCtr="0" compatLnSpc="1">
            <a:prstTxWarp prst="textNoShape">
              <a:avLst/>
            </a:prstTxWarp>
          </a:bodyPr>
          <a:lstStyle>
            <a:lvl1pPr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30" y="2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t" anchorCtr="0" compatLnSpc="1">
            <a:prstTxWarp prst="textNoShape">
              <a:avLst/>
            </a:prstTxWarp>
          </a:bodyPr>
          <a:lstStyle>
            <a:lvl1pPr algn="r"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053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b" anchorCtr="0" compatLnSpc="1">
            <a:prstTxWarp prst="textNoShape">
              <a:avLst/>
            </a:prstTxWarp>
          </a:bodyPr>
          <a:lstStyle>
            <a:lvl1pPr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30" y="9432053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b" anchorCtr="0" compatLnSpc="1">
            <a:prstTxWarp prst="textNoShape">
              <a:avLst/>
            </a:prstTxWarp>
          </a:bodyPr>
          <a:lstStyle>
            <a:lvl1pPr algn="r"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fld id="{1D2562A0-98AB-437C-8498-904892945E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t" anchorCtr="0" compatLnSpc="1">
            <a:prstTxWarp prst="textNoShape">
              <a:avLst/>
            </a:prstTxWarp>
          </a:bodyPr>
          <a:lstStyle>
            <a:lvl1pPr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30" y="2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t" anchorCtr="0" compatLnSpc="1">
            <a:prstTxWarp prst="textNoShape">
              <a:avLst/>
            </a:prstTxWarp>
          </a:bodyPr>
          <a:lstStyle>
            <a:lvl1pPr algn="r"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053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b" anchorCtr="0" compatLnSpc="1">
            <a:prstTxWarp prst="textNoShape">
              <a:avLst/>
            </a:prstTxWarp>
          </a:bodyPr>
          <a:lstStyle>
            <a:lvl1pPr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30" y="9432053"/>
            <a:ext cx="2946351" cy="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9" tIns="0" rIns="19209" bIns="0" numCol="1" anchor="b" anchorCtr="0" compatLnSpc="1">
            <a:prstTxWarp prst="textNoShape">
              <a:avLst/>
            </a:prstTxWarp>
          </a:bodyPr>
          <a:lstStyle>
            <a:lvl1pPr algn="r" defTabSz="921399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fld id="{A6675733-14A4-4352-B6BF-2A934E292E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73113"/>
            <a:ext cx="4984750" cy="374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22" y="4779436"/>
            <a:ext cx="5105837" cy="45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3" tIns="48016" rIns="92833" bIns="48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4938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41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18941"/>
              <a:t>12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73113"/>
            <a:ext cx="4984750" cy="3738562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41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18941"/>
              <a:t>26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73113"/>
            <a:ext cx="4984750" cy="3738562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41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18941"/>
              <a:t>4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73113"/>
            <a:ext cx="4984750" cy="3738562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41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18941"/>
              <a:t>48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73113"/>
            <a:ext cx="4984750" cy="3738562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9013" y="773113"/>
            <a:ext cx="4984750" cy="374015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41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18941"/>
              <a:t>10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73113"/>
            <a:ext cx="4984750" cy="3738562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7CDB-E405-4E5F-A0D0-20078434E3C6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12/5/2011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E5F0-3030-4054-99C1-96BEE3FA8EF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6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6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B57-562F-4146-B6DF-EEEE8CEC677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KEPCO\02_파워포인트\2010_파워포인트\3분기\기획처(김상민,주재각차장님)_0714\개체분리\imag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969" y="182611"/>
            <a:ext cx="1444474" cy="312737"/>
          </a:xfrm>
          <a:prstGeom prst="rect">
            <a:avLst/>
          </a:prstGeom>
          <a:noFill/>
        </p:spPr>
      </p:pic>
      <p:pic>
        <p:nvPicPr>
          <p:cNvPr id="7" name="그림 6" descr="#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D:\KEPCO\02_파워포인트\2010_파워포인트\3분기\기획처(김상민,주재각차장님)_0714\개체분리\image\mast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그룹 7"/>
          <p:cNvGrpSpPr/>
          <p:nvPr userDrawn="1"/>
        </p:nvGrpSpPr>
        <p:grpSpPr>
          <a:xfrm>
            <a:off x="8030356" y="76200"/>
            <a:ext cx="1000125" cy="338554"/>
            <a:chOff x="8030332" y="76200"/>
            <a:chExt cx="1000125" cy="338554"/>
          </a:xfrm>
        </p:grpSpPr>
        <p:sp>
          <p:nvSpPr>
            <p:cNvPr id="6" name="모서리가 둥근 직사각형 5"/>
            <p:cNvSpPr/>
            <p:nvPr userDrawn="1"/>
          </p:nvSpPr>
          <p:spPr>
            <a:xfrm>
              <a:off x="8030332" y="114300"/>
              <a:ext cx="1000125" cy="295275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1" hangingPunct="1"/>
              <a:endParaRPr kumimoji="1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8077386" y="76200"/>
              <a:ext cx="906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latinLnBrk="1" hangingPunct="1"/>
              <a:r>
                <a:rPr kumimoji="1" lang="ko-KR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HY견고딕" pitchFamily="18" charset="-127"/>
                </a:rPr>
                <a:t>기 획 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2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429375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0" y="57"/>
            <a:ext cx="9144000" cy="7101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3200"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8A84-B0F1-4976-A9E3-A70CD828264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5AC5-AE69-4D69-8701-54C4230192C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0" y="57"/>
            <a:ext cx="9144000" cy="7101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3200"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/>
          <a:p>
            <a:fld id="{637FF950-3590-485C-AAD0-2A9CF50B29A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fld id="{718AD299-C63C-4A64-B059-132AC8348FF4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-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722D-247A-49FF-B3F8-6A76B5432385}" type="datetime1">
              <a:rPr lang="en-US" altLang="ko-KR" smtClean="0">
                <a:solidFill>
                  <a:srgbClr val="FFFFFF"/>
                </a:solidFill>
              </a:rPr>
              <a:pPr/>
              <a:t>12/5/2011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F81BD">
                    <a:tint val="20000"/>
                  </a:srgbClr>
                </a:solidFill>
              </a:rPr>
              <a:t>(</a:t>
            </a:r>
            <a:r>
              <a:rPr lang="ko-KR" altLang="en-US" smtClean="0">
                <a:solidFill>
                  <a:srgbClr val="4F81BD">
                    <a:tint val="20000"/>
                  </a:srgbClr>
                </a:solidFill>
              </a:rPr>
              <a:t>재</a:t>
            </a:r>
            <a:r>
              <a:rPr lang="en-US" altLang="ko-KR" smtClean="0">
                <a:solidFill>
                  <a:srgbClr val="4F81BD">
                    <a:tint val="20000"/>
                  </a:srgbClr>
                </a:solidFill>
              </a:rPr>
              <a:t>)</a:t>
            </a:r>
            <a:r>
              <a:rPr lang="ko-KR" altLang="en-US" smtClean="0">
                <a:solidFill>
                  <a:srgbClr val="4F81BD">
                    <a:tint val="20000"/>
                  </a:srgbClr>
                </a:solidFill>
              </a:rPr>
              <a:t>한국스마트그리드사업단</a:t>
            </a:r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altLang="ko-KR" sz="1200" b="0" kern="1200" baseline="0" smtClean="0">
                <a:solidFill>
                  <a:schemeClr val="tx1"/>
                </a:solidFill>
                <a:latin typeface="Arial Black" pitchFamily="34" charset="0"/>
                <a:ea typeface="굴림" charset="-127"/>
                <a:cs typeface="+mn-cs"/>
              </a:defRPr>
            </a:lvl1pPr>
          </a:lstStyle>
          <a:p>
            <a:fld id="{D5BBC35B-A44B-4119-B8DA-DE9E3DFADA20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 flipV="1">
            <a:off x="427042" y="976313"/>
            <a:ext cx="82804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9276-5F77-486C-B160-6EC2430232D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27F9-081F-4C65-B836-1C74C402C1E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EF16-8C20-40C3-86D9-FAFE68ACCF6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3C6C-7A93-4011-8B8F-16852050861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093D-7142-4C32-9379-A3335EA4D6A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5D1F-E3F8-4005-8E71-97558C7DA8E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14B-830D-4F08-8C34-0710557B9DE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08D-FC2B-4A9B-9B30-6138E3449C94}" type="datetime1">
              <a:rPr lang="en-US" altLang="ko-KR" smtClean="0">
                <a:solidFill>
                  <a:prstClr val="black"/>
                </a:solidFill>
              </a:rPr>
              <a:pPr/>
              <a:t>12/5/2011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/>
                </a:solidFill>
              </a:rPr>
              <a:t>(</a:t>
            </a:r>
            <a:r>
              <a:rPr lang="ko-KR" altLang="en-US" smtClean="0">
                <a:solidFill>
                  <a:prstClr val="black"/>
                </a:solidFill>
              </a:rPr>
              <a:t>재</a:t>
            </a:r>
            <a:r>
              <a:rPr lang="en-US" altLang="ko-KR" smtClean="0">
                <a:solidFill>
                  <a:prstClr val="black"/>
                </a:solidFill>
              </a:rPr>
              <a:t>)</a:t>
            </a:r>
            <a:r>
              <a:rPr lang="ko-KR" altLang="en-US" smtClean="0">
                <a:solidFill>
                  <a:prstClr val="black"/>
                </a:solidFill>
              </a:rPr>
              <a:t>한국스마트그리드사업단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AA78-6D66-4ADB-BDAD-06E4BFFC0D0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74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74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8A69-9A9C-42BE-B214-5991BDC455E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1696-ABB7-41E1-8F1B-72D6788F94AE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12/5/2011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dirty="0" err="1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dirty="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1BBE-8A46-4B84-B38B-580F2F410560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12/5/2011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777-0358-478B-827F-810F8E1C872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D2AB-3F9A-48EF-B26A-0292C5295D2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F82-0AB4-4FCA-8C8A-B24032B27A21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645-8BE4-4742-84AB-049D201697A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dirty="0" err="1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E18-6597-45AC-B329-E1928DBF360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A1BA-82A3-47F1-A1A8-D8543BA1E42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248-5C3F-42D0-8E58-E364D307FF4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12/5/2011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fld id="{72FE3F7B-0B3A-417D-998B-9DF118139A56}" type="datetime1"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pPr eaLnBrk="1" latinLnBrk="1" hangingPunct="1"/>
              <a:t>12/5/2011</a:t>
            </a:fld>
            <a:endParaRPr kumimoji="1" lang="ko-KR" altLang="en-US">
              <a:solidFill>
                <a:prstClr val="black">
                  <a:tint val="75000"/>
                </a:prstClr>
              </a:solidFill>
              <a:ea typeface="돋움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r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(</a:t>
            </a:r>
            <a:r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재</a:t>
            </a:r>
            <a:r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)</a:t>
            </a:r>
            <a:r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한국스마트그리드사업단</a:t>
            </a:r>
            <a:endParaRPr kumimoji="1" lang="ko-KR" altLang="en-US">
              <a:solidFill>
                <a:prstClr val="black">
                  <a:tint val="75000"/>
                </a:prstClr>
              </a:solidFill>
              <a:ea typeface="돋움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fld id="{899700C8-85D6-4FD6-94F0-FD06C04E5152}" type="slidenum">
              <a:rPr kumimoji="1" lang="en-US" altLang="ko-KR">
                <a:solidFill>
                  <a:prstClr val="black">
                    <a:tint val="75000"/>
                  </a:prstClr>
                </a:solidFill>
                <a:latin typeface="Arial" charset="0"/>
                <a:ea typeface="돋움" pitchFamily="50" charset="-127"/>
              </a:rPr>
              <a:pPr eaLnBrk="1" latinLnBrk="1" hangingPunct="1"/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latin typeface="Arial" charset="0"/>
              <a:ea typeface="돋움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AC24-D720-4000-BD5B-3E743EC0C05E}" type="datetime1">
              <a:rPr lang="en-US" altLang="ko-KR" sz="1000" smtClean="0">
                <a:solidFill>
                  <a:prstClr val="black"/>
                </a:solidFill>
              </a:rPr>
              <a:pPr/>
              <a:t>12/5/2011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hangingPunct="1"/>
            <a:r>
              <a:rPr lang="en-US" altLang="ko-KR" sz="1000" smtClean="0">
                <a:solidFill>
                  <a:prstClr val="black"/>
                </a:solidFill>
              </a:rPr>
              <a:t>(</a:t>
            </a:r>
            <a:r>
              <a:rPr lang="ko-KR" altLang="en-US" sz="1000" smtClean="0">
                <a:solidFill>
                  <a:prstClr val="black"/>
                </a:solidFill>
              </a:rPr>
              <a:t>재</a:t>
            </a:r>
            <a:r>
              <a:rPr lang="en-US" altLang="ko-KR" sz="1000" smtClean="0">
                <a:solidFill>
                  <a:prstClr val="black"/>
                </a:solidFill>
              </a:rPr>
              <a:t>)</a:t>
            </a:r>
            <a:r>
              <a:rPr lang="ko-KR" altLang="en-US" sz="1000" smtClean="0">
                <a:solidFill>
                  <a:prstClr val="black"/>
                </a:solidFill>
              </a:rPr>
              <a:t>한국스마트그리드사업단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9" name="Picture 2" descr="D:\KTL관련파일\홍보자료\KTL로고\KTL Signature 0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8210" y="142018"/>
            <a:ext cx="1404151" cy="7635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13" y="1117605"/>
            <a:ext cx="7198625" cy="12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61686" y="1246905"/>
            <a:ext cx="6824940" cy="8623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algn="ctr" eaLnBrk="0" hangingPunct="0"/>
            <a:r>
              <a:rPr kumimoji="0" lang="ko-KR" altLang="en-US" sz="2400" b="1" dirty="0" err="1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전기차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충전인프라 </a:t>
            </a:r>
            <a:r>
              <a:rPr kumimoji="0" lang="ko-KR" altLang="en-US" sz="2400" b="1" dirty="0" err="1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상호운용성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kumimoji="0" lang="en-US" altLang="ko-KR" sz="2400" b="1" dirty="0" smtClean="0">
              <a:solidFill>
                <a:srgbClr val="60102D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0" hangingPunct="0"/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국제 시험인증시스템 구축</a:t>
            </a:r>
            <a:endParaRPr lang="ko-KR" altLang="en-US" sz="24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5275" y="3123316"/>
            <a:ext cx="3692416" cy="501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algn="ctr" eaLnBrk="0" hangingPunct="0"/>
            <a:r>
              <a:rPr kumimoji="0"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2011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년</a:t>
            </a:r>
            <a:r>
              <a:rPr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12</a:t>
            </a:r>
            <a:r>
              <a:rPr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월 </a:t>
            </a:r>
            <a:r>
              <a:rPr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r>
              <a:rPr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일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필요성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10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/>
          <p:cNvSpPr/>
          <p:nvPr/>
        </p:nvSpPr>
        <p:spPr bwMode="auto">
          <a:xfrm>
            <a:off x="1965579" y="2221221"/>
            <a:ext cx="5616624" cy="3330493"/>
          </a:xfrm>
          <a:prstGeom prst="ellipse">
            <a:avLst/>
          </a:prstGeom>
          <a:solidFill>
            <a:srgbClr val="B9C597">
              <a:alpha val="5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>
                <a:latin typeface="+mn-ea"/>
                <a:ea typeface="+mn-ea"/>
              </a:rPr>
              <a:t>사업 필요성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7" name="오른쪽 화살표 설명선 16"/>
          <p:cNvSpPr/>
          <p:nvPr/>
        </p:nvSpPr>
        <p:spPr bwMode="auto">
          <a:xfrm>
            <a:off x="531845" y="3293692"/>
            <a:ext cx="3303037" cy="1922130"/>
          </a:xfrm>
          <a:prstGeom prst="rightArrowCallout">
            <a:avLst>
              <a:gd name="adj1" fmla="val 43214"/>
              <a:gd name="adj2" fmla="val 43306"/>
              <a:gd name="adj3" fmla="val 14223"/>
              <a:gd name="adj4" fmla="val 81983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27037" y="3296772"/>
            <a:ext cx="2682694" cy="3515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산업적 측면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229" y="3706438"/>
            <a:ext cx="2822807" cy="173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충전인프라 판매 및 수출에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대비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(*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시험인증 요구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국내 시험인프라 활용에 따른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품질향상 및 기술경쟁력 확보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</a:rPr>
              <a:t>전기차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</a:rPr>
              <a:t> 충전인프라 보급 확산</a:t>
            </a:r>
            <a:endParaRPr lang="ko-KR" altLang="en-US" sz="12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2" name="오른쪽 화살표 설명선 21"/>
          <p:cNvSpPr/>
          <p:nvPr/>
        </p:nvSpPr>
        <p:spPr bwMode="auto">
          <a:xfrm flipH="1">
            <a:off x="5461846" y="3361159"/>
            <a:ext cx="3238270" cy="1938641"/>
          </a:xfrm>
          <a:prstGeom prst="rightArrowCallout">
            <a:avLst>
              <a:gd name="adj1" fmla="val 40433"/>
              <a:gd name="adj2" fmla="val 42637"/>
              <a:gd name="adj3" fmla="val 15971"/>
              <a:gd name="adj4" fmla="val 83596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993475" y="3380751"/>
            <a:ext cx="2664037" cy="3048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정책적  측면</a:t>
            </a:r>
          </a:p>
        </p:txBody>
      </p:sp>
      <p:sp>
        <p:nvSpPr>
          <p:cNvPr id="24" name="위쪽 화살표 설명선 23"/>
          <p:cNvSpPr/>
          <p:nvPr/>
        </p:nvSpPr>
        <p:spPr bwMode="auto">
          <a:xfrm flipV="1">
            <a:off x="2595755" y="1300990"/>
            <a:ext cx="3917016" cy="2020713"/>
          </a:xfrm>
          <a:prstGeom prst="upArrowCallout">
            <a:avLst>
              <a:gd name="adj1" fmla="val 61995"/>
              <a:gd name="adj2" fmla="val 66368"/>
              <a:gd name="adj3" fmla="val 16229"/>
              <a:gd name="adj4" fmla="val 75813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2595755" y="1319473"/>
            <a:ext cx="3917016" cy="3413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기술적 측면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8104" y="1703088"/>
            <a:ext cx="4381153" cy="1256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충전인프라에 연결되는 기기 및 시스템간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확보가 필요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ko-KR" sz="3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기술을 선점하기 위한 국제표준화 활동과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병행하여 시험인증 인프라 구축이 요구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804" y="3701537"/>
            <a:ext cx="2663801" cy="1725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온실가스 감축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에너지 사용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효율화 및 전력피크 저감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-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전기자동차 활성화 및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충전인프라 구축 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지능형전력망법에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따른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인증제도 시행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902504" y="3559124"/>
            <a:ext cx="1477817" cy="1756470"/>
          </a:xfrm>
          <a:prstGeom prst="roundRect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 prst="relaxedInset"/>
            <a:bevelB w="0" h="0"/>
            <a:extrusionClr>
              <a:schemeClr val="tx1"/>
            </a:extrusionClr>
          </a:sp3d>
        </p:spPr>
        <p:txBody>
          <a:bodyPr wrap="square" rtlCol="0" anchor="ctr">
            <a:spAutoFit/>
          </a:bodyPr>
          <a:lstStyle/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711" y="3824750"/>
            <a:ext cx="1442130" cy="1271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국제수준의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시험인증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시스템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구축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772399" y="5692741"/>
          <a:ext cx="5710752" cy="866691"/>
        </p:xfrm>
        <a:graphic>
          <a:graphicData uri="http://schemas.openxmlformats.org/drawingml/2006/table">
            <a:tbl>
              <a:tblPr/>
              <a:tblGrid>
                <a:gridCol w="1460016"/>
                <a:gridCol w="529333"/>
                <a:gridCol w="1498794"/>
                <a:gridCol w="606890"/>
                <a:gridCol w="1615719"/>
              </a:tblGrid>
              <a:tr h="866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표준에 대한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검증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endParaRPr 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제품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판매 및 수출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endParaRPr 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표준화 활동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국내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/>
                <a:ea typeface="맑은 고딕"/>
              </a:rPr>
              <a:t>∙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외 현황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12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국제표준동향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1859" name="_x122479152" descr="EMB000009800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915" y="1101012"/>
            <a:ext cx="6372807" cy="3200398"/>
          </a:xfrm>
          <a:prstGeom prst="rect">
            <a:avLst/>
          </a:prstGeom>
          <a:noFill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37219" y="4420248"/>
          <a:ext cx="7678815" cy="2064564"/>
        </p:xfrm>
        <a:graphic>
          <a:graphicData uri="http://schemas.openxmlformats.org/drawingml/2006/table">
            <a:tbl>
              <a:tblPr/>
              <a:tblGrid>
                <a:gridCol w="2538906"/>
                <a:gridCol w="1881804"/>
                <a:gridCol w="3258105"/>
              </a:tblGrid>
              <a:tr h="287632"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표준번호</a:t>
                      </a: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주요내용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비 고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휴먼명조"/>
                        </a:rPr>
                        <a:t>IEC 61851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-1:2010.11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충전기 기본규격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완료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61851-22:2001.05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교류충전기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(CD),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2012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61851-23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직류충전기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(2CD),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2012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61851-24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통신프로토콜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(ANW),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2013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휴먼명조"/>
                        </a:rPr>
                        <a:t>15118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-1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일반사항</a:t>
                      </a:r>
                      <a:endParaRPr lang="ko-KR" altLang="en-US" sz="1400" b="1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(2CD)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15118-2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프로토콜</a:t>
                      </a:r>
                      <a:endParaRPr lang="ko-KR" altLang="en-US" sz="1400" b="1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(1CD)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15118-3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err="1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레이어</a:t>
                      </a:r>
                      <a:endParaRPr lang="ko-KR" altLang="en-US" sz="1400" b="1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(1CD)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국제시험인증동향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- IEC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526" y="4887040"/>
            <a:ext cx="7253057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’08</a:t>
            </a:r>
            <a:r>
              <a:rPr lang="ko-KR" altLang="en-US" sz="1600" dirty="0" smtClean="0">
                <a:solidFill>
                  <a:schemeClr val="tx1"/>
                </a:solidFill>
              </a:rPr>
              <a:t>년 광범위한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600" dirty="0" smtClean="0">
                <a:solidFill>
                  <a:schemeClr val="tx1"/>
                </a:solidFill>
              </a:rPr>
              <a:t> 영역을 고려하여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600" dirty="0" smtClean="0">
                <a:solidFill>
                  <a:schemeClr val="tx1"/>
                </a:solidFill>
              </a:rPr>
              <a:t> 요구사항 및      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</a:rPr>
              <a:t>산업계 지원을 위해 </a:t>
            </a:r>
            <a:r>
              <a:rPr lang="en-US" altLang="ko-KR" sz="1600" dirty="0" smtClean="0">
                <a:solidFill>
                  <a:schemeClr val="tx1"/>
                </a:solidFill>
              </a:rPr>
              <a:t>IEC/SMB/SG3(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smtClean="0">
                <a:solidFill>
                  <a:schemeClr val="tx1"/>
                </a:solidFill>
              </a:rPr>
              <a:t>전략그룹을 신설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  </a:t>
            </a:r>
            <a:r>
              <a:rPr lang="en-US" altLang="ko-KR" sz="1600" dirty="0" smtClean="0">
                <a:solidFill>
                  <a:schemeClr val="tx1"/>
                </a:solidFill>
              </a:rPr>
              <a:t>* IEC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Smart Grid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로드맵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발표 </a:t>
            </a:r>
            <a:r>
              <a:rPr lang="en-US" altLang="ko-KR" sz="1600" dirty="0" smtClean="0">
                <a:solidFill>
                  <a:schemeClr val="tx1"/>
                </a:solidFill>
              </a:rPr>
              <a:t>(2010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IEC</a:t>
            </a:r>
            <a:r>
              <a:rPr lang="ko-KR" altLang="en-US" sz="1600" dirty="0" smtClean="0">
                <a:solidFill>
                  <a:schemeClr val="tx1"/>
                </a:solidFill>
              </a:rPr>
              <a:t> 산하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적합성평가위원회</a:t>
            </a:r>
            <a:r>
              <a:rPr lang="en-US" altLang="ko-KR" sz="1600" dirty="0" smtClean="0">
                <a:solidFill>
                  <a:schemeClr val="tx1"/>
                </a:solidFill>
              </a:rPr>
              <a:t>(CAB)</a:t>
            </a:r>
            <a:r>
              <a:rPr lang="ko-KR" altLang="en-US" sz="1600" dirty="0" smtClean="0">
                <a:solidFill>
                  <a:schemeClr val="tx1"/>
                </a:solidFill>
              </a:rPr>
              <a:t>는 </a:t>
            </a:r>
            <a:r>
              <a:rPr lang="en-US" altLang="ko-KR" sz="1600" dirty="0" smtClean="0">
                <a:solidFill>
                  <a:schemeClr val="tx1"/>
                </a:solidFill>
              </a:rPr>
              <a:t>IEC</a:t>
            </a:r>
            <a:r>
              <a:rPr lang="ko-KR" altLang="en-US" sz="1600" dirty="0" smtClean="0">
                <a:solidFill>
                  <a:schemeClr val="tx1"/>
                </a:solidFill>
              </a:rPr>
              <a:t> 적합성평가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활동을 관리∙감독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  * IECEE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CB(certification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Body)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등 적합성평가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프로그램을 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5" name="_x72561848" descr="EMB00000bec39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943" y="1131897"/>
            <a:ext cx="6001012" cy="35910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유럽표준동향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3905" name="_x122574048" descr="EMB000009800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623" y="1091682"/>
            <a:ext cx="6503437" cy="2323322"/>
          </a:xfrm>
          <a:prstGeom prst="rect">
            <a:avLst/>
          </a:prstGeom>
          <a:noFill/>
        </p:spPr>
      </p:pic>
      <p:pic>
        <p:nvPicPr>
          <p:cNvPr id="123907" name="_x70867432" descr="EMB0000098007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946" y="3592284"/>
            <a:ext cx="6419461" cy="306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미국표준동향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5953" name="_x33367136" descr="EMB000009800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13" y="1110344"/>
            <a:ext cx="7641256" cy="3956180"/>
          </a:xfrm>
          <a:prstGeom prst="rect">
            <a:avLst/>
          </a:prstGeom>
          <a:noFill/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864440" y="5204181"/>
          <a:ext cx="7299846" cy="1454330"/>
        </p:xfrm>
        <a:graphic>
          <a:graphicData uri="http://schemas.openxmlformats.org/drawingml/2006/table">
            <a:tbl>
              <a:tblPr/>
              <a:tblGrid>
                <a:gridCol w="1262939"/>
                <a:gridCol w="4851919"/>
                <a:gridCol w="1184988"/>
              </a:tblGrid>
              <a:tr h="280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SAE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표준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주요내용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비고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J1772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충전장치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기번적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요구사항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J2836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그리드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전원공급장치간 통신을 위한 이용사례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완료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J2847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그리드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/DC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충전기간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고객간 통신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CI Poppy"/>
                        <a:ea typeface="휴먼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J2894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전력품질 요구사항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미국 </a:t>
            </a:r>
            <a:r>
              <a:rPr lang="en-US" altLang="ko-KR" sz="3200" dirty="0" smtClean="0"/>
              <a:t>– SGIP</a:t>
            </a:r>
            <a:r>
              <a:rPr lang="ko-KR" altLang="en-US" sz="3200" dirty="0" smtClean="0"/>
              <a:t>시험인증위원회</a:t>
            </a:r>
            <a:r>
              <a:rPr lang="en-US" altLang="ko-KR" sz="3200" dirty="0" smtClean="0"/>
              <a:t>(SGTCC)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33793" name="_x82616560" descr="EMB0000007813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06" y="3364638"/>
            <a:ext cx="4982547" cy="339904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518" y="3355759"/>
            <a:ext cx="2713719" cy="3392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1038688" y="2811454"/>
            <a:ext cx="6768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855112" y="2811454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4567080" y="1056442"/>
            <a:ext cx="4920" cy="176987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966680" y="1234000"/>
            <a:ext cx="3240360" cy="79955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/>
              <a:t>Phase 1</a:t>
            </a:r>
            <a:r>
              <a:rPr lang="ko-KR" altLang="en-US" sz="1200" b="1" dirty="0" smtClean="0"/>
              <a:t> </a:t>
            </a:r>
            <a:endParaRPr lang="en-US" altLang="ko-KR" sz="1200" b="1" dirty="0" smtClean="0"/>
          </a:p>
          <a:p>
            <a:endParaRPr lang="en-US" altLang="ko-KR" sz="800" b="1" dirty="0" smtClean="0"/>
          </a:p>
          <a:p>
            <a:r>
              <a:rPr lang="ko-KR" altLang="en-US" sz="1200" b="1" dirty="0" smtClean="0"/>
              <a:t>적용 가능한 표준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요건</a:t>
            </a:r>
            <a:r>
              <a:rPr lang="en-US" altLang="ko-KR" sz="1200" b="1" dirty="0" smtClean="0"/>
              <a:t> </a:t>
            </a:r>
            <a:r>
              <a:rPr lang="ko-KR" altLang="en-US" sz="1200" b="1" dirty="0" smtClean="0"/>
              <a:t>파악 및 </a:t>
            </a:r>
            <a:r>
              <a:rPr lang="en-US" altLang="ko-KR" sz="1200" b="1" dirty="0" smtClean="0"/>
              <a:t>Gap </a:t>
            </a:r>
            <a:r>
              <a:rPr lang="ko-KR" altLang="en-US" sz="1200" b="1" dirty="0" smtClean="0"/>
              <a:t>분석을 통한 표준개발 </a:t>
            </a:r>
            <a:r>
              <a:rPr lang="en-US" altLang="ko-KR" sz="1200" b="1" dirty="0" smtClean="0"/>
              <a:t>(16 PAP </a:t>
            </a:r>
            <a:r>
              <a:rPr lang="ko-KR" altLang="en-US" sz="1200" b="1" dirty="0" smtClean="0"/>
              <a:t>선정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  </a:t>
            </a:r>
            <a:endParaRPr lang="en-US" altLang="ko-KR" sz="1200" b="1" dirty="0" smtClean="0"/>
          </a:p>
        </p:txBody>
      </p:sp>
      <p:sp>
        <p:nvSpPr>
          <p:cNvPr id="17" name="오각형 16"/>
          <p:cNvSpPr/>
          <p:nvPr/>
        </p:nvSpPr>
        <p:spPr>
          <a:xfrm>
            <a:off x="4351056" y="1233998"/>
            <a:ext cx="3384376" cy="778403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/>
              <a:t>Phase 2</a:t>
            </a:r>
          </a:p>
          <a:p>
            <a:endParaRPr lang="en-US" altLang="ko-KR" sz="800" b="1" dirty="0" smtClean="0"/>
          </a:p>
          <a:p>
            <a:r>
              <a:rPr lang="en-US" altLang="ko-KR" sz="1200" b="1" dirty="0" smtClean="0"/>
              <a:t>SG </a:t>
            </a:r>
            <a:r>
              <a:rPr lang="ko-KR" altLang="en-US" sz="1200" b="1" dirty="0" err="1" smtClean="0"/>
              <a:t>상호운용성패널</a:t>
            </a:r>
            <a:r>
              <a:rPr lang="en-US" altLang="ko-KR" sz="1200" b="1" dirty="0" smtClean="0"/>
              <a:t>(SGIP)</a:t>
            </a:r>
            <a:r>
              <a:rPr lang="ko-KR" altLang="en-US" sz="1200" b="1" dirty="0" smtClean="0"/>
              <a:t>구축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- 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30</a:t>
            </a:r>
            <a:r>
              <a:rPr lang="ko-KR" altLang="en-US" sz="1200" b="1" dirty="0" err="1" smtClean="0"/>
              <a:t>여개</a:t>
            </a:r>
            <a:r>
              <a:rPr lang="ko-KR" altLang="en-US" sz="1200" b="1" dirty="0" smtClean="0"/>
              <a:t> 분과 구성하여 </a:t>
            </a:r>
            <a:r>
              <a:rPr lang="en-US" altLang="ko-KR" sz="1200" b="1" dirty="0" smtClean="0"/>
              <a:t>PAP </a:t>
            </a:r>
            <a:r>
              <a:rPr lang="ko-KR" altLang="en-US" sz="1200" b="1" dirty="0" smtClean="0"/>
              <a:t>실행 </a:t>
            </a:r>
            <a:endParaRPr lang="ko-KR" altLang="en-US" sz="1200" b="1" dirty="0"/>
          </a:p>
        </p:txBody>
      </p:sp>
      <p:sp>
        <p:nvSpPr>
          <p:cNvPr id="18" name="오각형 17"/>
          <p:cNvSpPr/>
          <p:nvPr/>
        </p:nvSpPr>
        <p:spPr>
          <a:xfrm>
            <a:off x="5647200" y="2077374"/>
            <a:ext cx="2088232" cy="66207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/>
              <a:t>Phase 3</a:t>
            </a:r>
          </a:p>
          <a:p>
            <a:endParaRPr lang="en-US" altLang="ko-KR" sz="800" b="1" dirty="0" smtClean="0"/>
          </a:p>
          <a:p>
            <a:r>
              <a:rPr lang="ko-KR" altLang="en-US" sz="1200" b="1" dirty="0" smtClean="0"/>
              <a:t>시험 및 인증체계 개발</a:t>
            </a:r>
            <a:endParaRPr lang="ko-KR" altLang="en-US" sz="1200" b="1" dirty="0"/>
          </a:p>
        </p:txBody>
      </p:sp>
      <p:sp>
        <p:nvSpPr>
          <p:cNvPr id="19" name="TextBox 99"/>
          <p:cNvSpPr txBox="1">
            <a:spLocks noChangeArrowheads="1"/>
          </p:cNvSpPr>
          <p:nvPr/>
        </p:nvSpPr>
        <p:spPr bwMode="auto">
          <a:xfrm>
            <a:off x="710201" y="2758264"/>
            <a:ext cx="734481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solidFill>
                  <a:schemeClr val="tx1"/>
                </a:solidFill>
              </a:rPr>
              <a:t>                        2009                                                    2010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</a:rPr>
              <a:t>     March                          September  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48020"/>
            <a:ext cx="6479309" cy="56874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 smtClean="0"/>
              <a:t>NIST SGIP</a:t>
            </a:r>
            <a:r>
              <a:rPr lang="ko-KR" altLang="en-US" sz="3200" dirty="0" smtClean="0"/>
              <a:t> 시험인증체계</a:t>
            </a:r>
            <a:endParaRPr lang="ko-KR" altLang="en-US" sz="3200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1456656" y="1269507"/>
            <a:ext cx="7200800" cy="71424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763688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3563888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5148064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7380312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4932040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1619672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2483768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9" name="직선 연결선 48"/>
          <p:cNvCxnSpPr>
            <a:stCxn id="45" idx="2"/>
            <a:endCxn id="47" idx="0"/>
          </p:cNvCxnSpPr>
          <p:nvPr/>
        </p:nvCxnSpPr>
        <p:spPr>
          <a:xfrm rot="5400000">
            <a:off x="1653256" y="3168121"/>
            <a:ext cx="86893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45" idx="2"/>
            <a:endCxn id="48" idx="0"/>
          </p:cNvCxnSpPr>
          <p:nvPr/>
        </p:nvCxnSpPr>
        <p:spPr>
          <a:xfrm rot="16200000" flipH="1">
            <a:off x="2085304" y="3096113"/>
            <a:ext cx="8689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3419872" y="3782609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4283968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" name="직선 연결선 53"/>
          <p:cNvCxnSpPr>
            <a:stCxn id="51" idx="2"/>
            <a:endCxn id="52" idx="0"/>
          </p:cNvCxnSpPr>
          <p:nvPr/>
        </p:nvCxnSpPr>
        <p:spPr>
          <a:xfrm rot="5400000">
            <a:off x="3453456" y="3168121"/>
            <a:ext cx="86893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51" idx="2"/>
            <a:endCxn id="53" idx="0"/>
          </p:cNvCxnSpPr>
          <p:nvPr/>
        </p:nvCxnSpPr>
        <p:spPr>
          <a:xfrm rot="16200000" flipH="1">
            <a:off x="3885504" y="3096113"/>
            <a:ext cx="8689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stCxn id="42" idx="2"/>
          </p:cNvCxnSpPr>
          <p:nvPr/>
        </p:nvCxnSpPr>
        <p:spPr>
          <a:xfrm rot="5400000">
            <a:off x="3654548" y="2288387"/>
            <a:ext cx="826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>
            <a:off x="1922638" y="2353314"/>
            <a:ext cx="69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stCxn id="42" idx="2"/>
            <a:endCxn id="46" idx="0"/>
          </p:cNvCxnSpPr>
          <p:nvPr/>
        </p:nvCxnSpPr>
        <p:spPr>
          <a:xfrm rot="16200000" flipH="1">
            <a:off x="4467354" y="1475581"/>
            <a:ext cx="56933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제목 1"/>
          <p:cNvSpPr txBox="1">
            <a:spLocks/>
          </p:cNvSpPr>
          <p:nvPr/>
        </p:nvSpPr>
        <p:spPr>
          <a:xfrm>
            <a:off x="6372200" y="1447783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6372200" y="2486465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 rot="5400000">
            <a:off x="7539263" y="2326810"/>
            <a:ext cx="69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모서리가 둥근 직사각형 62"/>
          <p:cNvSpPr/>
          <p:nvPr/>
        </p:nvSpPr>
        <p:spPr>
          <a:xfrm>
            <a:off x="1475656" y="2300306"/>
            <a:ext cx="7200800" cy="78087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1475656" y="3639834"/>
            <a:ext cx="7200800" cy="61255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310719" y="1313895"/>
            <a:ext cx="1065322" cy="5381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개발기관</a:t>
            </a: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304528" y="2316722"/>
            <a:ext cx="1152128" cy="7583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IPRM,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</a:t>
            </a:r>
            <a:r>
              <a:rPr kumimoji="0" lang="en-US" altLang="ko-KR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67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규정준수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332146" y="3755975"/>
            <a:ext cx="115212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인정요구</a:t>
            </a:r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5580112" y="3753718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7092280" y="3781426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7956376" y="3781426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rot="5400000">
            <a:off x="7266161" y="3219798"/>
            <a:ext cx="73235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rot="16200000" flipH="1">
            <a:off x="7698209" y="3147790"/>
            <a:ext cx="73235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0128" y="4496415"/>
            <a:ext cx="7910004" cy="192052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맑은 고딕"/>
                <a:ea typeface="맑은 고딕"/>
              </a:rPr>
              <a:t>※</a:t>
            </a:r>
            <a:r>
              <a:rPr lang="en-US" altLang="ko-KR" sz="1500" dirty="0" smtClean="0">
                <a:latin typeface="+mn-ea"/>
              </a:rPr>
              <a:t> NIST SGIP </a:t>
            </a:r>
            <a:r>
              <a:rPr lang="ko-KR" altLang="en-US" sz="1500" dirty="0" err="1" smtClean="0">
                <a:latin typeface="+mn-ea"/>
              </a:rPr>
              <a:t>상호운용성</a:t>
            </a:r>
            <a:r>
              <a:rPr lang="ko-KR" altLang="en-US" sz="1500" dirty="0" smtClean="0">
                <a:latin typeface="+mn-ea"/>
              </a:rPr>
              <a:t> 시험인증 추진방향은 </a:t>
            </a:r>
            <a:r>
              <a:rPr lang="en-US" altLang="ko-KR" sz="1500" dirty="0" smtClean="0">
                <a:latin typeface="+mn-ea"/>
              </a:rPr>
              <a:t>IPRM</a:t>
            </a:r>
            <a:r>
              <a:rPr lang="ko-KR" altLang="en-US" sz="1500" dirty="0" smtClean="0">
                <a:latin typeface="+mn-ea"/>
              </a:rPr>
              <a:t>이란 기준메뉴얼을 만들어 시험인증   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+mn-ea"/>
              </a:rPr>
              <a:t>   </a:t>
            </a:r>
            <a:r>
              <a:rPr lang="ko-KR" altLang="en-US" sz="1500" dirty="0" smtClean="0">
                <a:latin typeface="+mn-ea"/>
              </a:rPr>
              <a:t>프로그램 운용절차만을 제시하고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인증프로그램 개발 및 운용은 </a:t>
            </a:r>
            <a:r>
              <a:rPr lang="en-US" altLang="ko-KR" sz="1500" dirty="0" smtClean="0">
                <a:latin typeface="+mn-ea"/>
              </a:rPr>
              <a:t>ITCA</a:t>
            </a:r>
            <a:r>
              <a:rPr lang="ko-KR" altLang="en-US" sz="1500" dirty="0" smtClean="0">
                <a:latin typeface="+mn-ea"/>
              </a:rPr>
              <a:t>란 민간단체에게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+mn-ea"/>
              </a:rPr>
              <a:t>   </a:t>
            </a:r>
            <a:r>
              <a:rPr lang="ko-KR" altLang="en-US" sz="1500" dirty="0" smtClean="0">
                <a:latin typeface="+mn-ea"/>
              </a:rPr>
              <a:t>역할을 위임하여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시장의 인증수요에 따른 복수의 자발적인 인증프로그램을 개발</a:t>
            </a:r>
            <a:r>
              <a:rPr lang="en-US" altLang="ko-KR" sz="1500" dirty="0" smtClean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-  IPRM </a:t>
            </a:r>
            <a:r>
              <a:rPr lang="ko-KR" altLang="en-US" sz="1400" dirty="0" smtClean="0">
                <a:solidFill>
                  <a:schemeClr val="tx1"/>
                </a:solidFill>
              </a:rPr>
              <a:t>문서는</a:t>
            </a:r>
            <a:r>
              <a:rPr lang="en-US" altLang="ko-KR" sz="1400" dirty="0" smtClean="0">
                <a:solidFill>
                  <a:schemeClr val="tx1"/>
                </a:solidFill>
              </a:rPr>
              <a:t> ITCA</a:t>
            </a:r>
            <a:r>
              <a:rPr lang="ko-KR" altLang="en-US" sz="1400" dirty="0" smtClean="0">
                <a:solidFill>
                  <a:schemeClr val="tx1"/>
                </a:solidFill>
              </a:rPr>
              <a:t>를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통한 </a:t>
            </a:r>
            <a:r>
              <a:rPr lang="en-US" altLang="ko-KR" sz="1400" dirty="0" smtClean="0">
                <a:solidFill>
                  <a:schemeClr val="tx1"/>
                </a:solidFill>
              </a:rPr>
              <a:t>Category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I ~ V </a:t>
            </a:r>
            <a:r>
              <a:rPr lang="ko-KR" altLang="en-US" sz="1400" dirty="0" smtClean="0">
                <a:solidFill>
                  <a:schemeClr val="tx1"/>
                </a:solidFill>
              </a:rPr>
              <a:t>까지</a:t>
            </a:r>
            <a:r>
              <a:rPr lang="en-US" altLang="ko-KR" sz="1400" dirty="0" smtClean="0">
                <a:solidFill>
                  <a:schemeClr val="tx1"/>
                </a:solidFill>
              </a:rPr>
              <a:t> 5</a:t>
            </a:r>
            <a:r>
              <a:rPr lang="ko-KR" altLang="en-US" sz="1400" dirty="0" smtClean="0">
                <a:solidFill>
                  <a:schemeClr val="tx1"/>
                </a:solidFill>
              </a:rPr>
              <a:t>개의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시험인증그램을</a:t>
            </a:r>
            <a:r>
              <a:rPr lang="ko-KR" altLang="en-US" sz="1400" dirty="0" smtClean="0">
                <a:solidFill>
                  <a:schemeClr val="tx1"/>
                </a:solidFill>
              </a:rPr>
              <a:t> 제시 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-  </a:t>
            </a:r>
            <a:r>
              <a:rPr lang="ko-KR" altLang="en-US" sz="1400" dirty="0" smtClean="0">
                <a:solidFill>
                  <a:schemeClr val="tx1"/>
                </a:solidFill>
              </a:rPr>
              <a:t>현재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상호운용성을</a:t>
            </a:r>
            <a:r>
              <a:rPr lang="ko-KR" altLang="en-US" sz="1400" dirty="0" smtClean="0">
                <a:solidFill>
                  <a:schemeClr val="tx1"/>
                </a:solidFill>
              </a:rPr>
              <a:t> 위하여 </a:t>
            </a:r>
            <a:r>
              <a:rPr lang="en-US" altLang="ko-KR" sz="1400" dirty="0" smtClean="0"/>
              <a:t>UCA, NEMA, Multi-Speak, </a:t>
            </a:r>
            <a:r>
              <a:rPr lang="en-US" altLang="ko-KR" sz="1400" dirty="0" err="1" smtClean="0"/>
              <a:t>OpenADR's</a:t>
            </a:r>
            <a:r>
              <a:rPr lang="en-US" altLang="ko-KR" sz="1400" dirty="0" smtClean="0"/>
              <a:t>, USNAP </a:t>
            </a:r>
          </a:p>
          <a:p>
            <a:pPr>
              <a:lnSpc>
                <a:spcPct val="120000"/>
              </a:lnSpc>
            </a:pPr>
            <a:r>
              <a:rPr lang="en-US" altLang="ko-KR" sz="1400" dirty="0" smtClean="0"/>
              <a:t>     </a:t>
            </a:r>
            <a:r>
              <a:rPr lang="ko-KR" altLang="en-US" sz="1400" dirty="0" smtClean="0"/>
              <a:t>기관이 </a:t>
            </a:r>
            <a:r>
              <a:rPr lang="en-US" altLang="ko-KR" sz="1400" dirty="0" smtClean="0"/>
              <a:t>ITCA</a:t>
            </a:r>
            <a:r>
              <a:rPr lang="ko-KR" altLang="en-US" sz="1400" dirty="0" smtClean="0"/>
              <a:t>로 인증프로그램을 운용 예정</a:t>
            </a:r>
            <a:endParaRPr lang="en-US" altLang="ko-KR" sz="1400" dirty="0" smtClean="0"/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/>
                </a:solidFill>
              </a:rPr>
              <a:t>    * ITCA( </a:t>
            </a:r>
            <a:r>
              <a:rPr lang="en-US" altLang="ko-KR" sz="1200" dirty="0" smtClean="0"/>
              <a:t>Interoperability Testing Certification Authority) </a:t>
            </a:r>
            <a:r>
              <a:rPr lang="ko-KR" altLang="en-US" sz="1200" dirty="0" err="1" smtClean="0"/>
              <a:t>상호운용성</a:t>
            </a:r>
            <a:r>
              <a:rPr lang="ko-KR" altLang="en-US" sz="1200" dirty="0" smtClean="0"/>
              <a:t> 시험인증프로그램을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운용</a:t>
            </a:r>
            <a:endParaRPr lang="ko-KR" altLang="en-US" sz="1500" dirty="0" smtClean="0">
              <a:latin typeface="+mn-ea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763688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563888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380312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Arial Black" pitchFamily="34" charset="0"/>
              </a:rPr>
              <a:pPr/>
              <a:t>18</a:t>
            </a:fld>
            <a:endParaRPr kumimoji="0"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표준동향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014582"/>
            <a:ext cx="8217648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표준화포럼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충전시스템 분과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endParaRPr lang="en-US" altLang="ko-KR" sz="1600" b="1" dirty="0" smtClean="0">
              <a:solidFill>
                <a:schemeClr val="tx1"/>
              </a:solidFill>
            </a:endParaRPr>
          </a:p>
        </p:txBody>
      </p:sp>
      <p:pic>
        <p:nvPicPr>
          <p:cNvPr id="131073" name="_x111321040" descr="EMB00000e903126"/>
          <p:cNvPicPr>
            <a:picLocks noChangeAspect="1" noChangeArrowheads="1"/>
          </p:cNvPicPr>
          <p:nvPr/>
        </p:nvPicPr>
        <p:blipFill>
          <a:blip r:embed="rId3" cstate="print"/>
          <a:srcRect l="406" r="552"/>
          <a:stretch>
            <a:fillRect/>
          </a:stretch>
        </p:blipFill>
        <p:spPr bwMode="auto">
          <a:xfrm>
            <a:off x="1267020" y="1464906"/>
            <a:ext cx="6468058" cy="3191069"/>
          </a:xfrm>
          <a:prstGeom prst="rect">
            <a:avLst/>
          </a:prstGeom>
          <a:noFill/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153089" y="4791879"/>
          <a:ext cx="7098614" cy="1787652"/>
        </p:xfrm>
        <a:graphic>
          <a:graphicData uri="http://schemas.openxmlformats.org/drawingml/2006/table">
            <a:tbl>
              <a:tblPr/>
              <a:tblGrid>
                <a:gridCol w="1593553"/>
                <a:gridCol w="3946849"/>
                <a:gridCol w="1558212"/>
              </a:tblGrid>
              <a:tr h="106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표준번호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표준명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명조"/>
                        </a:rPr>
                        <a:t>비고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61851-1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충전시스템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일반요구사항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61851-22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충전시스템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교류충전설비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(2011.06.30)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9900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충전시스템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 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(2011.06.30)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61851-23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직류충전설비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(2011.09.28)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SGS 03-001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전기자동차와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전도성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충전시스템간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지규충전을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위한 통신 인터페이스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단체표준 제정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(2011.11.14)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8020"/>
            <a:ext cx="7476836" cy="568741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latin typeface="+mn-ea"/>
                <a:ea typeface="+mn-ea"/>
              </a:rPr>
              <a:t>목   </a:t>
            </a:r>
            <a:r>
              <a:rPr lang="en-US" altLang="ko-KR" sz="3200" b="1" dirty="0" smtClean="0">
                <a:latin typeface="+mn-ea"/>
                <a:ea typeface="+mn-ea"/>
              </a:rPr>
              <a:t> </a:t>
            </a:r>
            <a:r>
              <a:rPr lang="ko-KR" altLang="en-US" sz="3200" b="1" dirty="0" smtClean="0">
                <a:latin typeface="+mn-ea"/>
                <a:ea typeface="+mn-ea"/>
              </a:rPr>
              <a:t>차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3411" y="1175346"/>
            <a:ext cx="8007926" cy="5160804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과제개요 및 대상기술 정의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과제의 필요성</a:t>
            </a:r>
            <a:r>
              <a:rPr lang="en-US" altLang="ko-KR" sz="2400" b="1" dirty="0" smtClean="0">
                <a:latin typeface="+mn-ea"/>
              </a:rPr>
              <a:t>  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국내</a:t>
            </a:r>
            <a:r>
              <a:rPr lang="ko-KR" altLang="en-US" sz="2400" b="1" dirty="0" smtClean="0"/>
              <a:t>∙</a:t>
            </a:r>
            <a:r>
              <a:rPr lang="ko-KR" altLang="en-US" sz="2400" b="1" dirty="0" smtClean="0">
                <a:latin typeface="+mn-ea"/>
              </a:rPr>
              <a:t>외 현황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사업추진내용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기대효과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kumimoji="0"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인증동향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145216"/>
            <a:ext cx="8217648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지능형전력망의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이용 및 촉진에 관한 법률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10714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호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11.05.24)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1600" dirty="0" smtClean="0">
                <a:solidFill>
                  <a:schemeClr val="tx1"/>
                </a:solidFill>
              </a:rPr>
              <a:t> 안정성 및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상호운용성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확보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목적</a:t>
            </a:r>
            <a:r>
              <a:rPr lang="ko-KR" altLang="en-US" sz="1600" dirty="0" smtClean="0">
                <a:solidFill>
                  <a:schemeClr val="tx1"/>
                </a:solidFill>
              </a:rPr>
              <a:t>으로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인증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미취득시</a:t>
            </a:r>
            <a:r>
              <a:rPr lang="ko-KR" altLang="en-US" sz="1600" dirty="0" smtClean="0">
                <a:solidFill>
                  <a:schemeClr val="tx1"/>
                </a:solidFill>
              </a:rPr>
              <a:t> 벌칙조항이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없는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정부주도의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비강제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자율인증제도 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인증대상으로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기기 및 제품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서비스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건축물로 구분하여 인증을 부여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시행령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시행규칙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고시를 제정하여  시행할 예정 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pic>
        <p:nvPicPr>
          <p:cNvPr id="39937" name="_x81702056" descr="EMB00000e9031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235" y="3041779"/>
            <a:ext cx="6372809" cy="358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전기용품 인증동향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051906"/>
            <a:ext cx="82176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전기용품안전인증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(*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시행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2011.10.01)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800" dirty="0" smtClean="0">
                <a:solidFill>
                  <a:schemeClr val="tx1"/>
                </a:solidFill>
              </a:rPr>
              <a:t>전기적 감전 및 화재예방 보호가 인증제도 운용 목적 </a:t>
            </a:r>
            <a:r>
              <a:rPr lang="en-US" altLang="ko-KR" sz="1800" dirty="0" smtClean="0">
                <a:solidFill>
                  <a:schemeClr val="tx1"/>
                </a:solidFill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</a:rPr>
              <a:t>안전 및 전자파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- 100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kVA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</a:rPr>
              <a:t>이하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dirty="0" smtClean="0">
                <a:solidFill>
                  <a:schemeClr val="tx1"/>
                </a:solidFill>
              </a:rPr>
              <a:t> 충전기 자율안전확인 대상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800" dirty="0" smtClean="0">
                <a:solidFill>
                  <a:schemeClr val="tx1"/>
                </a:solidFill>
              </a:rPr>
              <a:t>전기용품기술기준</a:t>
            </a:r>
            <a:r>
              <a:rPr lang="en-US" altLang="ko-KR" sz="1800" dirty="0" smtClean="0">
                <a:solidFill>
                  <a:schemeClr val="tx1"/>
                </a:solidFill>
              </a:rPr>
              <a:t>(K</a:t>
            </a:r>
            <a:r>
              <a:rPr lang="ko-KR" altLang="en-US" sz="1800" dirty="0" smtClean="0">
                <a:solidFill>
                  <a:schemeClr val="tx1"/>
                </a:solidFill>
              </a:rPr>
              <a:t>규격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  <a:r>
              <a:rPr lang="ko-KR" altLang="en-US" sz="1800" dirty="0" smtClean="0">
                <a:solidFill>
                  <a:schemeClr val="tx1"/>
                </a:solidFill>
              </a:rPr>
              <a:t>에 따라 안전인증기관에서 시험인증 실시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965113" y="2521508"/>
          <a:ext cx="7320475" cy="2501919"/>
        </p:xfrm>
        <a:graphic>
          <a:graphicData uri="http://schemas.openxmlformats.org/drawingml/2006/table">
            <a:tbl>
              <a:tblPr/>
              <a:tblGrid>
                <a:gridCol w="1513651"/>
                <a:gridCol w="5806824"/>
              </a:tblGrid>
              <a:tr h="319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기준번호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명조"/>
                        </a:rPr>
                        <a:t>기준명</a:t>
                      </a:r>
                      <a:endParaRPr lang="ko-KR" alt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61851-1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일반 요구사항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61851-22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 충전장치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61851-23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 충전장치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62196-1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부 일반요구사항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62196-2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부 교류용 치수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호완성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교환성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요구사항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10022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충전시스템－플러그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05" y="5122420"/>
            <a:ext cx="7396253" cy="15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충전인프라 보급 동향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125794"/>
            <a:ext cx="8217648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환경친화적 자동차 개발 및 보급을 위한 기본계획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”(2010.12.28)</a:t>
            </a:r>
          </a:p>
          <a:p>
            <a:pPr>
              <a:lnSpc>
                <a:spcPct val="150000"/>
              </a:lnSpc>
            </a:pPr>
            <a:endParaRPr lang="en-US" altLang="ko-KR" sz="3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비전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2015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년 글로벌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그린카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기술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대 강국 달성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그린카</a:t>
            </a:r>
            <a:r>
              <a:rPr lang="ko-KR" altLang="en-US" sz="1600" dirty="0" smtClean="0">
                <a:solidFill>
                  <a:schemeClr val="tx1"/>
                </a:solidFill>
              </a:rPr>
              <a:t> 양산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로드맵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그린카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완성차</a:t>
            </a:r>
            <a:r>
              <a:rPr lang="ko-KR" altLang="en-US" sz="1600" dirty="0" smtClean="0">
                <a:solidFill>
                  <a:schemeClr val="tx1"/>
                </a:solidFill>
              </a:rPr>
              <a:t> 개발계획 및 업계 양산체계 지원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(8</a:t>
            </a:r>
            <a:r>
              <a:rPr lang="ko-KR" altLang="en-US" sz="1600" dirty="0" smtClean="0">
                <a:solidFill>
                  <a:schemeClr val="tx1"/>
                </a:solidFill>
              </a:rPr>
              <a:t>대 주요 부품개발</a:t>
            </a:r>
            <a:r>
              <a:rPr lang="en-US" altLang="ko-KR" sz="1600" dirty="0" smtClean="0">
                <a:solidFill>
                  <a:schemeClr val="tx1"/>
                </a:solidFill>
              </a:rPr>
              <a:t>) EV </a:t>
            </a:r>
            <a:r>
              <a:rPr lang="ko-KR" altLang="en-US" sz="1600" dirty="0" smtClean="0">
                <a:solidFill>
                  <a:schemeClr val="tx1"/>
                </a:solidFill>
              </a:rPr>
              <a:t>원천기술 개발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국산화 지원 및 효율향상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초기시장창출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보급기반 확충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보조금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세제지원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충전인프라 구축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(</a:t>
            </a:r>
            <a:r>
              <a:rPr lang="ko-KR" altLang="en-US" sz="1600" dirty="0" smtClean="0">
                <a:solidFill>
                  <a:schemeClr val="tx1"/>
                </a:solidFill>
              </a:rPr>
              <a:t>지속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성장가능한</a:t>
            </a:r>
            <a:r>
              <a:rPr lang="ko-KR" altLang="en-US" sz="1600" dirty="0" smtClean="0">
                <a:solidFill>
                  <a:schemeClr val="tx1"/>
                </a:solidFill>
              </a:rPr>
              <a:t> 생태계 조성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그린카</a:t>
            </a:r>
            <a:r>
              <a:rPr lang="ko-KR" altLang="en-US" sz="1600" dirty="0" smtClean="0">
                <a:solidFill>
                  <a:schemeClr val="tx1"/>
                </a:solidFill>
              </a:rPr>
              <a:t> 제도 정비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그린카</a:t>
            </a:r>
            <a:r>
              <a:rPr lang="ko-KR" altLang="en-US" sz="1600" dirty="0" smtClean="0">
                <a:solidFill>
                  <a:schemeClr val="tx1"/>
                </a:solidFill>
              </a:rPr>
              <a:t> 환경 조성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936318" y="3968356"/>
          <a:ext cx="7320990" cy="2615946"/>
        </p:xfrm>
        <a:graphic>
          <a:graphicData uri="http://schemas.openxmlformats.org/drawingml/2006/table">
            <a:tbl>
              <a:tblPr/>
              <a:tblGrid>
                <a:gridCol w="781645"/>
                <a:gridCol w="1477818"/>
                <a:gridCol w="877455"/>
                <a:gridCol w="1046018"/>
                <a:gridCol w="1046018"/>
                <a:gridCol w="1046018"/>
                <a:gridCol w="1046018"/>
              </a:tblGrid>
              <a:tr h="40393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‘11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‘13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‘15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‘20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41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전기자동차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EV)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0.80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85.7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휴먼명조"/>
                        </a:rPr>
                        <a:t>1,046.2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충전기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+mn-lt"/>
                        </a:rPr>
                        <a:t>공공충전시설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+mn-lt"/>
                        </a:rPr>
                        <a:t>완속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0.17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3.1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8.0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+mn-lt"/>
                        </a:rPr>
                        <a:t>급속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0.07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0.5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1.1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상용충전시설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+mn-lt"/>
                        </a:rPr>
                        <a:t>완속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2.5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11.4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1,321.1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+mn-lt"/>
                        </a:rPr>
                        <a:t>급속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1.0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3.0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19.6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완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‧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급속 충전시설 합계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0.24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7.1</a:t>
                      </a:r>
                      <a:endParaRPr lang="en-US" sz="1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20.0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휴먼명조"/>
                        </a:rPr>
                        <a:t>1,351.3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61011" y="3634810"/>
            <a:ext cx="1603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단위 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천대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누적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2706494" y="3295096"/>
            <a:ext cx="3427976" cy="3508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    IEC 61968 / 61970</a:t>
            </a:r>
          </a:p>
        </p:txBody>
      </p:sp>
      <p:sp>
        <p:nvSpPr>
          <p:cNvPr id="70" name="왼쪽/오른쪽 화살표 69"/>
          <p:cNvSpPr/>
          <p:nvPr/>
        </p:nvSpPr>
        <p:spPr>
          <a:xfrm>
            <a:off x="559842" y="2062094"/>
            <a:ext cx="7996334" cy="578499"/>
          </a:xfrm>
          <a:prstGeom prst="leftRightArrow">
            <a:avLst>
              <a:gd name="adj1" fmla="val 62903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/>
              <a:t>제주 실증단지 </a:t>
            </a:r>
            <a:r>
              <a:rPr lang="ko-KR" altLang="en-US" sz="3200" spc="-150" dirty="0" err="1" smtClean="0"/>
              <a:t>상호운용성</a:t>
            </a:r>
            <a:r>
              <a:rPr lang="en-US" altLang="ko-KR" sz="3200" spc="-150" dirty="0" smtClean="0"/>
              <a:t> </a:t>
            </a:r>
            <a:endParaRPr lang="ko-KR" altLang="en-US" sz="3200" spc="-150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AutoShape 133"/>
          <p:cNvSpPr>
            <a:spLocks noChangeArrowheads="1"/>
          </p:cNvSpPr>
          <p:nvPr/>
        </p:nvSpPr>
        <p:spPr bwMode="auto">
          <a:xfrm>
            <a:off x="1598686" y="3620307"/>
            <a:ext cx="1172505" cy="736659"/>
          </a:xfrm>
          <a:prstGeom prst="star16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tabLst>
                <a:tab pos="1028700" algn="l"/>
              </a:tabLst>
              <a:defRPr/>
            </a:pP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695870" y="3823697"/>
            <a:ext cx="991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SP-NOC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334280" y="5318488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400400" y="5327817"/>
            <a:ext cx="661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홈게이트웨이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90904" y="4827049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01038" y="4836378"/>
            <a:ext cx="761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에너지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저장장치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242491" y="5023000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308611" y="5032329"/>
            <a:ext cx="661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스마트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미터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42841" y="6021417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908961" y="6030746"/>
            <a:ext cx="661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스마트가전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934568" y="6030748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1972695" y="6114725"/>
            <a:ext cx="661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IHD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" name="AutoShape 133"/>
          <p:cNvSpPr>
            <a:spLocks noChangeArrowheads="1"/>
          </p:cNvSpPr>
          <p:nvPr/>
        </p:nvSpPr>
        <p:spPr bwMode="auto">
          <a:xfrm>
            <a:off x="4121160" y="3716721"/>
            <a:ext cx="1172505" cy="736659"/>
          </a:xfrm>
          <a:prstGeom prst="star16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tabLst>
                <a:tab pos="1028700" algn="l"/>
              </a:tabLst>
              <a:defRPr/>
            </a:pP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218344" y="3920111"/>
            <a:ext cx="991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ST-NOC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660803" y="5181627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3689599" y="5181625"/>
            <a:ext cx="742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에너지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저장장치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4466373" y="5669943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4401859" y="5679272"/>
            <a:ext cx="888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충전소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급속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완속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3346653" y="4531561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5128874" y="4979449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5167001" y="5063426"/>
            <a:ext cx="661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전기차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3213602" y="4528447"/>
            <a:ext cx="10256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발전원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태양광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풍력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" name="AutoShape 133"/>
          <p:cNvSpPr>
            <a:spLocks noChangeArrowheads="1"/>
          </p:cNvSpPr>
          <p:nvPr/>
        </p:nvSpPr>
        <p:spPr bwMode="auto">
          <a:xfrm>
            <a:off x="6419690" y="3691832"/>
            <a:ext cx="1172505" cy="736659"/>
          </a:xfrm>
          <a:prstGeom prst="star16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tabLst>
                <a:tab pos="1028700" algn="l"/>
              </a:tabLst>
              <a:defRPr/>
            </a:pP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6526205" y="3904553"/>
            <a:ext cx="991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SR-NOC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7788144" y="5166085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7816940" y="5166083"/>
            <a:ext cx="742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에너지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저장장치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7968562" y="4357472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88024" y="4357441"/>
            <a:ext cx="736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전력품질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개선장치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6288828" y="5262460"/>
            <a:ext cx="895739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7315454" y="5896932"/>
            <a:ext cx="746448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7353581" y="5980909"/>
            <a:ext cx="661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PCS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6214186" y="5250011"/>
            <a:ext cx="1091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발전원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태양광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풍력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7" name="순서도: 대체 처리 66"/>
          <p:cNvSpPr/>
          <p:nvPr/>
        </p:nvSpPr>
        <p:spPr>
          <a:xfrm>
            <a:off x="2397971" y="2855198"/>
            <a:ext cx="4335338" cy="410546"/>
          </a:xfrm>
          <a:prstGeom prst="flowChartAlternateProcess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2906435" y="2190828"/>
            <a:ext cx="3309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지능형전력망</a:t>
            </a:r>
            <a:r>
              <a:rPr lang="ko-KR" altLang="en-US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(Smart</a:t>
            </a:r>
            <a:r>
              <a:rPr lang="ko-KR" altLang="en-US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Grid) 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3473224" y="2903065"/>
            <a:ext cx="2364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한전</a:t>
            </a:r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전력거래소 </a:t>
            </a:r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TOC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385669" y="4155251"/>
            <a:ext cx="895739" cy="419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311027" y="4124140"/>
            <a:ext cx="1091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발전원</a:t>
            </a:r>
            <a:endParaRPr lang="en-US" altLang="ko-KR" sz="1000" b="1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태양광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풍력</a:t>
            </a:r>
            <a:r>
              <a:rPr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6092037" y="1455574"/>
            <a:ext cx="609580" cy="388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6082712" y="1496024"/>
            <a:ext cx="656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2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발전</a:t>
            </a:r>
            <a:endParaRPr lang="en-US" altLang="ko-KR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6869614" y="1356037"/>
            <a:ext cx="609580" cy="388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6860289" y="1396487"/>
            <a:ext cx="656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2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송전</a:t>
            </a:r>
            <a:endParaRPr lang="en-US" altLang="ko-KR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7616094" y="1496002"/>
            <a:ext cx="609580" cy="388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7606769" y="1536452"/>
            <a:ext cx="656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2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배전</a:t>
            </a:r>
            <a:endParaRPr lang="en-US" altLang="ko-KR" sz="1200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84" name="직선 화살표 연결선 83"/>
          <p:cNvCxnSpPr>
            <a:endCxn id="22" idx="8"/>
          </p:cNvCxnSpPr>
          <p:nvPr/>
        </p:nvCxnSpPr>
        <p:spPr>
          <a:xfrm flipV="1">
            <a:off x="1212979" y="4249086"/>
            <a:ext cx="557414" cy="6214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endCxn id="25" idx="1"/>
          </p:cNvCxnSpPr>
          <p:nvPr/>
        </p:nvCxnSpPr>
        <p:spPr>
          <a:xfrm>
            <a:off x="1188097" y="5181601"/>
            <a:ext cx="212303" cy="34627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/>
          <p:nvPr/>
        </p:nvCxnSpPr>
        <p:spPr>
          <a:xfrm flipV="1">
            <a:off x="1169437" y="5738327"/>
            <a:ext cx="351453" cy="27369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>
            <a:endCxn id="42" idx="7"/>
          </p:cNvCxnSpPr>
          <p:nvPr/>
        </p:nvCxnSpPr>
        <p:spPr>
          <a:xfrm flipV="1">
            <a:off x="4167675" y="4425343"/>
            <a:ext cx="315390" cy="75004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endCxn id="72" idx="2"/>
          </p:cNvCxnSpPr>
          <p:nvPr/>
        </p:nvCxnSpPr>
        <p:spPr>
          <a:xfrm flipV="1">
            <a:off x="774440" y="4524250"/>
            <a:ext cx="82429" cy="29967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endCxn id="22" idx="6"/>
          </p:cNvCxnSpPr>
          <p:nvPr/>
        </p:nvCxnSpPr>
        <p:spPr>
          <a:xfrm flipH="1" flipV="1">
            <a:off x="2184939" y="4356966"/>
            <a:ext cx="356097" cy="65668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>
            <a:endCxn id="35" idx="1"/>
          </p:cNvCxnSpPr>
          <p:nvPr/>
        </p:nvCxnSpPr>
        <p:spPr>
          <a:xfrm flipV="1">
            <a:off x="2021632" y="5232384"/>
            <a:ext cx="286979" cy="21358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>
            <a:endCxn id="38" idx="1"/>
          </p:cNvCxnSpPr>
          <p:nvPr/>
        </p:nvCxnSpPr>
        <p:spPr>
          <a:xfrm>
            <a:off x="1875452" y="5747659"/>
            <a:ext cx="168431" cy="34457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22" idx="7"/>
          </p:cNvCxnSpPr>
          <p:nvPr/>
        </p:nvCxnSpPr>
        <p:spPr>
          <a:xfrm flipV="1">
            <a:off x="1663959" y="4328929"/>
            <a:ext cx="296632" cy="98330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>
            <a:endCxn id="42" idx="6"/>
          </p:cNvCxnSpPr>
          <p:nvPr/>
        </p:nvCxnSpPr>
        <p:spPr>
          <a:xfrm flipH="1" flipV="1">
            <a:off x="4707413" y="4453380"/>
            <a:ext cx="66752" cy="121652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>
            <a:stCxn id="44" idx="4"/>
          </p:cNvCxnSpPr>
          <p:nvPr/>
        </p:nvCxnSpPr>
        <p:spPr>
          <a:xfrm>
            <a:off x="4034027" y="5601505"/>
            <a:ext cx="479690" cy="2515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endCxn id="50" idx="4"/>
          </p:cNvCxnSpPr>
          <p:nvPr/>
        </p:nvCxnSpPr>
        <p:spPr>
          <a:xfrm flipH="1" flipV="1">
            <a:off x="3719877" y="4951439"/>
            <a:ext cx="43472" cy="29547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/>
          <p:cNvCxnSpPr/>
          <p:nvPr/>
        </p:nvCxnSpPr>
        <p:spPr>
          <a:xfrm flipV="1">
            <a:off x="5085186" y="5411394"/>
            <a:ext cx="339822" cy="31760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/>
          <p:cNvCxnSpPr/>
          <p:nvPr/>
        </p:nvCxnSpPr>
        <p:spPr>
          <a:xfrm flipV="1">
            <a:off x="7840824" y="5551714"/>
            <a:ext cx="99527" cy="37633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/>
          <p:nvPr/>
        </p:nvCxnSpPr>
        <p:spPr>
          <a:xfrm>
            <a:off x="6929535" y="5679234"/>
            <a:ext cx="385665" cy="3016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60" idx="0"/>
          </p:cNvCxnSpPr>
          <p:nvPr/>
        </p:nvCxnSpPr>
        <p:spPr>
          <a:xfrm flipV="1">
            <a:off x="8188160" y="4808011"/>
            <a:ext cx="151106" cy="35807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>
            <a:stCxn id="57" idx="5"/>
            <a:endCxn id="59" idx="1"/>
          </p:cNvCxnSpPr>
          <p:nvPr/>
        </p:nvCxnSpPr>
        <p:spPr>
          <a:xfrm>
            <a:off x="7230290" y="4400454"/>
            <a:ext cx="667169" cy="82712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/>
          <p:cNvCxnSpPr>
            <a:stCxn id="66" idx="0"/>
          </p:cNvCxnSpPr>
          <p:nvPr/>
        </p:nvCxnSpPr>
        <p:spPr>
          <a:xfrm flipV="1">
            <a:off x="6760028" y="4403685"/>
            <a:ext cx="36576" cy="84632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>
            <a:endCxn id="42" idx="4"/>
          </p:cNvCxnSpPr>
          <p:nvPr/>
        </p:nvCxnSpPr>
        <p:spPr>
          <a:xfrm flipH="1" flipV="1">
            <a:off x="5121958" y="4345500"/>
            <a:ext cx="339562" cy="62149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 flipV="1">
            <a:off x="2317102" y="3284376"/>
            <a:ext cx="342122" cy="38566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/>
          <p:cNvCxnSpPr/>
          <p:nvPr/>
        </p:nvCxnSpPr>
        <p:spPr>
          <a:xfrm flipH="1" flipV="1">
            <a:off x="6484776" y="3293706"/>
            <a:ext cx="342122" cy="47275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/>
          <p:nvPr/>
        </p:nvCxnSpPr>
        <p:spPr>
          <a:xfrm flipV="1">
            <a:off x="3367111" y="2509935"/>
            <a:ext cx="3109" cy="36078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/>
          <p:cNvCxnSpPr/>
          <p:nvPr/>
        </p:nvCxnSpPr>
        <p:spPr>
          <a:xfrm flipV="1">
            <a:off x="4581331" y="2522376"/>
            <a:ext cx="3109" cy="36078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/>
          <p:nvPr/>
        </p:nvCxnSpPr>
        <p:spPr>
          <a:xfrm flipV="1">
            <a:off x="5540513" y="2522376"/>
            <a:ext cx="3109" cy="36078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>
            <a:endCxn id="73" idx="4"/>
          </p:cNvCxnSpPr>
          <p:nvPr/>
        </p:nvCxnSpPr>
        <p:spPr>
          <a:xfrm flipH="1" flipV="1">
            <a:off x="6396827" y="1844372"/>
            <a:ext cx="80851" cy="32966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/>
          <p:cNvCxnSpPr>
            <a:endCxn id="79" idx="4"/>
          </p:cNvCxnSpPr>
          <p:nvPr/>
        </p:nvCxnSpPr>
        <p:spPr>
          <a:xfrm flipH="1" flipV="1">
            <a:off x="7174404" y="1744835"/>
            <a:ext cx="3071" cy="41986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/>
          <p:nvPr/>
        </p:nvCxnSpPr>
        <p:spPr>
          <a:xfrm flipV="1">
            <a:off x="7877271" y="1850572"/>
            <a:ext cx="3109" cy="36078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순서도: 화면 표시 143"/>
          <p:cNvSpPr/>
          <p:nvPr/>
        </p:nvSpPr>
        <p:spPr>
          <a:xfrm>
            <a:off x="102636" y="3536298"/>
            <a:ext cx="3069772" cy="3060441"/>
          </a:xfrm>
          <a:prstGeom prst="flowChartDisplay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순서도: 화면 표시 144"/>
          <p:cNvSpPr/>
          <p:nvPr/>
        </p:nvSpPr>
        <p:spPr>
          <a:xfrm rot="10800000">
            <a:off x="6148870" y="3567405"/>
            <a:ext cx="2817849" cy="2880050"/>
          </a:xfrm>
          <a:prstGeom prst="flowChartDisplay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순서도: 대체 처리 146"/>
          <p:cNvSpPr/>
          <p:nvPr/>
        </p:nvSpPr>
        <p:spPr>
          <a:xfrm>
            <a:off x="3296815" y="3642052"/>
            <a:ext cx="2693438" cy="2908040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AutoShape 133"/>
          <p:cNvSpPr>
            <a:spLocks noChangeArrowheads="1"/>
          </p:cNvSpPr>
          <p:nvPr/>
        </p:nvSpPr>
        <p:spPr bwMode="auto">
          <a:xfrm>
            <a:off x="4972677" y="1208691"/>
            <a:ext cx="1172505" cy="736659"/>
          </a:xfrm>
          <a:prstGeom prst="star16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tabLst>
                <a:tab pos="1028700" algn="l"/>
              </a:tabLst>
              <a:defRPr/>
            </a:pP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5079192" y="1421412"/>
            <a:ext cx="991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PG-NOC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6" name="순서도: 대체 처리 145"/>
          <p:cNvSpPr/>
          <p:nvPr/>
        </p:nvSpPr>
        <p:spPr>
          <a:xfrm>
            <a:off x="5955164" y="1259633"/>
            <a:ext cx="2379306" cy="802432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391928" y="1091548"/>
            <a:ext cx="39670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TOC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가이드라인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TOC↔NOC</a:t>
            </a:r>
            <a:r>
              <a:rPr lang="ko-KR" altLang="en-US" sz="1600" dirty="0" smtClean="0">
                <a:solidFill>
                  <a:schemeClr val="tx1"/>
                </a:solidFill>
              </a:rPr>
              <a:t>간 </a:t>
            </a:r>
            <a:r>
              <a:rPr lang="en-US" altLang="ko-KR" sz="1600" dirty="0" smtClean="0">
                <a:solidFill>
                  <a:schemeClr val="tx1"/>
                </a:solidFill>
              </a:rPr>
              <a:t>CIM </a:t>
            </a:r>
            <a:r>
              <a:rPr lang="ko-KR" altLang="en-US" sz="1600" dirty="0" smtClean="0">
                <a:solidFill>
                  <a:schemeClr val="tx1"/>
                </a:solidFill>
              </a:rPr>
              <a:t>기반 데이터 연동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Web Service  XML/SOAP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44353" y="3160450"/>
            <a:ext cx="1662801" cy="3508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IEC 61850 / DNP3</a:t>
            </a:r>
          </a:p>
        </p:txBody>
      </p:sp>
      <p:cxnSp>
        <p:nvCxnSpPr>
          <p:cNvPr id="129" name="직선 화살표 연결선 128"/>
          <p:cNvCxnSpPr/>
          <p:nvPr/>
        </p:nvCxnSpPr>
        <p:spPr>
          <a:xfrm flipV="1">
            <a:off x="4671530" y="3260436"/>
            <a:ext cx="0" cy="45937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utoShape 133"/>
          <p:cNvSpPr>
            <a:spLocks noChangeArrowheads="1"/>
          </p:cNvSpPr>
          <p:nvPr/>
        </p:nvSpPr>
        <p:spPr bwMode="auto">
          <a:xfrm>
            <a:off x="1545850" y="2523686"/>
            <a:ext cx="1172505" cy="736659"/>
          </a:xfrm>
          <a:prstGeom prst="star16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tabLst>
                <a:tab pos="1028700" algn="l"/>
              </a:tabLst>
              <a:defRPr/>
            </a:pP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1652365" y="2644966"/>
            <a:ext cx="991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Electric</a:t>
            </a:r>
          </a:p>
          <a:p>
            <a:pPr algn="ctr"/>
            <a:r>
              <a: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Service</a:t>
            </a:r>
            <a:endParaRPr lang="en-US" altLang="ko-KR" sz="1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200" spc="-150" dirty="0" smtClean="0"/>
              <a:t>IEC 61850/ IEC 61970 </a:t>
            </a:r>
            <a:r>
              <a:rPr lang="ko-KR" altLang="en-US" sz="3200" spc="-150" dirty="0" smtClean="0"/>
              <a:t>어플리케이션</a:t>
            </a:r>
            <a:endParaRPr lang="ko-KR" altLang="en-US" sz="3200" spc="-1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>
                <a:solidFill>
                  <a:prstClr val="black"/>
                </a:solidFill>
              </a:rPr>
              <a:pPr/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2231136" y="1124744"/>
            <a:ext cx="6495616" cy="5132809"/>
            <a:chOff x="849304" y="1124744"/>
            <a:chExt cx="7776864" cy="5132809"/>
          </a:xfrm>
        </p:grpSpPr>
        <p:pic>
          <p:nvPicPr>
            <p:cNvPr id="5" name="그림 4" descr="섬그림0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304" y="4005064"/>
              <a:ext cx="7776864" cy="2252489"/>
            </a:xfrm>
            <a:prstGeom prst="rect">
              <a:avLst/>
            </a:prstGeom>
          </p:spPr>
        </p:pic>
        <p:pic>
          <p:nvPicPr>
            <p:cNvPr id="6" name="그림 5" descr="섬그림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304" y="1124744"/>
              <a:ext cx="7776864" cy="2481263"/>
            </a:xfrm>
            <a:prstGeom prst="rect">
              <a:avLst/>
            </a:prstGeom>
          </p:spPr>
        </p:pic>
        <p:pic>
          <p:nvPicPr>
            <p:cNvPr id="7" name="그림 6" descr="스마일 물음표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5728" y="3501008"/>
              <a:ext cx="1146550" cy="90996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4231093" y="5349240"/>
              <a:ext cx="999275" cy="13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IEC 61850</a:t>
              </a:r>
              <a:endParaRPr lang="ko-KR" alt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359108" y="2394458"/>
              <a:ext cx="999275" cy="13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IEC 61970</a:t>
              </a:r>
              <a:endParaRPr lang="ko-KR" altLang="en-US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위로 구부러진 화살표 8"/>
            <p:cNvSpPr/>
            <p:nvPr/>
          </p:nvSpPr>
          <p:spPr>
            <a:xfrm rot="16200000" flipH="1" flipV="1">
              <a:off x="2733897" y="3508208"/>
              <a:ext cx="2672667" cy="577755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3200">
                <a:solidFill>
                  <a:prstClr val="black"/>
                </a:solidFill>
              </a:endParaRPr>
            </a:p>
          </p:txBody>
        </p:sp>
        <p:sp>
          <p:nvSpPr>
            <p:cNvPr id="8" name="위로 구부러진 화살표 7"/>
            <p:cNvSpPr/>
            <p:nvPr/>
          </p:nvSpPr>
          <p:spPr>
            <a:xfrm rot="16200000">
              <a:off x="4464729" y="3316155"/>
              <a:ext cx="2680441" cy="601875"/>
            </a:xfrm>
            <a:prstGeom prst="curvedUpArrow">
              <a:avLst>
                <a:gd name="adj1" fmla="val 21991"/>
                <a:gd name="adj2" fmla="val 50000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5" name="오른쪽 중괄호 14"/>
          <p:cNvSpPr/>
          <p:nvPr/>
        </p:nvSpPr>
        <p:spPr>
          <a:xfrm>
            <a:off x="2204704" y="2215207"/>
            <a:ext cx="749808" cy="3432408"/>
          </a:xfrm>
          <a:prstGeom prst="rightBrace">
            <a:avLst>
              <a:gd name="adj1" fmla="val 158028"/>
              <a:gd name="adj2" fmla="val 46922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5454" y="1999183"/>
            <a:ext cx="2214154" cy="4266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>
              <a:defRPr/>
            </a:pPr>
            <a:r>
              <a:rPr lang="ko-KR" altLang="en-US" sz="1600" b="1" dirty="0" smtClean="0">
                <a:solidFill>
                  <a:prstClr val="black"/>
                </a:solidFill>
              </a:rPr>
              <a:t>한국전력 구매규격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pPr fontAlgn="b">
              <a:defRPr/>
            </a:pPr>
            <a:r>
              <a:rPr lang="ko-KR" altLang="en-US" sz="1600" b="1" dirty="0" smtClean="0">
                <a:solidFill>
                  <a:prstClr val="black"/>
                </a:solidFill>
              </a:rPr>
              <a:t>한국전력 시험규격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pPr fontAlgn="b">
              <a:defRPr/>
            </a:pPr>
            <a:endParaRPr lang="en-US" altLang="ko-KR" sz="1600" b="1" dirty="0" smtClean="0">
              <a:solidFill>
                <a:prstClr val="black"/>
              </a:solidFill>
            </a:endParaRPr>
          </a:p>
          <a:p>
            <a:pPr fontAlgn="b">
              <a:defRPr/>
            </a:pPr>
            <a:r>
              <a:rPr lang="en-US" altLang="ko-KR" sz="1600" b="1" dirty="0" smtClean="0">
                <a:solidFill>
                  <a:prstClr val="black"/>
                </a:solidFill>
              </a:rPr>
              <a:t>IEC </a:t>
            </a:r>
            <a:r>
              <a:rPr lang="en-US" altLang="ko-KR" sz="1600" b="1" dirty="0">
                <a:solidFill>
                  <a:prstClr val="black"/>
                </a:solidFill>
              </a:rPr>
              <a:t>61850 Series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 61968 Series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 61970 Series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IEC/TR 62351 Series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 62052 Series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 60870 Series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 61334 Series</a:t>
            </a:r>
          </a:p>
          <a:p>
            <a:pPr fontAlgn="b">
              <a:defRPr/>
            </a:pPr>
            <a:r>
              <a:rPr lang="en-US" altLang="ko-KR" sz="1600" b="1" dirty="0" smtClean="0">
                <a:solidFill>
                  <a:prstClr val="black"/>
                </a:solidFill>
              </a:rPr>
              <a:t>IEC </a:t>
            </a:r>
            <a:r>
              <a:rPr lang="en-US" altLang="ko-KR" sz="1600" b="1" dirty="0">
                <a:solidFill>
                  <a:prstClr val="black"/>
                </a:solidFill>
              </a:rPr>
              <a:t>61980</a:t>
            </a:r>
          </a:p>
          <a:p>
            <a:pPr fontAlgn="b">
              <a:defRPr/>
            </a:pPr>
            <a:r>
              <a:rPr lang="en-US" altLang="ko-KR" sz="1600" b="1" dirty="0">
                <a:solidFill>
                  <a:prstClr val="black"/>
                </a:solidFill>
              </a:rPr>
              <a:t>IEC 61400 </a:t>
            </a:r>
            <a:r>
              <a:rPr lang="en-US" altLang="ko-KR" sz="1600" b="1" dirty="0" smtClean="0">
                <a:solidFill>
                  <a:prstClr val="black"/>
                </a:solidFill>
              </a:rPr>
              <a:t>Series</a:t>
            </a:r>
          </a:p>
          <a:p>
            <a:pPr fontAlgn="b">
              <a:defRPr/>
            </a:pPr>
            <a:r>
              <a:rPr lang="en-US" altLang="ko-KR" sz="1600" b="1" dirty="0" smtClean="0">
                <a:solidFill>
                  <a:prstClr val="black"/>
                </a:solidFill>
              </a:rPr>
              <a:t>IEC 61851 Series</a:t>
            </a:r>
          </a:p>
          <a:p>
            <a:pPr fontAlgn="b">
              <a:defRPr/>
            </a:pPr>
            <a:r>
              <a:rPr lang="en-US" altLang="ko-KR" sz="1600" b="1" dirty="0" smtClean="0">
                <a:solidFill>
                  <a:prstClr val="black"/>
                </a:solidFill>
              </a:rPr>
              <a:t>IEC 15118 Series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fontAlgn="b">
              <a:defRPr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fontAlgn="b">
              <a:defRPr/>
            </a:pPr>
            <a:endParaRPr lang="en-US" altLang="ko-K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3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 smtClean="0"/>
              <a:t>SWOT</a:t>
            </a:r>
            <a:r>
              <a:rPr lang="ko-KR" altLang="en-US" sz="3200" dirty="0" smtClean="0"/>
              <a:t> 분석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58599" y="1366759"/>
            <a:ext cx="7400088" cy="4770448"/>
            <a:chOff x="478" y="836"/>
            <a:chExt cx="4644" cy="3005"/>
          </a:xfrm>
        </p:grpSpPr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2092" y="1576"/>
              <a:ext cx="1626" cy="1626"/>
            </a:xfrm>
            <a:prstGeom prst="ellipse">
              <a:avLst/>
            </a:prstGeom>
            <a:solidFill>
              <a:srgbClr val="5998E5">
                <a:alpha val="17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pic>
          <p:nvPicPr>
            <p:cNvPr id="23" name="Picture 6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7" y="1727"/>
              <a:ext cx="660" cy="661"/>
            </a:xfrm>
            <a:prstGeom prst="rect">
              <a:avLst/>
            </a:prstGeom>
            <a:noFill/>
          </p:spPr>
        </p:pic>
        <p:pic>
          <p:nvPicPr>
            <p:cNvPr id="24" name="Picture 63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7" y="1727"/>
              <a:ext cx="661" cy="661"/>
            </a:xfrm>
            <a:prstGeom prst="rect">
              <a:avLst/>
            </a:prstGeom>
            <a:noFill/>
          </p:spPr>
        </p:pic>
        <p:pic>
          <p:nvPicPr>
            <p:cNvPr id="28" name="Picture 64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7" y="2388"/>
              <a:ext cx="660" cy="661"/>
            </a:xfrm>
            <a:prstGeom prst="rect">
              <a:avLst/>
            </a:prstGeom>
            <a:noFill/>
          </p:spPr>
        </p:pic>
        <p:pic>
          <p:nvPicPr>
            <p:cNvPr id="29" name="Picture 65" descr="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7" y="2388"/>
              <a:ext cx="661" cy="661"/>
            </a:xfrm>
            <a:prstGeom prst="rect">
              <a:avLst/>
            </a:prstGeom>
            <a:noFill/>
          </p:spPr>
        </p:pic>
        <p:sp>
          <p:nvSpPr>
            <p:cNvPr id="30" name="Line 66"/>
            <p:cNvSpPr>
              <a:spLocks noChangeShapeType="1"/>
            </p:cNvSpPr>
            <p:nvPr/>
          </p:nvSpPr>
          <p:spPr bwMode="auto">
            <a:xfrm>
              <a:off x="478" y="2388"/>
              <a:ext cx="4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Line 67"/>
            <p:cNvSpPr>
              <a:spLocks noChangeShapeType="1"/>
            </p:cNvSpPr>
            <p:nvPr/>
          </p:nvSpPr>
          <p:spPr bwMode="auto">
            <a:xfrm rot="5400000">
              <a:off x="1405" y="2339"/>
              <a:ext cx="30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Text Box 72"/>
            <p:cNvSpPr txBox="1">
              <a:spLocks noChangeArrowheads="1"/>
            </p:cNvSpPr>
            <p:nvPr/>
          </p:nvSpPr>
          <p:spPr bwMode="auto">
            <a:xfrm>
              <a:off x="504" y="935"/>
              <a:ext cx="2318" cy="1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실증단지 및 시범도시 운용에 따라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</a:rPr>
                <a:t>스마트그리드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조기 구축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</a:rPr>
                <a:t>지능형전력망법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인증제도 운용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US" altLang="ko-KR" sz="1800" b="1" spc="-15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정부의 강력한 정책 의지</a:t>
              </a:r>
              <a:endParaRPr lang="en-US" altLang="ko-KR" sz="18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 Box 73"/>
            <p:cNvSpPr txBox="1">
              <a:spLocks noChangeArrowheads="1"/>
            </p:cNvSpPr>
            <p:nvPr/>
          </p:nvSpPr>
          <p:spPr bwMode="auto">
            <a:xfrm>
              <a:off x="2992" y="877"/>
              <a:ext cx="2116" cy="122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스마트그리드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인증체계에 대한 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 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기초연구 부족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전문가 부족으로 국제표준화 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 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활동에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수동적 자세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비지니스모델의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불명확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개발중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)</a:t>
              </a:r>
              <a:endParaRPr lang="en-US" altLang="ko-KR" sz="18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8" name="Text Box 74"/>
            <p:cNvSpPr txBox="1">
              <a:spLocks noChangeArrowheads="1"/>
            </p:cNvSpPr>
            <p:nvPr/>
          </p:nvSpPr>
          <p:spPr bwMode="auto">
            <a:xfrm>
              <a:off x="484" y="2688"/>
              <a:ext cx="2338" cy="1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표준검증 없이 설치에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</a:rPr>
                <a:t>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따른 위험</a:t>
              </a:r>
              <a:endParaRPr lang="en-US" altLang="ko-KR" sz="18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</a:rPr>
                <a:t>    -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성능 및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j-ea"/>
                </a:rPr>
                <a:t>상호운용성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 </a:t>
              </a:r>
              <a:endParaRPr lang="en-US" altLang="ko-KR" sz="18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</a:pPr>
              <a:endParaRPr lang="en-US" altLang="ko-KR" sz="5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시험인프라 부재 및 투자비용 확보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국내 시험인증기관 전문성 부족</a:t>
              </a:r>
              <a:endParaRPr lang="en-US" altLang="ko-KR" b="1" spc="-150" dirty="0"/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008" y="2688"/>
              <a:ext cx="2114" cy="10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lt"/>
                </a:rPr>
                <a:t>저탄소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녹색성장 안정적 구축</a:t>
              </a:r>
              <a:endParaRPr lang="en-US" altLang="ko-KR" sz="1800" b="1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제품의 품질향상 및 수출산업화</a:t>
              </a:r>
              <a:endParaRPr lang="en-US" altLang="ko-KR" sz="500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국제표준화 활동 활성화</a:t>
              </a:r>
              <a:endParaRPr lang="en-US" altLang="ko-KR" sz="1800" b="1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국제인증체계로 확대</a:t>
              </a:r>
              <a:endParaRPr lang="en-US" altLang="ko-KR" sz="1800" b="1" spc="-15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AutoShape 32"/>
          <p:cNvSpPr>
            <a:spLocks noChangeArrowheads="1"/>
          </p:cNvSpPr>
          <p:nvPr/>
        </p:nvSpPr>
        <p:spPr bwMode="auto">
          <a:xfrm>
            <a:off x="3255972" y="3346881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강점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S)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AutoShape 32"/>
          <p:cNvSpPr>
            <a:spLocks noChangeArrowheads="1"/>
          </p:cNvSpPr>
          <p:nvPr/>
        </p:nvSpPr>
        <p:spPr bwMode="auto">
          <a:xfrm>
            <a:off x="4775533" y="3357238"/>
            <a:ext cx="1227277" cy="424371"/>
          </a:xfrm>
          <a:prstGeom prst="roundRect">
            <a:avLst>
              <a:gd name="adj" fmla="val 15023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약점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W)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3257452" y="3872142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위기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(T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4793288" y="3863265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기회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O)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36" y="1607277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사업추진내용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26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71672" y="6361015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비전</a:t>
            </a:r>
            <a:endParaRPr lang="ko-KR" altLang="en-US" sz="3200" dirty="0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1749425" y="2649957"/>
            <a:ext cx="5495925" cy="1417638"/>
          </a:xfrm>
          <a:prstGeom prst="ellipse">
            <a:avLst/>
          </a:prstGeom>
          <a:solidFill>
            <a:schemeClr val="accent3">
              <a:lumMod val="60000"/>
              <a:lumOff val="40000"/>
              <a:alpha val="39999"/>
            </a:schemeClr>
          </a:solidFill>
          <a:ln w="12700">
            <a:noFill/>
            <a:prstDash val="sysDot"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맑은 고딕" pitchFamily="50" charset="-127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1817688" y="2694407"/>
            <a:ext cx="5359400" cy="1300163"/>
          </a:xfrm>
          <a:prstGeom prst="ellipse">
            <a:avLst/>
          </a:prstGeom>
          <a:solidFill>
            <a:schemeClr val="accent3">
              <a:lumMod val="75000"/>
              <a:alpha val="39999"/>
            </a:schemeClr>
          </a:solidFill>
          <a:ln w="12700">
            <a:noFill/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맑은 고딕" pitchFamily="50" charset="-127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06588" y="2198102"/>
            <a:ext cx="5137150" cy="660400"/>
            <a:chOff x="3321" y="1796"/>
            <a:chExt cx="1496" cy="1633"/>
          </a:xfrm>
        </p:grpSpPr>
        <p:sp>
          <p:nvSpPr>
            <p:cNvPr id="44" name="AutoShape 36"/>
            <p:cNvSpPr>
              <a:spLocks noChangeArrowheads="1"/>
            </p:cNvSpPr>
            <p:nvPr/>
          </p:nvSpPr>
          <p:spPr bwMode="auto">
            <a:xfrm>
              <a:off x="3321" y="1796"/>
              <a:ext cx="1496" cy="1629"/>
            </a:xfrm>
            <a:prstGeom prst="upArrow">
              <a:avLst>
                <a:gd name="adj1" fmla="val 65509"/>
                <a:gd name="adj2" fmla="val 42502"/>
              </a:avLst>
            </a:prstGeom>
            <a:solidFill>
              <a:schemeClr val="tx2">
                <a:lumMod val="75000"/>
                <a:alpha val="63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맑은 고딕" pitchFamily="50" charset="-127"/>
              </a:endParaRPr>
            </a:p>
          </p:txBody>
        </p:sp>
        <p:sp>
          <p:nvSpPr>
            <p:cNvPr id="45" name="AutoShape 37"/>
            <p:cNvSpPr>
              <a:spLocks noChangeArrowheads="1"/>
            </p:cNvSpPr>
            <p:nvPr/>
          </p:nvSpPr>
          <p:spPr bwMode="auto">
            <a:xfrm>
              <a:off x="3405" y="1796"/>
              <a:ext cx="1316" cy="1633"/>
            </a:xfrm>
            <a:prstGeom prst="upArrow">
              <a:avLst>
                <a:gd name="adj1" fmla="val 64593"/>
                <a:gd name="adj2" fmla="val 41218"/>
              </a:avLst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맑은 고딕" pitchFamily="50" charset="-127"/>
              </a:endParaRPr>
            </a:p>
          </p:txBody>
        </p:sp>
      </p:grp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1632351" y="4891427"/>
            <a:ext cx="5931416" cy="348206"/>
          </a:xfrm>
          <a:prstGeom prst="snip2Same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 eaLnBrk="1" latinLnBrk="1" hangingPunct="1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【정책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지원】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정부 정책방향 수립을 지원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7" name="AutoShape 38"/>
          <p:cNvSpPr>
            <a:spLocks noChangeArrowheads="1"/>
          </p:cNvSpPr>
          <p:nvPr/>
        </p:nvSpPr>
        <p:spPr bwMode="auto">
          <a:xfrm>
            <a:off x="1633938" y="5393475"/>
            <a:ext cx="5931416" cy="348206"/>
          </a:xfrm>
          <a:prstGeom prst="snip2Same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【기업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지원】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err="1" smtClean="0">
                <a:solidFill>
                  <a:srgbClr val="000000"/>
                </a:solidFill>
                <a:latin typeface="+mj-ea"/>
              </a:rPr>
              <a:t>스마트그리드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 기기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/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시스템 개발 및 수출 지원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1633938" y="5876581"/>
            <a:ext cx="5931416" cy="348206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시험인증기관 지원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국내 시험인프라 역량강화 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32941" y="1341840"/>
            <a:ext cx="722275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928662" y="1459338"/>
            <a:ext cx="7215238" cy="584775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99000">
                <a:srgbClr val="002060">
                  <a:alpha val="6000"/>
                </a:srgbClr>
              </a:gs>
              <a:gs pos="4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1838042" y="3614655"/>
            <a:ext cx="5338618" cy="1095895"/>
          </a:xfrm>
          <a:prstGeom prst="roundRect">
            <a:avLst>
              <a:gd name="adj" fmla="val 9813"/>
            </a:avLst>
          </a:prstGeom>
          <a:ln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08000" rIns="72000" bIns="3600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 bwMode="auto">
          <a:xfrm>
            <a:off x="1831690" y="3306615"/>
            <a:ext cx="5338026" cy="384080"/>
          </a:xfrm>
          <a:prstGeom prst="roundRect">
            <a:avLst>
              <a:gd name="adj" fmla="val 981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180000"/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´"/>
              <a:defRPr/>
            </a:pPr>
            <a:endParaRPr kumimoji="0"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57"/>
          <p:cNvSpPr txBox="1">
            <a:spLocks noChangeArrowheads="1"/>
          </p:cNvSpPr>
          <p:nvPr/>
        </p:nvSpPr>
        <p:spPr bwMode="auto">
          <a:xfrm>
            <a:off x="2017524" y="3718097"/>
            <a:ext cx="517339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충전 인프라 분야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시험인증 시스템을 구축하여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지능형전력망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</a:rPr>
              <a:t>(Smart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</a:rPr>
              <a:t>Grid)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</a:t>
            </a:r>
            <a:endParaRPr lang="en-US" altLang="ko-KR" sz="1800" b="1" dirty="0" smtClean="0">
              <a:solidFill>
                <a:schemeClr val="tx1"/>
              </a:solidFill>
              <a:latin typeface="+mj-ea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시험인증 장비로 활용</a:t>
            </a:r>
            <a:endParaRPr lang="ko-KR" altLang="en-US" sz="1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2059031" y="3316293"/>
            <a:ext cx="4786349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연 구 목 표</a:t>
            </a:r>
            <a:endParaRPr kumimoji="0" lang="ko-KR" altLang="en-US" sz="2000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069553" y="2797872"/>
            <a:ext cx="4929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스마트그리드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시험인증 체계 구축 </a:t>
            </a:r>
            <a:endParaRPr kumimoji="0"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424999" y="1456433"/>
            <a:ext cx="62183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스마트그리드</a:t>
            </a:r>
            <a:r>
              <a:rPr kumimoji="0"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 </a:t>
            </a:r>
            <a:r>
              <a:rPr kumimoji="0"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선도국가 역할수행</a:t>
            </a:r>
            <a:endParaRPr kumimoji="0" lang="en-US" altLang="ko-K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 flipH="1">
            <a:off x="1828774" y="4572026"/>
            <a:ext cx="33963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34467" y="3610953"/>
            <a:ext cx="2655499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사업범위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상호운용성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188935"/>
            <a:ext cx="7970836" cy="47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충전인프라 기본구성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343" y="4161474"/>
            <a:ext cx="79310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상용전원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6826" y="4817748"/>
            <a:ext cx="19451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부하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</a:rPr>
              <a:t>배터리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7495" y="3819357"/>
            <a:ext cx="196752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BMS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519243" y="4086833"/>
            <a:ext cx="1894115" cy="98904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820935" y="4338762"/>
            <a:ext cx="145246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충전장치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0465" y="2118049"/>
            <a:ext cx="6857999" cy="5691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81449" y="2158491"/>
            <a:ext cx="367004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그리드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795" y="4304540"/>
            <a:ext cx="145246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+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9942" y="3082222"/>
            <a:ext cx="194387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전기자동차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직선 연결선 29"/>
          <p:cNvCxnSpPr>
            <a:endCxn id="16" idx="0"/>
          </p:cNvCxnSpPr>
          <p:nvPr/>
        </p:nvCxnSpPr>
        <p:spPr>
          <a:xfrm flipH="1">
            <a:off x="1422894" y="2677886"/>
            <a:ext cx="0" cy="1483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7312" y="5110071"/>
            <a:ext cx="269654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굴림"/>
                <a:ea typeface="굴림"/>
              </a:rPr>
              <a:t>※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/>
                <a:ea typeface="바탕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주요성능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</a:rPr>
              <a:t>     충전전류를 조정하면서 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</a:rPr>
              <a:t>    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전기차에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전기를 충전 </a:t>
            </a:r>
            <a:endParaRPr lang="en-US" altLang="ko-KR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사업범위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상호운용성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32769" name="_x115087784" descr="EMB00000b2822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219" y="3252651"/>
            <a:ext cx="6785487" cy="3523241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91929" y="1048970"/>
            <a:ext cx="7970836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충전인프라의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       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96214" y="1518296"/>
          <a:ext cx="7265437" cy="167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5976"/>
                <a:gridCol w="3694922"/>
                <a:gridCol w="2724539"/>
              </a:tblGrid>
              <a:tr h="331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구간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정보교환기 기  및 시스템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 고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</a:t>
                      </a:r>
                      <a:r>
                        <a:rPr lang="ko-KR" altLang="en-US" sz="1600" dirty="0" smtClean="0"/>
                        <a:t>번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충전장치와 </a:t>
                      </a:r>
                      <a:r>
                        <a:rPr lang="ko-KR" altLang="en-US" sz="1600" dirty="0" err="1" smtClean="0"/>
                        <a:t>전기차간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err="1" smtClean="0"/>
                        <a:t>상호운용성</a:t>
                      </a:r>
                      <a:r>
                        <a:rPr lang="ko-KR" altLang="en-US" sz="1600" dirty="0" smtClean="0"/>
                        <a:t> 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충전케이블 </a:t>
                      </a:r>
                      <a:r>
                        <a:rPr lang="en-US" altLang="ko-KR" sz="1600" dirty="0" smtClean="0"/>
                        <a:t>(CAN </a:t>
                      </a:r>
                      <a:r>
                        <a:rPr lang="ko-KR" altLang="en-US" sz="1600" dirty="0" smtClean="0"/>
                        <a:t>통신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r>
                        <a:rPr lang="ko-KR" altLang="en-US" sz="1600" dirty="0" smtClean="0"/>
                        <a:t>번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충전장치와 </a:t>
                      </a:r>
                      <a:r>
                        <a:rPr lang="ko-KR" altLang="en-US" sz="1600" dirty="0" err="1" smtClean="0"/>
                        <a:t>스마트미터간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err="1" smtClean="0"/>
                        <a:t>상호운용성</a:t>
                      </a:r>
                      <a:r>
                        <a:rPr lang="ko-KR" altLang="en-US" sz="1600" dirty="0" smtClean="0"/>
                        <a:t> 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통신인터페이스 </a:t>
                      </a:r>
                      <a:r>
                        <a:rPr lang="en-US" altLang="ko-KR" sz="1600" dirty="0" smtClean="0"/>
                        <a:t>(RS 485 </a:t>
                      </a:r>
                      <a:r>
                        <a:rPr lang="ko-KR" altLang="en-US" sz="1600" dirty="0" smtClean="0"/>
                        <a:t>등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</a:t>
                      </a:r>
                      <a:r>
                        <a:rPr lang="ko-KR" altLang="en-US" sz="1600" dirty="0" smtClean="0"/>
                        <a:t>번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충전장치와 </a:t>
                      </a:r>
                      <a:r>
                        <a:rPr lang="ko-KR" altLang="en-US" sz="1600" dirty="0" err="1" smtClean="0"/>
                        <a:t>그리드간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err="1" smtClean="0"/>
                        <a:t>상호운용성</a:t>
                      </a:r>
                      <a:r>
                        <a:rPr lang="ko-KR" altLang="en-US" sz="1600" dirty="0" smtClean="0"/>
                        <a:t> 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통신인터페이스</a:t>
                      </a:r>
                      <a:r>
                        <a:rPr lang="en-US" altLang="ko-KR" sz="1600" dirty="0" smtClean="0"/>
                        <a:t> (LAN </a:t>
                      </a:r>
                      <a:r>
                        <a:rPr lang="ko-KR" altLang="en-US" sz="1600" dirty="0" smtClean="0"/>
                        <a:t>등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</a:t>
                      </a:r>
                      <a:r>
                        <a:rPr lang="ko-KR" altLang="en-US" sz="1600" dirty="0" smtClean="0"/>
                        <a:t>번 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 smtClean="0"/>
                        <a:t>전기차와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err="1" smtClean="0"/>
                        <a:t>그리드간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err="1" smtClean="0"/>
                        <a:t>상호운용성</a:t>
                      </a:r>
                      <a:r>
                        <a:rPr lang="ko-KR" altLang="en-US" sz="1600" dirty="0" smtClean="0"/>
                        <a:t> 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통신인터페이스</a:t>
                      </a:r>
                      <a:r>
                        <a:rPr lang="en-US" altLang="ko-KR" sz="1600" dirty="0" smtClean="0"/>
                        <a:t> (LAN </a:t>
                      </a:r>
                      <a:r>
                        <a:rPr lang="ko-KR" altLang="en-US" sz="1600" dirty="0" smtClean="0"/>
                        <a:t>등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과제제안요구서</a:t>
            </a:r>
            <a:r>
              <a:rPr lang="en-US" altLang="ko-KR" sz="3200" dirty="0" smtClean="0"/>
              <a:t>(RFP)-</a:t>
            </a:r>
            <a:r>
              <a:rPr lang="ko-KR" altLang="en-US" sz="3200" dirty="0" smtClean="0"/>
              <a:t>사업내용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6" y="1280105"/>
            <a:ext cx="8171188" cy="50640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buClr>
                <a:srgbClr val="FFFA00"/>
              </a:buClr>
            </a:pPr>
            <a:r>
              <a:rPr lang="ko-KR" altLang="en-US" sz="1800" b="1" dirty="0" smtClean="0">
                <a:solidFill>
                  <a:schemeClr val="tx1"/>
                </a:solidFill>
                <a:latin typeface="+mn-lt"/>
                <a:ea typeface="+mj-ea"/>
              </a:rPr>
              <a:t> □ 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직류충전장치 성능평가설비 구축 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전자부하장치 및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캐패시터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부하장치 및 시뮬레이터 </a:t>
            </a:r>
            <a:endParaRPr lang="en-US" altLang="ko-KR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직류 및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상 교류 겸용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1000V 200A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급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EMC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챔버용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필터 및 액세서리</a:t>
            </a:r>
            <a:endParaRPr lang="en-US" altLang="ko-KR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altLang="ko-KR" sz="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□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충전장치간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시험인증 설비 구축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기본적 요구사항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제어파일럿 기능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및 국제 또는 국가표준의 </a:t>
            </a:r>
            <a:endParaRPr lang="en-US" altLang="ko-KR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통신프로토콜 등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endParaRPr lang="en-US" altLang="ko-KR" sz="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□ 충전장치와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그리드간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시험인증시스템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스마트미터와의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시험설비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계량정보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세대별 인식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요금방식 등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) </a:t>
            </a:r>
            <a:endParaRPr lang="ko-KR" alt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단독주택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공동주택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상업시설 등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충전장치별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시험설비 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수요반응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(DR)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을 위한 통신프로토콜 시험설비</a:t>
            </a:r>
            <a:endParaRPr lang="en-US" altLang="ko-KR" sz="1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ko-KR" altLang="en-US" sz="8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□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그리드간</a:t>
            </a:r>
            <a:r>
              <a:rPr lang="en-US" altLang="ko-KR" sz="1800" b="1" dirty="0" smtClean="0">
                <a:solidFill>
                  <a:schemeClr val="tx1"/>
                </a:solidFill>
                <a:latin typeface="+mn-lt"/>
              </a:rPr>
              <a:t>(V2G)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  <a:latin typeface="+mn-lt"/>
              </a:rPr>
              <a:t> 시험인증 설비 구축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교류전원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전압매칭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주파수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고조파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수요반응 등 전력계통 통신프로토콜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국제 또는 국가표준의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통신 프로토콜 등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시험설비 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    -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종합적인 정보관리를 위한 </a:t>
            </a:r>
            <a:r>
              <a:rPr lang="en-US" altLang="ko-KR" sz="1800" dirty="0" smtClean="0">
                <a:solidFill>
                  <a:schemeClr val="tx1"/>
                </a:solidFill>
                <a:latin typeface="+mn-lt"/>
              </a:rPr>
              <a:t>IP 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방식의 </a:t>
            </a:r>
            <a:r>
              <a:rPr lang="ko-KR" altLang="en-US" sz="1800" dirty="0" err="1" smtClean="0">
                <a:solidFill>
                  <a:schemeClr val="tx1"/>
                </a:solidFill>
                <a:latin typeface="+mn-lt"/>
              </a:rPr>
              <a:t>상호운용성</a:t>
            </a:r>
            <a:r>
              <a:rPr lang="ko-KR" altLang="en-US" sz="1800" dirty="0" smtClean="0">
                <a:solidFill>
                  <a:schemeClr val="tx1"/>
                </a:solidFill>
                <a:latin typeface="+mn-lt"/>
              </a:rPr>
              <a:t> 시험설비</a:t>
            </a:r>
            <a:endParaRPr lang="ko-KR" altLang="en-US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요약</a:t>
            </a:r>
            <a:endParaRPr lang="ko-KR" altLang="en-US" sz="3200" dirty="0"/>
          </a:p>
        </p:txBody>
      </p:sp>
      <p:sp>
        <p:nvSpPr>
          <p:cNvPr id="34" name="오각형 33"/>
          <p:cNvSpPr/>
          <p:nvPr/>
        </p:nvSpPr>
        <p:spPr>
          <a:xfrm>
            <a:off x="603464" y="2167053"/>
            <a:ext cx="2313127" cy="2271789"/>
          </a:xfrm>
          <a:prstGeom prst="homePlate">
            <a:avLst>
              <a:gd name="adj" fmla="val 23545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IEC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및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ISO</a:t>
            </a: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TC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미국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SGIP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제주실증단지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-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충전인프라 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BM 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시나리오</a:t>
            </a:r>
            <a:endParaRPr kumimoji="0"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주요국가</a:t>
            </a:r>
            <a:r>
              <a:rPr kumimoji="0" lang="en-US" altLang="ko-KR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인증정책 </a:t>
            </a:r>
            <a:endParaRPr kumimoji="0" lang="en-US" altLang="ko-KR" sz="95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3153508" y="2595558"/>
            <a:ext cx="2554831" cy="2955512"/>
          </a:xfrm>
          <a:prstGeom prst="homePlate">
            <a:avLst>
              <a:gd name="adj" fmla="val 2354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직류충전장치 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        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성능평가설비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직류충전장치 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전자파시험설비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</a:rPr>
              <a:t>전기차와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</a:rPr>
              <a:t> 충전장치간  </a:t>
            </a:r>
            <a:endParaRPr lang="en-US" altLang="ko-KR" sz="1400" b="1" dirty="0" smtClean="0">
              <a:solidFill>
                <a:schemeClr val="tx1"/>
              </a:solidFill>
              <a:latin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충전장치와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그리드간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전기차와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그리드간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" name="오각형 35"/>
          <p:cNvSpPr/>
          <p:nvPr/>
        </p:nvSpPr>
        <p:spPr>
          <a:xfrm>
            <a:off x="5951495" y="3488370"/>
            <a:ext cx="2384632" cy="2413835"/>
          </a:xfrm>
          <a:prstGeom prst="homePlate">
            <a:avLst>
              <a:gd name="adj" fmla="val 20899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시험표준 분석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전문시험원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양성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시험장비 유효성 검증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시험기관 지정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시험실시 및 피드백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시험서비스 제공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574889" y="1336404"/>
            <a:ext cx="1922602" cy="820876"/>
          </a:xfrm>
          <a:prstGeom prst="roundRect">
            <a:avLst>
              <a:gd name="adj" fmla="val 15023"/>
            </a:avLst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국내외 </a:t>
            </a:r>
            <a:r>
              <a:rPr kumimoji="0" lang="ko-KR" altLang="en-US" sz="1600" b="1" kern="0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상호운용성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표준</a:t>
            </a:r>
            <a:r>
              <a:rPr kumimoji="0" lang="en-US" altLang="ko-KR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/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인증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동향조사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3153509" y="1800421"/>
            <a:ext cx="2118346" cy="811999"/>
          </a:xfrm>
          <a:prstGeom prst="roundRect">
            <a:avLst>
              <a:gd name="adj" fmla="val 1502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성능 및 </a:t>
            </a:r>
            <a:r>
              <a:rPr kumimoji="0" lang="ko-KR" altLang="en-US" sz="1600" b="1" kern="0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상호운용성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시험인증시스템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개발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5922919" y="2719867"/>
            <a:ext cx="2040346" cy="794243"/>
          </a:xfrm>
          <a:prstGeom prst="roundRect">
            <a:avLst>
              <a:gd name="adj" fmla="val 1502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시험평가기술 확보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및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시험서비스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AutoShape 133"/>
          <p:cNvSpPr>
            <a:spLocks noChangeArrowheads="1"/>
          </p:cNvSpPr>
          <p:nvPr/>
        </p:nvSpPr>
        <p:spPr bwMode="auto">
          <a:xfrm>
            <a:off x="4603138" y="1177553"/>
            <a:ext cx="1172505" cy="736659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tabLst>
                <a:tab pos="1028700" algn="l"/>
              </a:tabLst>
              <a:defRPr/>
            </a:pP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674196" y="1380943"/>
            <a:ext cx="991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RFP</a:t>
            </a:r>
            <a:endParaRPr lang="en-US" altLang="ko-KR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주요 사업내용 </a:t>
            </a:r>
            <a:r>
              <a:rPr lang="en-US" altLang="ko-KR" sz="3200" dirty="0" smtClean="0"/>
              <a:t>(1)</a:t>
            </a:r>
            <a:endParaRPr lang="ko-KR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1929" y="1091548"/>
            <a:ext cx="7970836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직류충전장치 성능평가시스템 구축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급속충전장치 </a:t>
            </a:r>
            <a:r>
              <a:rPr lang="en-US" altLang="ko-KR" sz="1600" dirty="0" smtClean="0">
                <a:solidFill>
                  <a:schemeClr val="tx1"/>
                </a:solidFill>
              </a:rPr>
              <a:t>CC/CV </a:t>
            </a:r>
            <a:r>
              <a:rPr lang="ko-KR" altLang="en-US" sz="1600" dirty="0" smtClean="0">
                <a:solidFill>
                  <a:schemeClr val="tx1"/>
                </a:solidFill>
              </a:rPr>
              <a:t>모드 성능 측정을 위한 </a:t>
            </a:r>
            <a:r>
              <a:rPr lang="en-US" altLang="ko-KR" sz="1600" dirty="0" smtClean="0">
                <a:solidFill>
                  <a:schemeClr val="tx1"/>
                </a:solidFill>
              </a:rPr>
              <a:t>Power Topology </a:t>
            </a:r>
            <a:r>
              <a:rPr lang="ko-KR" altLang="en-US" sz="1600" dirty="0" smtClean="0">
                <a:solidFill>
                  <a:schemeClr val="tx1"/>
                </a:solidFill>
              </a:rPr>
              <a:t>개발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급속충전장치 출력 전압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전류 정밀도 측정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차량 </a:t>
            </a:r>
            <a:r>
              <a:rPr lang="en-US" altLang="ko-KR" sz="1600" dirty="0" smtClean="0">
                <a:solidFill>
                  <a:schemeClr val="tx1"/>
                </a:solidFill>
              </a:rPr>
              <a:t>Simulation</a:t>
            </a:r>
            <a:r>
              <a:rPr lang="ko-KR" altLang="en-US" sz="1600" dirty="0" smtClean="0">
                <a:solidFill>
                  <a:schemeClr val="tx1"/>
                </a:solidFill>
              </a:rPr>
              <a:t>을 위한 </a:t>
            </a:r>
            <a:r>
              <a:rPr lang="en-US" altLang="ko-KR" sz="1600" dirty="0" smtClean="0">
                <a:solidFill>
                  <a:schemeClr val="tx1"/>
                </a:solidFill>
              </a:rPr>
              <a:t>BMS </a:t>
            </a:r>
            <a:r>
              <a:rPr lang="ko-KR" altLang="en-US" sz="1600" dirty="0" smtClean="0">
                <a:solidFill>
                  <a:schemeClr val="tx1"/>
                </a:solidFill>
              </a:rPr>
              <a:t>연계 기능 구현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   -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사용자 </a:t>
            </a: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GUI Program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개발</a:t>
            </a:r>
            <a:endParaRPr lang="en-US" altLang="ko-KR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   -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전력회수율</a:t>
            </a: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(DC to AC)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: &gt; 80% 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99756" y="2873830"/>
          <a:ext cx="4356099" cy="3784509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1035113"/>
                <a:gridCol w="1142937"/>
                <a:gridCol w="2178049"/>
              </a:tblGrid>
              <a:tr h="3349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구 분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사</a:t>
                      </a:r>
                      <a:r>
                        <a:rPr lang="ko-KR" altLang="en-US" sz="1200" b="1" baseline="0" dirty="0" smtClean="0"/>
                        <a:t> 양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46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EVS(Electric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Vehicle Simulator)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500V / 200A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– 1CH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Voltage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range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DC</a:t>
                      </a:r>
                      <a:r>
                        <a:rPr lang="en-US" altLang="ko-KR" sz="1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 ~ 500V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resolution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100mV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accuracy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less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than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±0.3 %(F.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S)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Current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smtClean="0">
                          <a:latin typeface="맑은 고딕" pitchFamily="50" charset="-127"/>
                          <a:ea typeface="맑은 고딕" pitchFamily="50" charset="-127"/>
                        </a:rPr>
                        <a:t>range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 ~ 200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resolution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100mA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accuracy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less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than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±0.3 %(F.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S)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Power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100kW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Communication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IEEE802.3(LAN), TCP/IP, CAN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Operating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System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Windows XP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/ 2000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Operating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Temp.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~ 40</a:t>
                      </a:r>
                      <a:r>
                        <a:rPr lang="ko-KR" altLang="en-US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Input AC Power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Ø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AC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380Vac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그림 11" descr="공정작업.bmp"/>
          <p:cNvPicPr>
            <a:picLocks noChangeAspect="1"/>
          </p:cNvPicPr>
          <p:nvPr/>
        </p:nvPicPr>
        <p:blipFill>
          <a:blip r:embed="rId3" cstate="print"/>
          <a:srcRect r="583" b="2917"/>
          <a:stretch>
            <a:fillRect/>
          </a:stretch>
        </p:blipFill>
        <p:spPr>
          <a:xfrm>
            <a:off x="5113753" y="3530552"/>
            <a:ext cx="3479831" cy="278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주요 사업내용 </a:t>
            </a:r>
            <a:r>
              <a:rPr lang="en-US" altLang="ko-KR" sz="3200" dirty="0" smtClean="0"/>
              <a:t>(2)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직류충전장치 전자파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전도성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잡음 시험시스템 구축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61851-23 </a:t>
            </a:r>
            <a:r>
              <a:rPr lang="ko-KR" altLang="en-US" sz="1600" dirty="0" smtClean="0">
                <a:solidFill>
                  <a:schemeClr val="tx1"/>
                </a:solidFill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</a:rPr>
              <a:t>CISPR 16-1-2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AC </a:t>
            </a:r>
            <a:r>
              <a:rPr lang="ko-KR" altLang="en-US" sz="1600" dirty="0" smtClean="0">
                <a:solidFill>
                  <a:schemeClr val="tx1"/>
                </a:solidFill>
              </a:rPr>
              <a:t>입력단자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및 </a:t>
            </a:r>
            <a:r>
              <a:rPr lang="en-US" altLang="ko-KR" sz="1600" dirty="0" smtClean="0">
                <a:solidFill>
                  <a:schemeClr val="tx1"/>
                </a:solidFill>
              </a:rPr>
              <a:t>DC </a:t>
            </a:r>
            <a:r>
              <a:rPr lang="ko-KR" altLang="en-US" sz="1600" dirty="0" smtClean="0">
                <a:solidFill>
                  <a:schemeClr val="tx1"/>
                </a:solidFill>
              </a:rPr>
              <a:t>출력단자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3</a:t>
            </a:r>
            <a:r>
              <a:rPr lang="ko-KR" altLang="en-US" sz="1600" dirty="0" smtClean="0">
                <a:solidFill>
                  <a:schemeClr val="tx1"/>
                </a:solidFill>
              </a:rPr>
              <a:t>상 교류용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전원필터</a:t>
            </a:r>
            <a:r>
              <a:rPr lang="en-US" altLang="ko-KR" sz="1600" dirty="0" smtClean="0">
                <a:solidFill>
                  <a:schemeClr val="tx1"/>
                </a:solidFill>
              </a:rPr>
              <a:t>(200A</a:t>
            </a:r>
            <a:r>
              <a:rPr lang="ko-KR" altLang="en-US" sz="1600" dirty="0" smtClean="0">
                <a:solidFill>
                  <a:schemeClr val="tx1"/>
                </a:solidFill>
              </a:rPr>
              <a:t>급</a:t>
            </a:r>
            <a:r>
              <a:rPr lang="en-US" altLang="ko-KR" sz="1600" dirty="0" smtClean="0">
                <a:solidFill>
                  <a:schemeClr val="tx1"/>
                </a:solidFill>
              </a:rPr>
              <a:t>), </a:t>
            </a:r>
            <a:r>
              <a:rPr lang="ko-KR" altLang="en-US" sz="1600" dirty="0" smtClean="0">
                <a:solidFill>
                  <a:schemeClr val="tx1"/>
                </a:solidFill>
              </a:rPr>
              <a:t>직류전원필터</a:t>
            </a:r>
            <a:r>
              <a:rPr lang="en-US" altLang="ko-KR" sz="1600" dirty="0" smtClean="0">
                <a:solidFill>
                  <a:schemeClr val="tx1"/>
                </a:solidFill>
              </a:rPr>
              <a:t>(1000V, 200A</a:t>
            </a:r>
            <a:r>
              <a:rPr lang="ko-KR" altLang="en-US" sz="1600" dirty="0" smtClean="0">
                <a:solidFill>
                  <a:schemeClr val="tx1"/>
                </a:solidFill>
              </a:rPr>
              <a:t>급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                   DC </a:t>
            </a:r>
            <a:r>
              <a:rPr lang="ko-KR" altLang="en-US" sz="1600" dirty="0" smtClean="0">
                <a:solidFill>
                  <a:schemeClr val="tx1"/>
                </a:solidFill>
              </a:rPr>
              <a:t>저항성 부하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전도성</a:t>
            </a:r>
            <a:r>
              <a:rPr lang="ko-KR" altLang="en-US" sz="1600" dirty="0" smtClean="0">
                <a:solidFill>
                  <a:schemeClr val="tx1"/>
                </a:solidFill>
              </a:rPr>
              <a:t> 잡음 측정장치</a:t>
            </a:r>
            <a:r>
              <a:rPr lang="en-US" altLang="ko-KR" sz="1600" dirty="0" smtClean="0">
                <a:solidFill>
                  <a:schemeClr val="tx1"/>
                </a:solidFill>
              </a:rPr>
              <a:t>(LISN) </a:t>
            </a:r>
            <a:r>
              <a:rPr lang="ko-KR" altLang="en-US" sz="1600" dirty="0" smtClean="0">
                <a:solidFill>
                  <a:schemeClr val="tx1"/>
                </a:solidFill>
              </a:rPr>
              <a:t>등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악세사리류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 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719598" y="3327400"/>
            <a:ext cx="7835900" cy="3263900"/>
            <a:chOff x="355600" y="3327400"/>
            <a:chExt cx="7835900" cy="3263900"/>
          </a:xfrm>
        </p:grpSpPr>
        <p:pic>
          <p:nvPicPr>
            <p:cNvPr id="30" name="Picture 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8564" y="3670300"/>
              <a:ext cx="942586" cy="1611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7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5100" y="3599650"/>
              <a:ext cx="1062038" cy="17184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6883" y="4279900"/>
              <a:ext cx="894191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3370" y="5956300"/>
              <a:ext cx="1422043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모서리가 둥근 직사각형 33"/>
            <p:cNvSpPr/>
            <p:nvPr/>
          </p:nvSpPr>
          <p:spPr>
            <a:xfrm>
              <a:off x="1905000" y="3327400"/>
              <a:ext cx="6286500" cy="2247900"/>
            </a:xfrm>
            <a:prstGeom prst="roundRect">
              <a:avLst>
                <a:gd name="adj" fmla="val 10000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5" name="Picture 7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5275" y="4013200"/>
              <a:ext cx="713738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41416" y="4279900"/>
              <a:ext cx="897484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8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600" y="4256088"/>
              <a:ext cx="12287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8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55838" y="4503738"/>
              <a:ext cx="3905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8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51238" y="4503738"/>
              <a:ext cx="3905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87938" y="4516438"/>
              <a:ext cx="3905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8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23038" y="4491038"/>
              <a:ext cx="3905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꺾인 연결선 128"/>
            <p:cNvCxnSpPr>
              <a:endCxn id="33" idx="1"/>
            </p:cNvCxnSpPr>
            <p:nvPr/>
          </p:nvCxnSpPr>
          <p:spPr>
            <a:xfrm rot="16200000" flipH="1">
              <a:off x="2742585" y="5233015"/>
              <a:ext cx="1384300" cy="697270"/>
            </a:xfrm>
            <a:prstGeom prst="bentConnector2">
              <a:avLst/>
            </a:prstGeom>
            <a:ln w="38100">
              <a:solidFill>
                <a:srgbClr val="00B0F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꺾인 연결선 128"/>
            <p:cNvCxnSpPr/>
            <p:nvPr/>
          </p:nvCxnSpPr>
          <p:spPr>
            <a:xfrm rot="5400000">
              <a:off x="4838085" y="5233015"/>
              <a:ext cx="1384300" cy="697270"/>
            </a:xfrm>
            <a:prstGeom prst="bentConnector2">
              <a:avLst/>
            </a:prstGeom>
            <a:ln w="38100">
              <a:solidFill>
                <a:srgbClr val="00B0F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30500" y="4025900"/>
              <a:ext cx="64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AC LISN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5600" y="337820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DC Charger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987800"/>
              <a:ext cx="6463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DC LISN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37400" y="3479800"/>
              <a:ext cx="65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DC Load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56300" y="6045200"/>
              <a:ext cx="13837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RF data for DC output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14500" y="6057900"/>
              <a:ext cx="13452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RF data for AC input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714500" y="3822700"/>
              <a:ext cx="4572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98600" y="3810000"/>
              <a:ext cx="8258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Mains Filter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51300" y="5676900"/>
              <a:ext cx="9028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tx1"/>
                  </a:solidFill>
                  <a:latin typeface="Arial Narrow" pitchFamily="34" charset="0"/>
                </a:rPr>
                <a:t>EMI Receiver</a:t>
              </a:r>
              <a:endParaRPr lang="ko-KR" altLang="en-US" sz="11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3378200"/>
              <a:ext cx="1234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u="sng" dirty="0" smtClean="0">
                  <a:solidFill>
                    <a:schemeClr val="tx1"/>
                  </a:solidFill>
                  <a:cs typeface="Arial" pitchFamily="34" charset="0"/>
                </a:rPr>
                <a:t>EMC Chamber</a:t>
              </a:r>
              <a:endParaRPr lang="ko-KR" altLang="en-US" sz="1200" b="1" u="sng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주요 사업내용 </a:t>
            </a:r>
            <a:r>
              <a:rPr lang="en-US" altLang="ko-KR" sz="3200" dirty="0" smtClean="0"/>
              <a:t>(3)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충전장치간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시험인증설비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61851-24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충전케이블에 의한 </a:t>
            </a:r>
            <a:r>
              <a:rPr lang="en-US" altLang="ko-KR" sz="1600" dirty="0" smtClean="0">
                <a:solidFill>
                  <a:schemeClr val="tx1"/>
                </a:solidFill>
              </a:rPr>
              <a:t>CAN </a:t>
            </a:r>
            <a:r>
              <a:rPr lang="ko-KR" altLang="en-US" sz="1600" dirty="0" smtClean="0">
                <a:solidFill>
                  <a:schemeClr val="tx1"/>
                </a:solidFill>
              </a:rPr>
              <a:t>통신 프로토콜</a:t>
            </a:r>
            <a:r>
              <a:rPr lang="en-US" altLang="ko-KR" sz="1600" dirty="0" smtClean="0">
                <a:solidFill>
                  <a:schemeClr val="tx1"/>
                </a:solidFill>
              </a:rPr>
              <a:t>(Ver. 2.0)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직류충전장치 성능평가시스템 및 운영시스템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* CAN </a:t>
            </a:r>
            <a:r>
              <a:rPr lang="ko-KR" altLang="en-US" sz="1600" dirty="0" smtClean="0">
                <a:solidFill>
                  <a:schemeClr val="tx1"/>
                </a:solidFill>
              </a:rPr>
              <a:t>통신제어 명령을 송</a:t>
            </a:r>
            <a:r>
              <a:rPr lang="en-US" altLang="ko-KR" sz="1600" dirty="0" smtClean="0">
                <a:solidFill>
                  <a:schemeClr val="tx1"/>
                </a:solidFill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</a:rPr>
              <a:t>수신하고 분석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V2G</a:t>
            </a:r>
            <a:r>
              <a:rPr lang="ko-KR" altLang="en-US" sz="1600" dirty="0" smtClean="0">
                <a:solidFill>
                  <a:schemeClr val="tx1"/>
                </a:solidFill>
              </a:rPr>
              <a:t>를 위한 </a:t>
            </a:r>
            <a:r>
              <a:rPr lang="en-US" altLang="ko-KR" sz="1600" dirty="0" smtClean="0">
                <a:solidFill>
                  <a:schemeClr val="tx1"/>
                </a:solidFill>
              </a:rPr>
              <a:t>100 kW</a:t>
            </a:r>
            <a:r>
              <a:rPr lang="ko-KR" altLang="en-US" sz="1600" dirty="0" smtClean="0">
                <a:solidFill>
                  <a:schemeClr val="tx1"/>
                </a:solidFill>
              </a:rPr>
              <a:t>급 에너지회수용 충전기 시험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33121" name="_x115174664" descr="EMB00000b2822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528" y="3120503"/>
            <a:ext cx="6196613" cy="3551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주요 사업내용 </a:t>
            </a:r>
            <a:r>
              <a:rPr lang="en-US" altLang="ko-KR" sz="3200" dirty="0" smtClean="0"/>
              <a:t>(4-1)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충전장치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그리드간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시험인증시스템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   -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인터페이스 표준안</a:t>
            </a: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(IEC 61850, IEC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61970)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 지원</a:t>
            </a:r>
            <a:endParaRPr lang="en-US" altLang="ko-KR" sz="16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   -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인터페이스 표준안의 지속적인 변화에 효과적으로 대응</a:t>
            </a:r>
            <a:endParaRPr lang="en-US" altLang="ko-KR" sz="16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   -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다양한 어플리케이션 시나리오를 지원</a:t>
            </a:r>
            <a:endParaRPr lang="en-US" altLang="ko-KR" sz="16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+mn-lt"/>
              </a:rPr>
              <a:t>   - 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어플리케이션 시나리오의 </a:t>
            </a:r>
            <a:r>
              <a:rPr lang="ko-KR" altLang="en-US" sz="1600" dirty="0" err="1" smtClean="0">
                <a:solidFill>
                  <a:schemeClr val="tx1"/>
                </a:solidFill>
                <a:latin typeface="+mn-lt"/>
              </a:rPr>
              <a:t>확장성</a:t>
            </a:r>
            <a:r>
              <a:rPr lang="ko-KR" altLang="en-US" sz="1600" dirty="0" smtClean="0">
                <a:solidFill>
                  <a:schemeClr val="tx1"/>
                </a:solidFill>
                <a:latin typeface="+mn-lt"/>
              </a:rPr>
              <a:t> 지원 </a:t>
            </a:r>
            <a:endParaRPr lang="en-US" altLang="ko-KR" sz="16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altLang="ko-KR" sz="300" b="1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23" name="Can 5"/>
          <p:cNvSpPr/>
          <p:nvPr/>
        </p:nvSpPr>
        <p:spPr>
          <a:xfrm>
            <a:off x="925451" y="4400883"/>
            <a:ext cx="1089789" cy="83695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400" dirty="0" smtClean="0"/>
              <a:t>Interface Standards</a:t>
            </a:r>
          </a:p>
          <a:p>
            <a:pPr algn="ctr"/>
            <a:r>
              <a:rPr lang="en-US" altLang="ko-KR" sz="1400" dirty="0" smtClean="0"/>
              <a:t>Model</a:t>
            </a:r>
            <a:endParaRPr lang="ko-KR" altLang="en-US" sz="1400" dirty="0"/>
          </a:p>
        </p:txBody>
      </p:sp>
      <p:sp>
        <p:nvSpPr>
          <p:cNvPr id="25" name="Can 20"/>
          <p:cNvSpPr/>
          <p:nvPr/>
        </p:nvSpPr>
        <p:spPr>
          <a:xfrm>
            <a:off x="7209027" y="4357048"/>
            <a:ext cx="1020566" cy="889662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400" dirty="0" smtClean="0"/>
              <a:t>Use </a:t>
            </a:r>
          </a:p>
          <a:p>
            <a:pPr algn="ctr"/>
            <a:r>
              <a:rPr lang="en-US" altLang="ko-KR" sz="1400" dirty="0" smtClean="0"/>
              <a:t>Scenarios Model</a:t>
            </a:r>
            <a:endParaRPr lang="ko-KR" altLang="en-US" sz="1400" dirty="0"/>
          </a:p>
        </p:txBody>
      </p:sp>
      <p:sp>
        <p:nvSpPr>
          <p:cNvPr id="26" name="Rounded Rectangle 7"/>
          <p:cNvSpPr/>
          <p:nvPr/>
        </p:nvSpPr>
        <p:spPr>
          <a:xfrm>
            <a:off x="2802591" y="4445586"/>
            <a:ext cx="1423180" cy="7567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/>
              <a:t>Interface</a:t>
            </a:r>
          </a:p>
          <a:p>
            <a:pPr algn="ctr"/>
            <a:r>
              <a:rPr lang="en-US" altLang="ko-KR" sz="1400" dirty="0" smtClean="0"/>
              <a:t>Interoperability</a:t>
            </a:r>
          </a:p>
          <a:p>
            <a:pPr algn="ctr"/>
            <a:r>
              <a:rPr lang="en-US" altLang="ko-KR" sz="1400" dirty="0" smtClean="0"/>
              <a:t>Tester</a:t>
            </a:r>
            <a:endParaRPr lang="ko-KR" altLang="en-US" sz="1400" dirty="0"/>
          </a:p>
        </p:txBody>
      </p:sp>
      <p:sp>
        <p:nvSpPr>
          <p:cNvPr id="27" name="Rounded Rectangle 24"/>
          <p:cNvSpPr/>
          <p:nvPr/>
        </p:nvSpPr>
        <p:spPr>
          <a:xfrm>
            <a:off x="4731800" y="4445586"/>
            <a:ext cx="1426675" cy="721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/>
              <a:t>Scenario</a:t>
            </a:r>
          </a:p>
          <a:p>
            <a:pPr algn="ctr"/>
            <a:r>
              <a:rPr lang="en-US" altLang="ko-KR" sz="1400" dirty="0" smtClean="0"/>
              <a:t>Interoperability</a:t>
            </a:r>
          </a:p>
          <a:p>
            <a:pPr algn="ctr"/>
            <a:r>
              <a:rPr lang="en-US" altLang="ko-KR" sz="1400" dirty="0" smtClean="0"/>
              <a:t>Tester</a:t>
            </a:r>
            <a:endParaRPr lang="ko-KR" altLang="en-US" sz="1400" dirty="0"/>
          </a:p>
        </p:txBody>
      </p:sp>
      <p:sp>
        <p:nvSpPr>
          <p:cNvPr id="28" name="Rounded Rectangle 26"/>
          <p:cNvSpPr/>
          <p:nvPr/>
        </p:nvSpPr>
        <p:spPr>
          <a:xfrm>
            <a:off x="3870665" y="5650068"/>
            <a:ext cx="1340529" cy="6619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/>
              <a:t>Virtual </a:t>
            </a:r>
          </a:p>
          <a:p>
            <a:pPr algn="ctr"/>
            <a:r>
              <a:rPr lang="en-US" altLang="ko-KR" sz="1400" dirty="0" smtClean="0"/>
              <a:t>Power Grid</a:t>
            </a:r>
            <a:endParaRPr lang="ko-KR" altLang="en-US" sz="1400" dirty="0"/>
          </a:p>
        </p:txBody>
      </p:sp>
      <p:pic>
        <p:nvPicPr>
          <p:cNvPr id="29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3" y="5362108"/>
            <a:ext cx="864017" cy="1242873"/>
          </a:xfrm>
          <a:prstGeom prst="rect">
            <a:avLst/>
          </a:prstGeom>
        </p:spPr>
      </p:pic>
      <p:pic>
        <p:nvPicPr>
          <p:cNvPr id="30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36" y="5595493"/>
            <a:ext cx="1166935" cy="760913"/>
          </a:xfrm>
          <a:prstGeom prst="rect">
            <a:avLst/>
          </a:prstGeom>
        </p:spPr>
      </p:pic>
      <p:sp>
        <p:nvSpPr>
          <p:cNvPr id="31" name="Rounded Rectangle 29"/>
          <p:cNvSpPr/>
          <p:nvPr/>
        </p:nvSpPr>
        <p:spPr>
          <a:xfrm>
            <a:off x="843388" y="3004397"/>
            <a:ext cx="1198485" cy="7064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/>
              <a:t>Interface</a:t>
            </a:r>
          </a:p>
          <a:p>
            <a:pPr algn="ctr"/>
            <a:r>
              <a:rPr lang="en-US" altLang="ko-KR" sz="1400" dirty="0" smtClean="0"/>
              <a:t>Standards</a:t>
            </a:r>
          </a:p>
          <a:p>
            <a:pPr algn="ctr"/>
            <a:r>
              <a:rPr lang="en-US" altLang="ko-KR" sz="1400" dirty="0" smtClean="0"/>
              <a:t>Manager</a:t>
            </a:r>
            <a:endParaRPr lang="ko-KR" altLang="en-US" sz="1400" dirty="0"/>
          </a:p>
        </p:txBody>
      </p:sp>
      <p:sp>
        <p:nvSpPr>
          <p:cNvPr id="32" name="Rounded Rectangle 30"/>
          <p:cNvSpPr/>
          <p:nvPr/>
        </p:nvSpPr>
        <p:spPr>
          <a:xfrm>
            <a:off x="7155395" y="2894129"/>
            <a:ext cx="1083075" cy="7368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/>
              <a:t>Use Scenarios Manager</a:t>
            </a:r>
            <a:endParaRPr lang="ko-KR" altLang="en-US" sz="1400" dirty="0"/>
          </a:p>
        </p:txBody>
      </p:sp>
      <p:sp>
        <p:nvSpPr>
          <p:cNvPr id="33" name="Oval 9"/>
          <p:cNvSpPr/>
          <p:nvPr/>
        </p:nvSpPr>
        <p:spPr>
          <a:xfrm>
            <a:off x="3710868" y="3062803"/>
            <a:ext cx="1402672" cy="63019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/>
              <a:t>Certification</a:t>
            </a:r>
          </a:p>
          <a:p>
            <a:pPr algn="ctr"/>
            <a:r>
              <a:rPr lang="en-US" altLang="ko-KR" sz="1400" dirty="0" smtClean="0"/>
              <a:t>System</a:t>
            </a:r>
            <a:endParaRPr lang="ko-KR" altLang="en-US" sz="1400" dirty="0"/>
          </a:p>
        </p:txBody>
      </p:sp>
      <p:cxnSp>
        <p:nvCxnSpPr>
          <p:cNvPr id="34" name="Straight Arrow Connector 11"/>
          <p:cNvCxnSpPr>
            <a:stCxn id="23" idx="4"/>
            <a:endCxn id="26" idx="1"/>
          </p:cNvCxnSpPr>
          <p:nvPr/>
        </p:nvCxnSpPr>
        <p:spPr>
          <a:xfrm>
            <a:off x="2015240" y="4819358"/>
            <a:ext cx="787351" cy="459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1"/>
          <p:cNvCxnSpPr>
            <a:stCxn id="25" idx="2"/>
            <a:endCxn id="27" idx="3"/>
          </p:cNvCxnSpPr>
          <p:nvPr/>
        </p:nvCxnSpPr>
        <p:spPr>
          <a:xfrm flipH="1">
            <a:off x="6158475" y="4801879"/>
            <a:ext cx="1050552" cy="43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4"/>
          <p:cNvCxnSpPr>
            <a:stCxn id="33" idx="3"/>
            <a:endCxn id="26" idx="0"/>
          </p:cNvCxnSpPr>
          <p:nvPr/>
        </p:nvCxnSpPr>
        <p:spPr>
          <a:xfrm flipH="1">
            <a:off x="3514181" y="3600710"/>
            <a:ext cx="402104" cy="84487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5"/>
            <a:endCxn id="27" idx="0"/>
          </p:cNvCxnSpPr>
          <p:nvPr/>
        </p:nvCxnSpPr>
        <p:spPr>
          <a:xfrm>
            <a:off x="4908123" y="3600710"/>
            <a:ext cx="537015" cy="84487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9"/>
          <p:cNvCxnSpPr>
            <a:stCxn id="23" idx="1"/>
            <a:endCxn id="31" idx="2"/>
          </p:cNvCxnSpPr>
          <p:nvPr/>
        </p:nvCxnSpPr>
        <p:spPr>
          <a:xfrm flipH="1" flipV="1">
            <a:off x="1442631" y="3710874"/>
            <a:ext cx="0" cy="69000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42"/>
          <p:cNvCxnSpPr>
            <a:stCxn id="25" idx="1"/>
            <a:endCxn id="32" idx="2"/>
          </p:cNvCxnSpPr>
          <p:nvPr/>
        </p:nvCxnSpPr>
        <p:spPr>
          <a:xfrm flipH="1" flipV="1">
            <a:off x="7696933" y="3630967"/>
            <a:ext cx="0" cy="7260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46"/>
          <p:cNvCxnSpPr>
            <a:endCxn id="26" idx="2"/>
          </p:cNvCxnSpPr>
          <p:nvPr/>
        </p:nvCxnSpPr>
        <p:spPr>
          <a:xfrm flipH="1" flipV="1">
            <a:off x="3514181" y="5202323"/>
            <a:ext cx="612864" cy="4199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9"/>
          <p:cNvCxnSpPr>
            <a:endCxn id="27" idx="2"/>
          </p:cNvCxnSpPr>
          <p:nvPr/>
        </p:nvCxnSpPr>
        <p:spPr>
          <a:xfrm flipV="1">
            <a:off x="4847210" y="5166812"/>
            <a:ext cx="597928" cy="48827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55"/>
          <p:cNvCxnSpPr>
            <a:stCxn id="30" idx="1"/>
            <a:endCxn id="28" idx="3"/>
          </p:cNvCxnSpPr>
          <p:nvPr/>
        </p:nvCxnSpPr>
        <p:spPr>
          <a:xfrm flipH="1">
            <a:off x="5211194" y="5975950"/>
            <a:ext cx="1185642" cy="5093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58"/>
          <p:cNvCxnSpPr>
            <a:stCxn id="28" idx="1"/>
            <a:endCxn id="29" idx="3"/>
          </p:cNvCxnSpPr>
          <p:nvPr/>
        </p:nvCxnSpPr>
        <p:spPr>
          <a:xfrm flipH="1">
            <a:off x="2710570" y="5981043"/>
            <a:ext cx="1160095" cy="2502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Vertical Scroll 60"/>
          <p:cNvSpPr/>
          <p:nvPr/>
        </p:nvSpPr>
        <p:spPr>
          <a:xfrm>
            <a:off x="5745818" y="2655744"/>
            <a:ext cx="619473" cy="522461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……………</a:t>
            </a:r>
          </a:p>
          <a:p>
            <a:pPr algn="ctr"/>
            <a:r>
              <a:rPr lang="en-US" altLang="ko-KR" sz="800" dirty="0" smtClean="0"/>
              <a:t>…………….</a:t>
            </a:r>
          </a:p>
          <a:p>
            <a:pPr algn="ctr"/>
            <a:r>
              <a:rPr lang="en-US" altLang="ko-KR" sz="800" dirty="0" smtClean="0"/>
              <a:t>…………….</a:t>
            </a:r>
            <a:endParaRPr lang="ko-KR" altLang="en-US" sz="800" dirty="0"/>
          </a:p>
        </p:txBody>
      </p:sp>
      <p:cxnSp>
        <p:nvCxnSpPr>
          <p:cNvPr id="45" name="Straight Arrow Connector 62"/>
          <p:cNvCxnSpPr/>
          <p:nvPr/>
        </p:nvCxnSpPr>
        <p:spPr>
          <a:xfrm flipH="1">
            <a:off x="4863292" y="2926578"/>
            <a:ext cx="839265" cy="21756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97534" y="3197744"/>
            <a:ext cx="10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tx1"/>
                </a:solidFill>
              </a:rPr>
              <a:t>t</a:t>
            </a:r>
            <a:r>
              <a:rPr lang="en-US" altLang="ko-KR" sz="1400" i="1" dirty="0" smtClean="0">
                <a:solidFill>
                  <a:schemeClr val="tx1"/>
                </a:solidFill>
              </a:rPr>
              <a:t>est result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3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sz="3200" dirty="0" smtClean="0"/>
              <a:t>주요 사업내용 </a:t>
            </a:r>
            <a:r>
              <a:rPr lang="en-US" altLang="ko-KR" sz="3200" dirty="0" smtClean="0"/>
              <a:t>(4-2)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altLang="ko-KR" smtClean="0"/>
              <a:pPr/>
              <a:t>35</a:t>
            </a:fld>
            <a:endParaRPr lang="ko-KR" altLang="en-US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rot="5400000" flipH="1">
            <a:off x="2851846" y="3779581"/>
            <a:ext cx="1483391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5400000" flipH="1">
            <a:off x="3049336" y="5494694"/>
            <a:ext cx="1102519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 flipH="1">
            <a:off x="3049336" y="1989235"/>
            <a:ext cx="1102519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089298" y="1798340"/>
            <a:ext cx="1438275" cy="110251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089298" y="3521886"/>
            <a:ext cx="1438275" cy="110251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089298" y="5232361"/>
            <a:ext cx="1438275" cy="110251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159148" y="1843295"/>
            <a:ext cx="1296987" cy="986127"/>
          </a:xfrm>
          <a:prstGeom prst="round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2159148" y="3566839"/>
            <a:ext cx="1296987" cy="986127"/>
          </a:xfrm>
          <a:prstGeom prst="round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159148" y="5277316"/>
            <a:ext cx="1296987" cy="986127"/>
          </a:xfrm>
          <a:prstGeom prst="round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087710" y="1760875"/>
            <a:ext cx="1439863" cy="1123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시스템</a:t>
            </a:r>
            <a:endParaRPr lang="en-US" altLang="ko-KR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요구사항</a:t>
            </a:r>
            <a:endParaRPr lang="en-US" altLang="ko-KR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도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출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087710" y="3477035"/>
            <a:ext cx="1439863" cy="1123712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시험</a:t>
            </a:r>
            <a:r>
              <a:rPr lang="en-US" altLang="ko-K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 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시스템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설계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087710" y="5195255"/>
            <a:ext cx="1439863" cy="1123712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시험 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시스템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개발</a:t>
            </a:r>
          </a:p>
        </p:txBody>
      </p:sp>
      <p:sp>
        <p:nvSpPr>
          <p:cNvPr id="23" name="Oval 22"/>
          <p:cNvSpPr/>
          <p:nvPr/>
        </p:nvSpPr>
        <p:spPr>
          <a:xfrm>
            <a:off x="606206" y="1937127"/>
            <a:ext cx="1186248" cy="73671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b="1" smtClean="0"/>
              <a:t>1</a:t>
            </a:r>
            <a:r>
              <a:rPr lang="ko-KR" altLang="en-US" sz="1800" b="1" dirty="0" smtClean="0"/>
              <a:t>차년도</a:t>
            </a:r>
            <a:endParaRPr lang="ko-KR" altLang="en-US" sz="1800" b="1" dirty="0"/>
          </a:p>
        </p:txBody>
      </p:sp>
      <p:sp>
        <p:nvSpPr>
          <p:cNvPr id="24" name="Oval 23"/>
          <p:cNvSpPr/>
          <p:nvPr/>
        </p:nvSpPr>
        <p:spPr>
          <a:xfrm>
            <a:off x="606206" y="3653160"/>
            <a:ext cx="1186248" cy="7367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b="1" dirty="0"/>
              <a:t>2</a:t>
            </a:r>
            <a:r>
              <a:rPr lang="ko-KR" altLang="en-US" sz="1800" b="1" dirty="0" smtClean="0"/>
              <a:t>차년도</a:t>
            </a:r>
            <a:endParaRPr lang="ko-KR" altLang="en-US" sz="1800" b="1" dirty="0"/>
          </a:p>
        </p:txBody>
      </p:sp>
      <p:sp>
        <p:nvSpPr>
          <p:cNvPr id="25" name="Oval 24"/>
          <p:cNvSpPr/>
          <p:nvPr/>
        </p:nvSpPr>
        <p:spPr>
          <a:xfrm>
            <a:off x="606206" y="5371942"/>
            <a:ext cx="1186248" cy="7367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b="1" dirty="0" smtClean="0"/>
              <a:t>3</a:t>
            </a:r>
            <a:r>
              <a:rPr lang="ko-KR" altLang="en-US" sz="1800" b="1" dirty="0" smtClean="0"/>
              <a:t>차년도</a:t>
            </a:r>
            <a:endParaRPr lang="ko-KR" altLang="en-US" sz="1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23023" y="1864316"/>
            <a:ext cx="1458686" cy="9195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시나리오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국제표준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분석</a:t>
            </a:r>
            <a:endParaRPr lang="ko-KR" alt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6479584" y="1873187"/>
            <a:ext cx="1975855" cy="866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시스템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요구사항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도출 </a:t>
            </a:r>
            <a:r>
              <a:rPr lang="en-US" altLang="ko-KR" sz="1600" dirty="0" smtClean="0"/>
              <a:t>(UML)</a:t>
            </a:r>
            <a:endParaRPr lang="ko-KR" altLang="en-US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4185953" y="3508856"/>
            <a:ext cx="1531266" cy="11734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시험절차</a:t>
            </a:r>
            <a:r>
              <a:rPr lang="en-US" altLang="ko-KR" sz="1600" dirty="0" smtClean="0"/>
              <a:t>,</a:t>
            </a:r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시험알고리즘</a:t>
            </a:r>
            <a:r>
              <a:rPr lang="en-US" altLang="ko-KR" sz="1600" dirty="0" smtClean="0"/>
              <a:t>,</a:t>
            </a:r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시험시스템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설</a:t>
            </a:r>
            <a:r>
              <a:rPr lang="ko-KR" altLang="en-US" sz="1600" dirty="0"/>
              <a:t>계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06832" y="3571332"/>
            <a:ext cx="1926951" cy="8216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smtClean="0"/>
              <a:t>시험시스템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en-US" altLang="ko-KR" sz="1600" dirty="0" smtClean="0"/>
              <a:t>UML </a:t>
            </a:r>
            <a:r>
              <a:rPr lang="ko-KR" altLang="en-US" sz="1600" dirty="0" smtClean="0"/>
              <a:t>모델구축</a:t>
            </a:r>
            <a:endParaRPr lang="ko-KR" alt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4190072" y="5344825"/>
            <a:ext cx="1079560" cy="9316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시험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시스템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구</a:t>
            </a:r>
            <a:r>
              <a:rPr lang="ko-KR" altLang="en-US" sz="1600" dirty="0"/>
              <a:t>현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870190" y="5344825"/>
            <a:ext cx="1079560" cy="9316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시험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시스템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검증</a:t>
            </a:r>
            <a:endParaRPr lang="ko-KR" alt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7558545" y="5344825"/>
            <a:ext cx="1079560" cy="9316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시험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시스템</a:t>
            </a:r>
            <a:endParaRPr lang="en-US" altLang="ko-KR" sz="1600" dirty="0" smtClean="0"/>
          </a:p>
          <a:p>
            <a:pPr algn="ctr">
              <a:lnSpc>
                <a:spcPct val="110000"/>
              </a:lnSpc>
            </a:pPr>
            <a:r>
              <a:rPr lang="ko-KR" altLang="en-US" sz="1600" dirty="0" smtClean="0"/>
              <a:t>구축</a:t>
            </a:r>
            <a:endParaRPr lang="ko-KR" altLang="en-US" sz="1600" dirty="0"/>
          </a:p>
        </p:txBody>
      </p:sp>
      <p:sp>
        <p:nvSpPr>
          <p:cNvPr id="33" name="Right Arrow 32"/>
          <p:cNvSpPr/>
          <p:nvPr/>
        </p:nvSpPr>
        <p:spPr>
          <a:xfrm>
            <a:off x="5826939" y="2050656"/>
            <a:ext cx="523680" cy="3590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4" name="Right Arrow 33"/>
          <p:cNvSpPr/>
          <p:nvPr/>
        </p:nvSpPr>
        <p:spPr>
          <a:xfrm>
            <a:off x="5850505" y="3817864"/>
            <a:ext cx="523680" cy="35903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7" name="Right Arrow 36"/>
          <p:cNvSpPr/>
          <p:nvPr/>
        </p:nvSpPr>
        <p:spPr>
          <a:xfrm>
            <a:off x="5335477" y="5585884"/>
            <a:ext cx="455949" cy="35903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8" name="Right Arrow 37"/>
          <p:cNvSpPr/>
          <p:nvPr/>
        </p:nvSpPr>
        <p:spPr>
          <a:xfrm>
            <a:off x="7031113" y="5562096"/>
            <a:ext cx="443876" cy="35903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9" name="Down Arrow 38"/>
          <p:cNvSpPr/>
          <p:nvPr/>
        </p:nvSpPr>
        <p:spPr>
          <a:xfrm>
            <a:off x="2597576" y="3047182"/>
            <a:ext cx="420130" cy="3308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own Arrow 39"/>
          <p:cNvSpPr/>
          <p:nvPr/>
        </p:nvSpPr>
        <p:spPr>
          <a:xfrm>
            <a:off x="2597575" y="4762590"/>
            <a:ext cx="447465" cy="330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91929" y="1091548"/>
            <a:ext cx="79708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충전장치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그리드간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시험인증시스템 구축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절차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endParaRPr lang="en-US" altLang="ko-KR" sz="3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405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타원 42"/>
          <p:cNvSpPr/>
          <p:nvPr/>
        </p:nvSpPr>
        <p:spPr>
          <a:xfrm>
            <a:off x="2183907" y="2476869"/>
            <a:ext cx="4196505" cy="3756341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주요 사업내용 </a:t>
            </a:r>
            <a:r>
              <a:rPr lang="en-US" altLang="ko-KR" sz="3200" dirty="0" smtClean="0"/>
              <a:t>(5)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>
                <a:solidFill>
                  <a:prstClr val="black"/>
                </a:solidFill>
              </a:rPr>
              <a:pPr/>
              <a:t>36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987967" y="3760834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+mn-lt"/>
              </a:rPr>
              <a:t>KTL</a:t>
            </a:r>
            <a:endParaRPr lang="ko-KR" altLang="en-US" sz="16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103651" y="2223671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+mn-lt"/>
              </a:rPr>
              <a:t>KEPCO</a:t>
            </a:r>
            <a:endParaRPr lang="en-US" altLang="ko-KR" sz="16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931022" y="2691906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IEC TC57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Working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Group 13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329646" y="5329449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+mn-lt"/>
              </a:rPr>
              <a:t>MYONGJI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prstClr val="black"/>
                </a:solidFill>
                <a:latin typeface="+mn-lt"/>
              </a:rPr>
              <a:t>UNIV.</a:t>
            </a:r>
            <a:endParaRPr lang="ko-KR" altLang="en-US" sz="16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733643" y="5715423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ko-KR" sz="1600" b="1" dirty="0" smtClean="0">
                <a:solidFill>
                  <a:prstClr val="black"/>
                </a:solidFill>
              </a:rPr>
              <a:t>PNE 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등</a:t>
            </a:r>
            <a:endParaRPr lang="en-US" altLang="ko-KR" sz="1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prstClr val="black"/>
                </a:solidFill>
              </a:rPr>
              <a:t>산업체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646363" y="3790501"/>
            <a:ext cx="1245234" cy="10250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>
                <a:solidFill>
                  <a:srgbClr val="C00000"/>
                </a:solidFill>
                <a:latin typeface="+mn-lt"/>
              </a:rPr>
              <a:t>Test 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b="1" dirty="0">
                <a:solidFill>
                  <a:srgbClr val="C00000"/>
                </a:solidFill>
                <a:latin typeface="+mn-lt"/>
              </a:rPr>
              <a:t>System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337604" y="1790252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SGIP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TCC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1931458" y="4938320"/>
            <a:ext cx="1112911" cy="1025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IEC TC57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Working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+mn-lt"/>
              </a:rPr>
              <a:t>Group 10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 rot="18855691">
            <a:off x="4521245" y="3272219"/>
            <a:ext cx="848548" cy="416906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 rot="19466860">
            <a:off x="2864243" y="4694424"/>
            <a:ext cx="921482" cy="383908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 rot="2962623">
            <a:off x="4691696" y="4893360"/>
            <a:ext cx="862200" cy="416906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 rot="15568726">
            <a:off x="3677928" y="3096375"/>
            <a:ext cx="797950" cy="416906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4969802" y="4040476"/>
            <a:ext cx="900978" cy="383908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 rot="5400000">
            <a:off x="3910369" y="5069966"/>
            <a:ext cx="792127" cy="416906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 rot="12645297">
            <a:off x="2907372" y="3681138"/>
            <a:ext cx="814721" cy="383908"/>
          </a:xfrm>
          <a:prstGeom prst="leftRightArrow">
            <a:avLst>
              <a:gd name="adj1" fmla="val 50000"/>
              <a:gd name="adj2" fmla="val 58562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b="1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4" name="타원형 설명선 43"/>
          <p:cNvSpPr/>
          <p:nvPr/>
        </p:nvSpPr>
        <p:spPr>
          <a:xfrm>
            <a:off x="6624176" y="1615727"/>
            <a:ext cx="1836878" cy="815834"/>
          </a:xfrm>
          <a:prstGeom prst="wedgeEllipseCallout">
            <a:avLst>
              <a:gd name="adj1" fmla="val -78700"/>
              <a:gd name="adj2" fmla="val 18254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>
                <a:solidFill>
                  <a:prstClr val="white"/>
                </a:solidFill>
              </a:rPr>
              <a:t>데모와 발표</a:t>
            </a:r>
            <a:endParaRPr lang="en-US" altLang="ko-KR" sz="1400" b="1" dirty="0">
              <a:solidFill>
                <a:prstClr val="white"/>
              </a:solidFill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err="1" smtClean="0">
                <a:solidFill>
                  <a:prstClr val="white"/>
                </a:solidFill>
              </a:rPr>
              <a:t>FeedBack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에 </a:t>
            </a:r>
            <a:r>
              <a:rPr lang="ko-KR" altLang="en-US" sz="1400" b="1" dirty="0">
                <a:solidFill>
                  <a:prstClr val="white"/>
                </a:solidFill>
              </a:rPr>
              <a:t>의한 개선</a:t>
            </a:r>
          </a:p>
        </p:txBody>
      </p:sp>
      <p:sp>
        <p:nvSpPr>
          <p:cNvPr id="45" name="타원형 설명선 44"/>
          <p:cNvSpPr/>
          <p:nvPr/>
        </p:nvSpPr>
        <p:spPr>
          <a:xfrm>
            <a:off x="479395" y="3391016"/>
            <a:ext cx="1473693" cy="881653"/>
          </a:xfrm>
          <a:prstGeom prst="wedgeEllipseCallout">
            <a:avLst>
              <a:gd name="adj1" fmla="val 74465"/>
              <a:gd name="adj2" fmla="val 11401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>
                <a:solidFill>
                  <a:prstClr val="white"/>
                </a:solidFill>
              </a:rPr>
              <a:t>Test </a:t>
            </a:r>
            <a:r>
              <a:rPr lang="en-US" altLang="ko-KR" sz="1400" b="1" dirty="0" smtClean="0">
                <a:solidFill>
                  <a:prstClr val="white"/>
                </a:solidFill>
              </a:rPr>
              <a:t>System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 smtClean="0">
                <a:solidFill>
                  <a:prstClr val="white"/>
                </a:solidFill>
              </a:rPr>
              <a:t>관련 </a:t>
            </a:r>
            <a:r>
              <a:rPr lang="ko-KR" altLang="en-US" sz="1400" b="1" dirty="0">
                <a:solidFill>
                  <a:prstClr val="white"/>
                </a:solidFill>
              </a:rPr>
              <a:t>정보공유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929" y="1091548"/>
            <a:ext cx="79708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시험장비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유효성 검증절차</a:t>
            </a:r>
            <a:endParaRPr lang="en-US" altLang="ko-KR" sz="3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6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사업추진체계</a:t>
            </a:r>
            <a:endParaRPr lang="ko-KR" altLang="en-US" sz="3200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1138335"/>
            <a:ext cx="7877175" cy="5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3845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37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전략</a:t>
            </a:r>
            <a:endParaRPr lang="ko-KR" altLang="en-US" sz="32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1186" y="1227599"/>
            <a:ext cx="8345010" cy="52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 컨소시엄 구성 및 역할분담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주관기관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인프라구축 및 시험평가기술 확보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참여기관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명지대학교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피앤이솔루션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성능 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시험시스템 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</a:pPr>
            <a:endParaRPr lang="en-US" altLang="ko-KR" sz="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국내외 표준 및 인증동향분석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- IEC TC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제한된 영역 접속 권한보유 및 국내 전문위원회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lt"/>
              </a:rPr>
              <a:t>포준화포럼에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 참여 </a:t>
            </a:r>
            <a:endParaRPr lang="en-US" altLang="ko-KR" sz="1600" b="1" dirty="0" smtClean="0">
              <a:solidFill>
                <a:schemeClr val="tx1"/>
              </a:solidFill>
              <a:latin typeface="+mn-lt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 * </a:t>
            </a:r>
            <a:r>
              <a:rPr lang="en-US" altLang="ko-KR" sz="1600" b="1" dirty="0" smtClean="0"/>
              <a:t>IEC 61851-23, 61851-24, ISO/IEC 15118-1, IEC 62056, IEC 61968, IEC 61970 </a:t>
            </a:r>
            <a:r>
              <a:rPr lang="ko-KR" altLang="en-US" sz="1600" b="1" dirty="0" smtClean="0"/>
              <a:t>등 </a:t>
            </a:r>
            <a:r>
              <a:rPr lang="en-US" altLang="ko-KR" sz="1600" b="1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미국 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SGIP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시험인증위원회 동향조사 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(TCC Mailing List, Face-to-Face Meeting)</a:t>
            </a:r>
            <a:endParaRPr lang="ko-KR" altLang="en-US" sz="1600" b="1" dirty="0" smtClean="0">
              <a:solidFill>
                <a:schemeClr val="tx1"/>
              </a:solidFill>
              <a:latin typeface="+mn-lt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ko-KR" altLang="en-US" sz="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충전인프라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성능 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상호운용성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시험장비 개발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국제표준 동향 및 국내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지능형전력망법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시험인증 기준에 적합한 시험장비 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비즈니스 모델 개발에 따라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Test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Case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확장형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시험장비 개발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Reference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충전기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개발로 시험시스템의 유효성 검증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en-US" altLang="ko-KR" sz="800" b="1" dirty="0" smtClean="0">
              <a:solidFill>
                <a:schemeClr val="tx1"/>
              </a:solidFill>
              <a:latin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시험인증분야 국책과제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주관기관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: KTL)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와 연계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“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지능형전력망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적합성평가체계 및 인증제도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도입방안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연구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”(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정책용역과제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지경부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“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표준적합성 평가체계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구축방안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연구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”(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표준기술력향상과제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기표원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en-US" altLang="ko-KR" sz="8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자문기구로 전문위원회 운영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적합성평가 정부기관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기술위원회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표준화포럼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시험인증전문기관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학계 및 산업계 전문가로 구성하여 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2-3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회 자문회의 실시</a:t>
            </a:r>
            <a:endParaRPr lang="en-US" altLang="ko-KR" sz="1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 추진조직</a:t>
            </a:r>
            <a:endParaRPr lang="ko-KR" altLang="en-US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20" y="1231642"/>
            <a:ext cx="7734300" cy="49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개요 및 대상기술 정의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참여기관별 역할구분</a:t>
            </a:r>
            <a:endParaRPr lang="ko-KR" altLang="en-US" sz="32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89980" y="1200346"/>
          <a:ext cx="7787400" cy="5181791"/>
        </p:xfrm>
        <a:graphic>
          <a:graphicData uri="http://schemas.openxmlformats.org/drawingml/2006/table">
            <a:tbl>
              <a:tblPr/>
              <a:tblGrid>
                <a:gridCol w="786236"/>
                <a:gridCol w="1302327"/>
                <a:gridCol w="1366982"/>
                <a:gridCol w="4331855"/>
              </a:tblGrid>
              <a:tr h="378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참여자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담당 사업내용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65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주관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한국산업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기술시험원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김석진 책임자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과제총괄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직류충전장치전자파시험설비 구축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시험표준 검토 및 시험절차서 작성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시험시스템 구축 및 시험평가 실시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시험기관지정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전문위원회 운영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참여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명지대학교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산학협력단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장혁수 책임자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충전기와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그리드간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전기차와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그리드간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피앤이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솔루션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김철호</a:t>
                      </a:r>
                      <a:r>
                        <a:rPr lang="en-US" altLang="ko-KR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책임자 </a:t>
                      </a:r>
                      <a:endParaRPr lang="en-US" altLang="ko-KR" sz="1400" b="1" kern="1200" dirty="0" smtClean="0">
                        <a:solidFill>
                          <a:srgbClr val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외 </a:t>
                      </a:r>
                      <a:r>
                        <a:rPr lang="en-US" altLang="ko-KR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직류충전장치 성능평가 설비 개발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전기차와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충전기간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활용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시그넷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시스템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강경일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전기자동차 충전기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급속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완속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인버터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옴니시스템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허성삼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스마트미터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에너지관리시스템 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엣셀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이정표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스마트그리드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전력변환기기 및 통신장치 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과제수행기관 경쟁력</a:t>
            </a:r>
            <a:endParaRPr lang="ko-KR" altLang="en-US" sz="32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 flipH="1">
            <a:off x="1128393" y="3527841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5400000" flipH="1">
            <a:off x="1128393" y="5312204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1128393" y="1619046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01306" y="1295196"/>
            <a:ext cx="1438275" cy="1368425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50000">
                <a:srgbClr val="008080">
                  <a:gamma/>
                  <a:tint val="3372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b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01306" y="3130966"/>
            <a:ext cx="1438275" cy="1368425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01306" y="4916916"/>
            <a:ext cx="1438275" cy="1368425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tint val="3372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868255" y="4980564"/>
            <a:ext cx="6799874" cy="14476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tint val="3372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38106" y="5046052"/>
            <a:ext cx="6616830" cy="1312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868255" y="3132551"/>
            <a:ext cx="6799874" cy="17415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938106" y="3203991"/>
            <a:ext cx="6616830" cy="15769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868255" y="1225346"/>
            <a:ext cx="6799874" cy="17807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008080">
                  <a:gamma/>
                  <a:tint val="3372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938106" y="1296784"/>
            <a:ext cx="6616830" cy="16366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b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38105" y="1279867"/>
            <a:ext cx="656208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국제수준의 전문시험인증기관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(IECEE-CB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시험인증기관 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 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전기용품안전인증기관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직류충전장치 안전인증시험인증 실시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안전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성능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통신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상호운용성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보안 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j-ea"/>
              </a:rPr>
              <a:t>One-Stop Testing Service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실시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전세계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45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개국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98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 기관과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MOU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협력체결로 해외인증 획득 지원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시험인증분야 국책과제 수행 및 정부정책 지원 </a:t>
            </a:r>
            <a:endParaRPr lang="en-US" altLang="ko-KR" sz="16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38105" y="3162795"/>
            <a:ext cx="6449365" cy="16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IEC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61850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변전자동화 클라이언트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Conformance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시험툴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개발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IEC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61850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가상서버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개발 및 네트워크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트래픽분석기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개발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IEC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TC 57 WG10, IEC 61850-90-3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분과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Chair 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장혁수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교수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</a:rPr>
              <a:t>   *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</a:rPr>
              <a:t>보조전원 충전장치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</a:rPr>
              <a:t>, BMS, PCS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</a:rPr>
              <a:t>국제규격 개발 </a:t>
            </a:r>
            <a:endParaRPr lang="en-US" altLang="ko-KR" sz="14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분야 다수 국책과제 수행 중 </a:t>
            </a:r>
            <a:endParaRPr lang="en-US" altLang="ko-KR" sz="1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938105" y="4994911"/>
            <a:ext cx="6590075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충전기 전문 개발 및 제조업체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제주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실증단지 지능형운송 분야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참여기업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환경부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서울시 충전기 보급사업 참여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준중형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EV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개발과제 중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100kW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급 급속충전장치 개발 세부주관기관 </a:t>
            </a:r>
            <a:endParaRPr lang="en-US" altLang="ko-KR" sz="1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371156" y="1368221"/>
            <a:ext cx="1296987" cy="122396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371156" y="3203991"/>
            <a:ext cx="1296987" cy="122396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71156" y="4989941"/>
            <a:ext cx="1296987" cy="122396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99718" y="1532775"/>
            <a:ext cx="1439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KTL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硏</a:t>
            </a:r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+mn-lt"/>
              <a:ea typeface="HY견고딕" pitchFamily="18" charset="-127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99718" y="3453721"/>
            <a:ext cx="14398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명지대</a:t>
            </a:r>
            <a:endParaRPr lang="en-US" altLang="ko-KR" sz="2000" b="1" dirty="0" smtClean="0">
              <a:solidFill>
                <a:schemeClr val="bg1"/>
              </a:solidFill>
              <a:latin typeface="+mn-lt"/>
              <a:ea typeface="HY견고딕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學</a:t>
            </a:r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+mn-lt"/>
              <a:ea typeface="HY견고딕" pitchFamily="18" charset="-127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99718" y="5093527"/>
            <a:ext cx="14398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000" b="0" dirty="0" err="1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피앤이</a:t>
            </a:r>
            <a:endParaRPr lang="en-US" altLang="ko-KR" sz="2000" b="0" dirty="0" smtClean="0">
              <a:solidFill>
                <a:schemeClr val="bg1"/>
              </a:solidFill>
              <a:latin typeface="+mn-lt"/>
              <a:ea typeface="HY견고딕" pitchFamily="18" charset="-127"/>
            </a:endParaRPr>
          </a:p>
          <a:p>
            <a:pPr algn="ctr"/>
            <a:r>
              <a:rPr lang="ko-KR" altLang="en-US" sz="2000" b="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솔루션</a:t>
            </a:r>
            <a:endParaRPr lang="en-US" altLang="ko-KR" sz="2000" b="0" dirty="0" smtClean="0">
              <a:solidFill>
                <a:schemeClr val="bg1"/>
              </a:solidFill>
              <a:latin typeface="+mn-lt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産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)</a:t>
            </a:r>
            <a:endParaRPr lang="ko-KR" altLang="en-US" sz="2000" b="0" dirty="0">
              <a:solidFill>
                <a:schemeClr val="bg1"/>
              </a:solidFill>
              <a:latin typeface="+mn-lt"/>
              <a:ea typeface="HY견고딕" pitchFamily="18" charset="-127"/>
            </a:endParaRPr>
          </a:p>
        </p:txBody>
      </p:sp>
      <p:sp>
        <p:nvSpPr>
          <p:cNvPr id="2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41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사업성과물</a:t>
            </a:r>
            <a:endParaRPr lang="ko-KR" altLang="en-US" sz="3200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617991" y="1210566"/>
          <a:ext cx="7922328" cy="5234624"/>
        </p:xfrm>
        <a:graphic>
          <a:graphicData uri="http://schemas.openxmlformats.org/drawingml/2006/table">
            <a:tbl>
              <a:tblPr/>
              <a:tblGrid>
                <a:gridCol w="447041"/>
                <a:gridCol w="1791270"/>
                <a:gridCol w="2153178"/>
                <a:gridCol w="1894672"/>
                <a:gridCol w="1636167"/>
              </a:tblGrid>
              <a:tr h="459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사업 성과물명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형태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성과물 발생 예상일</a:t>
                      </a:r>
                      <a:r>
                        <a:rPr lang="ko-KR" altLang="en-US" sz="1400" b="1" baseline="300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비고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인증동향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조사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조사보고서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직류충전장치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성능평가 설비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직류충전장치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전자파시험설비구축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충전장치간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시험인증 설비구축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충전장치와그리드간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상호운용성시험인증시스템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그리드간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시험시스템 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구축된 시험인증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설비 시험기관 지정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시험기관 지정서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(1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13190" y="1126287"/>
          <a:ext cx="8220268" cy="5327386"/>
        </p:xfrm>
        <a:graphic>
          <a:graphicData uri="http://schemas.openxmlformats.org/drawingml/2006/table">
            <a:tbl>
              <a:tblPr/>
              <a:tblGrid>
                <a:gridCol w="466531"/>
                <a:gridCol w="2202024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497049"/>
              </a:tblGrid>
              <a:tr h="3267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일련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번호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사업내용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추진일정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기간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6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표준 및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인증제도 조사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시험시스템 구축방향설정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직류충전장치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성능평가설비 개발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직류충전장치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전자파 시험설비 구축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해결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시험절차서 작성</a:t>
                      </a: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시험시스템 구축 및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시험평가 실시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62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충전기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전력망간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상호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시험장비 개발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플랫품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및 시스템 요구사항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전문위원회 운영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차년도 보고서 작성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(2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69176" y="1250499"/>
          <a:ext cx="8080312" cy="5132299"/>
        </p:xfrm>
        <a:graphic>
          <a:graphicData uri="http://schemas.openxmlformats.org/drawingml/2006/table">
            <a:tbl>
              <a:tblPr/>
              <a:tblGrid>
                <a:gridCol w="494522"/>
                <a:gridCol w="2154306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635756"/>
              </a:tblGrid>
              <a:tr h="1999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일련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사업내용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추진일정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기간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인증제도 조사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구축방향설정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해결 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시험절차서 작성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시험평가 실시 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80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전력망간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상호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시험장비 개발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설계 및 모델링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전문위원회 운영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 보고서 작성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(3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91887" y="1136054"/>
          <a:ext cx="8313577" cy="5286956"/>
        </p:xfrm>
        <a:graphic>
          <a:graphicData uri="http://schemas.openxmlformats.org/drawingml/2006/table">
            <a:tbl>
              <a:tblPr/>
              <a:tblGrid>
                <a:gridCol w="447868"/>
                <a:gridCol w="2153488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513173"/>
              </a:tblGrid>
              <a:tr h="3009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일련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사업내용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추진일정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기간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인증제도 조사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91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시험장비 개발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에너지회수용 시험설비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5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해결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시험절차서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작성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시험평가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실시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시험기관지정 준비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시험기관 지정 획득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전문위원회 운영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최종보고서 작성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05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사업비 </a:t>
            </a:r>
            <a:r>
              <a:rPr lang="en-US" altLang="ko-KR" sz="3200" dirty="0" smtClean="0"/>
              <a:t>(1)</a:t>
            </a:r>
            <a:endParaRPr lang="ko-KR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6750" y="1057884"/>
            <a:ext cx="106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단위 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천원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81887" y="1328808"/>
          <a:ext cx="7869381" cy="2665931"/>
        </p:xfrm>
        <a:graphic>
          <a:graphicData uri="http://schemas.openxmlformats.org/drawingml/2006/table">
            <a:tbl>
              <a:tblPr/>
              <a:tblGrid>
                <a:gridCol w="785090"/>
                <a:gridCol w="683491"/>
                <a:gridCol w="923637"/>
                <a:gridCol w="618836"/>
                <a:gridCol w="923636"/>
                <a:gridCol w="591128"/>
                <a:gridCol w="1006763"/>
                <a:gridCol w="637309"/>
                <a:gridCol w="914400"/>
                <a:gridCol w="785091"/>
              </a:tblGrid>
              <a:tr h="416867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구 분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차년도</a:t>
                      </a:r>
                      <a:r>
                        <a:rPr lang="en-US" altLang="ko-KR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r>
                        <a:rPr lang="ko-KR" altLang="en-US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3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차년도</a:t>
                      </a:r>
                      <a:r>
                        <a:rPr lang="en-US" altLang="ko-KR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r>
                        <a:rPr lang="ko-KR" altLang="en-US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3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차년도</a:t>
                      </a:r>
                      <a:r>
                        <a:rPr lang="en-US" altLang="ko-KR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r>
                        <a:rPr lang="ko-KR" altLang="en-US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3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합 계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비율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(%)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605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금 액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금 액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금 액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36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기금출연금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800000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1,000,000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1,000,000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2,800,000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5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민 간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부담금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26,700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33,400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33,400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93,500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240,300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841,500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267,000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334,000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334,000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</a:t>
                      </a:r>
                      <a:endParaRPr lang="en-US" sz="14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935,000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합 계</a:t>
                      </a: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1,067,000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1,334,000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1,334,000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3,735,000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734" marR="16734" marT="16734" marB="167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62229" y="4189348"/>
          <a:ext cx="7898280" cy="2433108"/>
        </p:xfrm>
        <a:graphic>
          <a:graphicData uri="http://schemas.openxmlformats.org/drawingml/2006/table">
            <a:tbl>
              <a:tblPr/>
              <a:tblGrid>
                <a:gridCol w="1072608"/>
                <a:gridCol w="729673"/>
                <a:gridCol w="729673"/>
                <a:gridCol w="729673"/>
                <a:gridCol w="729673"/>
                <a:gridCol w="729673"/>
                <a:gridCol w="729673"/>
                <a:gridCol w="849745"/>
                <a:gridCol w="803561"/>
                <a:gridCol w="794328"/>
              </a:tblGrid>
              <a:tr h="33784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기관명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차년도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차년도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3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차년도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합 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lt"/>
                        </a:rPr>
                        <a:t>부담율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78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5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한국산업기술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시험원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306,650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383,300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156,816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383,300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156,816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1,073,250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430,148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40.3%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85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명지대학교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산학협력단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266,650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63,784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333,300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63,784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333,300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63,784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933,250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191,352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30.1%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85806">
                <a:tc>
                  <a:txBody>
                    <a:bodyPr/>
                    <a:lstStyle/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3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피앤이</a:t>
                      </a:r>
                      <a:endParaRPr lang="en-US" altLang="ko-KR" sz="13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솔루션</a:t>
                      </a:r>
                      <a:endParaRPr lang="ko-KR" altLang="en-US" sz="13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253,400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60,000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316,800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80,000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316,800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80,000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887,000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220,000</a:t>
                      </a:r>
                      <a:endParaRPr lang="en-US" sz="13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29.6%</a:t>
                      </a:r>
                      <a:endParaRPr 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사업비 </a:t>
            </a:r>
            <a:r>
              <a:rPr lang="en-US" altLang="ko-KR" sz="3200" dirty="0" smtClean="0"/>
              <a:t>(2)</a:t>
            </a:r>
            <a:endParaRPr lang="ko-KR" altLang="en-US" sz="32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41173" y="1296123"/>
          <a:ext cx="8098972" cy="5364893"/>
        </p:xfrm>
        <a:graphic>
          <a:graphicData uri="http://schemas.openxmlformats.org/drawingml/2006/table">
            <a:tbl>
              <a:tblPr/>
              <a:tblGrid>
                <a:gridCol w="1614195"/>
                <a:gridCol w="727788"/>
                <a:gridCol w="634482"/>
                <a:gridCol w="793102"/>
                <a:gridCol w="653143"/>
                <a:gridCol w="721677"/>
                <a:gridCol w="636668"/>
                <a:gridCol w="772639"/>
                <a:gridCol w="677530"/>
                <a:gridCol w="867748"/>
              </a:tblGrid>
              <a:tr h="3196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비 목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총 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인건비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소계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     29%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144,420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123,784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259,800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275,640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679,860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405,552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1,085,412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ㆍ내부인건비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64,740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123,784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102,840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118,680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286,260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405,552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691,812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ㆍ외부인건비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79,680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156,960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156,960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393,600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393,600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직접비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소계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     66%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630,156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708,534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692,694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2,031,384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435,948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2,467,332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ㆍ연구기자재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+mn-lt"/>
                        </a:rPr>
                        <a:t>․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시설비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210,000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118,000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368,000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435,948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803,948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150" dirty="0" err="1">
                          <a:solidFill>
                            <a:srgbClr val="000000"/>
                          </a:solidFill>
                          <a:latin typeface="+mn-lt"/>
                        </a:rPr>
                        <a:t>ㆍ재료</a:t>
                      </a:r>
                      <a:r>
                        <a:rPr lang="ko-KR" altLang="en-US" sz="1100" b="1" spc="-150" dirty="0">
                          <a:solidFill>
                            <a:srgbClr val="000000"/>
                          </a:solidFill>
                          <a:latin typeface="+mn-lt"/>
                        </a:rPr>
                        <a:t> 및 </a:t>
                      </a:r>
                      <a:r>
                        <a:rPr lang="ko-KR" altLang="en-US" sz="1100" b="1" spc="-150" dirty="0" err="1">
                          <a:solidFill>
                            <a:srgbClr val="000000"/>
                          </a:solidFill>
                          <a:latin typeface="+mn-lt"/>
                        </a:rPr>
                        <a:t>전산처리ㆍ관리비</a:t>
                      </a:r>
                      <a:endParaRPr lang="ko-KR" altLang="en-US" sz="1100" b="1" spc="-1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270,900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394,100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409,100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1,074,100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1,074,100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ㆍ시작품제작비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ㆍ여비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69,600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106,200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121,200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297,000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297,000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ㆍ수용비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및 수수료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19,400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18,600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21,000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59,000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59,000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ㆍ기술정보활동비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55,000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109,000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109,000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ㆍ연구활동비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36,256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41,634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46,394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124,284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124,284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3.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간접비              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5%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52,124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65,066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65,066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182,256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182,256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위탁연구개발비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합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826,700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240,300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1,033,400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1,033,400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2,893,500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841,500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3,735,000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총 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년도별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1,067,000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1,334,000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1,334,000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88427" y="1002453"/>
            <a:ext cx="106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단위 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천원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36" y="1607277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506986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514350" indent="-514350">
              <a:buAutoNum type="arabicPeriod" startAt="5"/>
              <a:defRPr/>
            </a:pP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기대효과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+mn-lt"/>
              </a:rPr>
              <a:pPr/>
              <a:t>48</a:t>
            </a:fld>
            <a:endParaRPr kumimoji="0" lang="en-US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4408488" y="3832225"/>
            <a:ext cx="0" cy="5492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기대효과</a:t>
            </a:r>
            <a:endParaRPr lang="ko-KR" altLang="en-US" sz="320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66725" y="2360613"/>
            <a:ext cx="1573609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기술적 측면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724500" y="1427355"/>
            <a:ext cx="2410376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산업</a:t>
            </a: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ㆍ</a:t>
            </a: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경제적</a:t>
            </a:r>
            <a:r>
              <a:rPr kumimoji="0"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측면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570540" y="1828800"/>
            <a:ext cx="2735260" cy="1933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국내 </a:t>
            </a:r>
            <a:r>
              <a:rPr lang="ko-KR" altLang="en-US" sz="1200" spc="-30" dirty="0" err="1" smtClean="0">
                <a:solidFill>
                  <a:schemeClr val="tx1"/>
                </a:solidFill>
                <a:ea typeface="맑은 고딕" pitchFamily="50" charset="-127"/>
              </a:rPr>
              <a:t>지능형전력망</a:t>
            </a: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 제품 및 시스템 품질향상 및 수출경쟁력 확보 </a:t>
            </a:r>
            <a:endParaRPr lang="en-US" altLang="ko-KR" sz="1200" spc="-3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인증기반 구축을 통한 국제인증 획득 용이 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국제적인 시험인증 선도를 통한 </a:t>
            </a: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산업 활성화 유도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95288" y="2359025"/>
            <a:ext cx="30781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4805364" y="1417638"/>
            <a:ext cx="35099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>
            <a:off x="5054600" y="1419225"/>
            <a:ext cx="21460" cy="5540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29025" y="1628775"/>
            <a:ext cx="1876425" cy="2333625"/>
            <a:chOff x="1920" y="803"/>
            <a:chExt cx="2614" cy="3193"/>
          </a:xfrm>
        </p:grpSpPr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2498" y="803"/>
              <a:ext cx="1970" cy="2219"/>
            </a:xfrm>
            <a:custGeom>
              <a:avLst/>
              <a:gdLst>
                <a:gd name="T0" fmla="*/ 1187 w 1772"/>
                <a:gd name="T1" fmla="*/ 505 h 1996"/>
                <a:gd name="T2" fmla="*/ 1296 w 1772"/>
                <a:gd name="T3" fmla="*/ 528 h 1996"/>
                <a:gd name="T4" fmla="*/ 1382 w 1772"/>
                <a:gd name="T5" fmla="*/ 546 h 1996"/>
                <a:gd name="T6" fmla="*/ 1472 w 1772"/>
                <a:gd name="T7" fmla="*/ 575 h 1996"/>
                <a:gd name="T8" fmla="*/ 1561 w 1772"/>
                <a:gd name="T9" fmla="*/ 605 h 1996"/>
                <a:gd name="T10" fmla="*/ 1662 w 1772"/>
                <a:gd name="T11" fmla="*/ 644 h 1996"/>
                <a:gd name="T12" fmla="*/ 1761 w 1772"/>
                <a:gd name="T13" fmla="*/ 688 h 1996"/>
                <a:gd name="T14" fmla="*/ 1858 w 1772"/>
                <a:gd name="T15" fmla="*/ 737 h 1996"/>
                <a:gd name="T16" fmla="*/ 1940 w 1772"/>
                <a:gd name="T17" fmla="*/ 788 h 1996"/>
                <a:gd name="T18" fmla="*/ 2022 w 1772"/>
                <a:gd name="T19" fmla="*/ 839 h 1996"/>
                <a:gd name="T20" fmla="*/ 2115 w 1772"/>
                <a:gd name="T21" fmla="*/ 903 h 1996"/>
                <a:gd name="T22" fmla="*/ 2192 w 1772"/>
                <a:gd name="T23" fmla="*/ 967 h 1996"/>
                <a:gd name="T24" fmla="*/ 2321 w 1772"/>
                <a:gd name="T25" fmla="*/ 1079 h 1996"/>
                <a:gd name="T26" fmla="*/ 2431 w 1772"/>
                <a:gd name="T27" fmla="*/ 1191 h 1996"/>
                <a:gd name="T28" fmla="*/ 2518 w 1772"/>
                <a:gd name="T29" fmla="*/ 1293 h 1996"/>
                <a:gd name="T30" fmla="*/ 2609 w 1772"/>
                <a:gd name="T31" fmla="*/ 1414 h 1996"/>
                <a:gd name="T32" fmla="*/ 2693 w 1772"/>
                <a:gd name="T33" fmla="*/ 1545 h 1996"/>
                <a:gd name="T34" fmla="*/ 2766 w 1772"/>
                <a:gd name="T35" fmla="*/ 1672 h 1996"/>
                <a:gd name="T36" fmla="*/ 2832 w 1772"/>
                <a:gd name="T37" fmla="*/ 1818 h 1996"/>
                <a:gd name="T38" fmla="*/ 2887 w 1772"/>
                <a:gd name="T39" fmla="*/ 1970 h 1996"/>
                <a:gd name="T40" fmla="*/ 2944 w 1772"/>
                <a:gd name="T41" fmla="*/ 2160 h 1996"/>
                <a:gd name="T42" fmla="*/ 2978 w 1772"/>
                <a:gd name="T43" fmla="*/ 2345 h 1996"/>
                <a:gd name="T44" fmla="*/ 3006 w 1772"/>
                <a:gd name="T45" fmla="*/ 2585 h 1996"/>
                <a:gd name="T46" fmla="*/ 3006 w 1772"/>
                <a:gd name="T47" fmla="*/ 2792 h 1996"/>
                <a:gd name="T48" fmla="*/ 2985 w 1772"/>
                <a:gd name="T49" fmla="*/ 2979 h 1996"/>
                <a:gd name="T50" fmla="*/ 2953 w 1772"/>
                <a:gd name="T51" fmla="*/ 3175 h 1996"/>
                <a:gd name="T52" fmla="*/ 2892 w 1772"/>
                <a:gd name="T53" fmla="*/ 3390 h 1996"/>
                <a:gd name="T54" fmla="*/ 1944 w 1772"/>
                <a:gd name="T55" fmla="*/ 2905 h 1996"/>
                <a:gd name="T56" fmla="*/ 1969 w 1772"/>
                <a:gd name="T57" fmla="*/ 2730 h 1996"/>
                <a:gd name="T58" fmla="*/ 1964 w 1772"/>
                <a:gd name="T59" fmla="*/ 2570 h 1996"/>
                <a:gd name="T60" fmla="*/ 1936 w 1772"/>
                <a:gd name="T61" fmla="*/ 2400 h 1996"/>
                <a:gd name="T62" fmla="*/ 1883 w 1772"/>
                <a:gd name="T63" fmla="*/ 2246 h 1996"/>
                <a:gd name="T64" fmla="*/ 1818 w 1772"/>
                <a:gd name="T65" fmla="*/ 2103 h 1996"/>
                <a:gd name="T66" fmla="*/ 1751 w 1772"/>
                <a:gd name="T67" fmla="*/ 2009 h 1996"/>
                <a:gd name="T68" fmla="*/ 1684 w 1772"/>
                <a:gd name="T69" fmla="*/ 1922 h 1996"/>
                <a:gd name="T70" fmla="*/ 1609 w 1772"/>
                <a:gd name="T71" fmla="*/ 1844 h 1996"/>
                <a:gd name="T72" fmla="*/ 1530 w 1772"/>
                <a:gd name="T73" fmla="*/ 1772 h 1996"/>
                <a:gd name="T74" fmla="*/ 1430 w 1772"/>
                <a:gd name="T75" fmla="*/ 1701 h 1996"/>
                <a:gd name="T76" fmla="*/ 1343 w 1772"/>
                <a:gd name="T77" fmla="*/ 1649 h 1996"/>
                <a:gd name="T78" fmla="*/ 1238 w 1772"/>
                <a:gd name="T79" fmla="*/ 1596 h 1996"/>
                <a:gd name="T80" fmla="*/ 1148 w 1772"/>
                <a:gd name="T81" fmla="*/ 1566 h 1996"/>
                <a:gd name="T82" fmla="*/ 1016 w 1772"/>
                <a:gd name="T83" fmla="*/ 1536 h 1996"/>
                <a:gd name="T84" fmla="*/ 884 w 1772"/>
                <a:gd name="T85" fmla="*/ 1526 h 1996"/>
                <a:gd name="T86" fmla="*/ 847 w 1772"/>
                <a:gd name="T87" fmla="*/ 2077 h 1996"/>
                <a:gd name="T88" fmla="*/ 845 w 1772"/>
                <a:gd name="T89" fmla="*/ 0 h 1996"/>
                <a:gd name="T90" fmla="*/ 889 w 1772"/>
                <a:gd name="T91" fmla="*/ 476 h 1996"/>
                <a:gd name="T92" fmla="*/ 1025 w 1772"/>
                <a:gd name="T93" fmla="*/ 484 h 1996"/>
                <a:gd name="T94" fmla="*/ 1146 w 1772"/>
                <a:gd name="T95" fmla="*/ 497 h 1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2"/>
                <a:gd name="T145" fmla="*/ 0 h 1996"/>
                <a:gd name="T146" fmla="*/ 1772 w 1772"/>
                <a:gd name="T147" fmla="*/ 1996 h 19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2" h="1996">
                  <a:moveTo>
                    <a:pt x="675" y="293"/>
                  </a:moveTo>
                  <a:lnTo>
                    <a:pt x="699" y="297"/>
                  </a:lnTo>
                  <a:lnTo>
                    <a:pt x="732" y="302"/>
                  </a:lnTo>
                  <a:lnTo>
                    <a:pt x="764" y="310"/>
                  </a:lnTo>
                  <a:lnTo>
                    <a:pt x="787" y="315"/>
                  </a:lnTo>
                  <a:lnTo>
                    <a:pt x="814" y="322"/>
                  </a:lnTo>
                  <a:lnTo>
                    <a:pt x="839" y="330"/>
                  </a:lnTo>
                  <a:lnTo>
                    <a:pt x="866" y="338"/>
                  </a:lnTo>
                  <a:lnTo>
                    <a:pt x="891" y="345"/>
                  </a:lnTo>
                  <a:lnTo>
                    <a:pt x="919" y="356"/>
                  </a:lnTo>
                  <a:lnTo>
                    <a:pt x="951" y="369"/>
                  </a:lnTo>
                  <a:lnTo>
                    <a:pt x="979" y="380"/>
                  </a:lnTo>
                  <a:lnTo>
                    <a:pt x="1006" y="392"/>
                  </a:lnTo>
                  <a:lnTo>
                    <a:pt x="1037" y="406"/>
                  </a:lnTo>
                  <a:lnTo>
                    <a:pt x="1067" y="421"/>
                  </a:lnTo>
                  <a:lnTo>
                    <a:pt x="1094" y="434"/>
                  </a:lnTo>
                  <a:lnTo>
                    <a:pt x="1120" y="450"/>
                  </a:lnTo>
                  <a:lnTo>
                    <a:pt x="1142" y="464"/>
                  </a:lnTo>
                  <a:lnTo>
                    <a:pt x="1165" y="480"/>
                  </a:lnTo>
                  <a:lnTo>
                    <a:pt x="1191" y="495"/>
                  </a:lnTo>
                  <a:lnTo>
                    <a:pt x="1219" y="513"/>
                  </a:lnTo>
                  <a:lnTo>
                    <a:pt x="1245" y="532"/>
                  </a:lnTo>
                  <a:lnTo>
                    <a:pt x="1269" y="551"/>
                  </a:lnTo>
                  <a:lnTo>
                    <a:pt x="1292" y="569"/>
                  </a:lnTo>
                  <a:lnTo>
                    <a:pt x="1328" y="600"/>
                  </a:lnTo>
                  <a:lnTo>
                    <a:pt x="1366" y="635"/>
                  </a:lnTo>
                  <a:lnTo>
                    <a:pt x="1396" y="662"/>
                  </a:lnTo>
                  <a:lnTo>
                    <a:pt x="1431" y="701"/>
                  </a:lnTo>
                  <a:lnTo>
                    <a:pt x="1455" y="729"/>
                  </a:lnTo>
                  <a:lnTo>
                    <a:pt x="1482" y="761"/>
                  </a:lnTo>
                  <a:lnTo>
                    <a:pt x="1512" y="798"/>
                  </a:lnTo>
                  <a:lnTo>
                    <a:pt x="1536" y="833"/>
                  </a:lnTo>
                  <a:lnTo>
                    <a:pt x="1560" y="872"/>
                  </a:lnTo>
                  <a:lnTo>
                    <a:pt x="1586" y="909"/>
                  </a:lnTo>
                  <a:lnTo>
                    <a:pt x="1607" y="950"/>
                  </a:lnTo>
                  <a:lnTo>
                    <a:pt x="1629" y="985"/>
                  </a:lnTo>
                  <a:lnTo>
                    <a:pt x="1649" y="1028"/>
                  </a:lnTo>
                  <a:lnTo>
                    <a:pt x="1668" y="1070"/>
                  </a:lnTo>
                  <a:lnTo>
                    <a:pt x="1684" y="1113"/>
                  </a:lnTo>
                  <a:lnTo>
                    <a:pt x="1700" y="1160"/>
                  </a:lnTo>
                  <a:lnTo>
                    <a:pt x="1720" y="1218"/>
                  </a:lnTo>
                  <a:lnTo>
                    <a:pt x="1734" y="1272"/>
                  </a:lnTo>
                  <a:lnTo>
                    <a:pt x="1747" y="1327"/>
                  </a:lnTo>
                  <a:lnTo>
                    <a:pt x="1754" y="1381"/>
                  </a:lnTo>
                  <a:lnTo>
                    <a:pt x="1764" y="1444"/>
                  </a:lnTo>
                  <a:lnTo>
                    <a:pt x="1770" y="1522"/>
                  </a:lnTo>
                  <a:lnTo>
                    <a:pt x="1772" y="1583"/>
                  </a:lnTo>
                  <a:lnTo>
                    <a:pt x="1770" y="1644"/>
                  </a:lnTo>
                  <a:lnTo>
                    <a:pt x="1765" y="1701"/>
                  </a:lnTo>
                  <a:lnTo>
                    <a:pt x="1758" y="1755"/>
                  </a:lnTo>
                  <a:lnTo>
                    <a:pt x="1751" y="1812"/>
                  </a:lnTo>
                  <a:lnTo>
                    <a:pt x="1739" y="1870"/>
                  </a:lnTo>
                  <a:lnTo>
                    <a:pt x="1723" y="1932"/>
                  </a:lnTo>
                  <a:lnTo>
                    <a:pt x="1703" y="1996"/>
                  </a:lnTo>
                  <a:lnTo>
                    <a:pt x="1587" y="1635"/>
                  </a:lnTo>
                  <a:lnTo>
                    <a:pt x="1145" y="1711"/>
                  </a:lnTo>
                  <a:lnTo>
                    <a:pt x="1155" y="1648"/>
                  </a:lnTo>
                  <a:lnTo>
                    <a:pt x="1159" y="1607"/>
                  </a:lnTo>
                  <a:lnTo>
                    <a:pt x="1159" y="1564"/>
                  </a:lnTo>
                  <a:lnTo>
                    <a:pt x="1156" y="1514"/>
                  </a:lnTo>
                  <a:lnTo>
                    <a:pt x="1149" y="1467"/>
                  </a:lnTo>
                  <a:lnTo>
                    <a:pt x="1140" y="1413"/>
                  </a:lnTo>
                  <a:lnTo>
                    <a:pt x="1128" y="1370"/>
                  </a:lnTo>
                  <a:lnTo>
                    <a:pt x="1109" y="1322"/>
                  </a:lnTo>
                  <a:lnTo>
                    <a:pt x="1091" y="1280"/>
                  </a:lnTo>
                  <a:lnTo>
                    <a:pt x="1070" y="1239"/>
                  </a:lnTo>
                  <a:lnTo>
                    <a:pt x="1051" y="1208"/>
                  </a:lnTo>
                  <a:lnTo>
                    <a:pt x="1032" y="1183"/>
                  </a:lnTo>
                  <a:lnTo>
                    <a:pt x="1013" y="1157"/>
                  </a:lnTo>
                  <a:lnTo>
                    <a:pt x="992" y="1132"/>
                  </a:lnTo>
                  <a:lnTo>
                    <a:pt x="967" y="1105"/>
                  </a:lnTo>
                  <a:lnTo>
                    <a:pt x="947" y="1086"/>
                  </a:lnTo>
                  <a:lnTo>
                    <a:pt x="924" y="1063"/>
                  </a:lnTo>
                  <a:lnTo>
                    <a:pt x="901" y="1043"/>
                  </a:lnTo>
                  <a:lnTo>
                    <a:pt x="874" y="1023"/>
                  </a:lnTo>
                  <a:lnTo>
                    <a:pt x="842" y="1002"/>
                  </a:lnTo>
                  <a:lnTo>
                    <a:pt x="815" y="984"/>
                  </a:lnTo>
                  <a:lnTo>
                    <a:pt x="792" y="971"/>
                  </a:lnTo>
                  <a:lnTo>
                    <a:pt x="758" y="951"/>
                  </a:lnTo>
                  <a:lnTo>
                    <a:pt x="729" y="940"/>
                  </a:lnTo>
                  <a:lnTo>
                    <a:pt x="703" y="931"/>
                  </a:lnTo>
                  <a:lnTo>
                    <a:pt x="676" y="922"/>
                  </a:lnTo>
                  <a:lnTo>
                    <a:pt x="636" y="912"/>
                  </a:lnTo>
                  <a:lnTo>
                    <a:pt x="598" y="905"/>
                  </a:lnTo>
                  <a:lnTo>
                    <a:pt x="559" y="901"/>
                  </a:lnTo>
                  <a:lnTo>
                    <a:pt x="520" y="899"/>
                  </a:lnTo>
                  <a:lnTo>
                    <a:pt x="498" y="897"/>
                  </a:lnTo>
                  <a:lnTo>
                    <a:pt x="498" y="1222"/>
                  </a:lnTo>
                  <a:lnTo>
                    <a:pt x="0" y="620"/>
                  </a:lnTo>
                  <a:lnTo>
                    <a:pt x="497" y="0"/>
                  </a:lnTo>
                  <a:lnTo>
                    <a:pt x="497" y="279"/>
                  </a:lnTo>
                  <a:lnTo>
                    <a:pt x="524" y="280"/>
                  </a:lnTo>
                  <a:lnTo>
                    <a:pt x="563" y="282"/>
                  </a:lnTo>
                  <a:lnTo>
                    <a:pt x="604" y="285"/>
                  </a:lnTo>
                  <a:lnTo>
                    <a:pt x="643" y="289"/>
                  </a:lnTo>
                  <a:lnTo>
                    <a:pt x="675" y="293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920" y="2621"/>
              <a:ext cx="2614" cy="1375"/>
            </a:xfrm>
            <a:custGeom>
              <a:avLst/>
              <a:gdLst>
                <a:gd name="T0" fmla="*/ 2049 w 2351"/>
                <a:gd name="T1" fmla="*/ 2068 h 1237"/>
                <a:gd name="T2" fmla="*/ 2159 w 2351"/>
                <a:gd name="T3" fmla="*/ 2047 h 1237"/>
                <a:gd name="T4" fmla="*/ 2245 w 2351"/>
                <a:gd name="T5" fmla="*/ 2026 h 1237"/>
                <a:gd name="T6" fmla="*/ 2336 w 2351"/>
                <a:gd name="T7" fmla="*/ 2002 h 1237"/>
                <a:gd name="T8" fmla="*/ 2423 w 2351"/>
                <a:gd name="T9" fmla="*/ 1969 h 1237"/>
                <a:gd name="T10" fmla="*/ 2528 w 2351"/>
                <a:gd name="T11" fmla="*/ 1929 h 1237"/>
                <a:gd name="T12" fmla="*/ 2627 w 2351"/>
                <a:gd name="T13" fmla="*/ 1884 h 1237"/>
                <a:gd name="T14" fmla="*/ 2721 w 2351"/>
                <a:gd name="T15" fmla="*/ 1836 h 1237"/>
                <a:gd name="T16" fmla="*/ 2801 w 2351"/>
                <a:gd name="T17" fmla="*/ 1784 h 1237"/>
                <a:gd name="T18" fmla="*/ 2885 w 2351"/>
                <a:gd name="T19" fmla="*/ 1734 h 1237"/>
                <a:gd name="T20" fmla="*/ 2976 w 2351"/>
                <a:gd name="T21" fmla="*/ 1670 h 1237"/>
                <a:gd name="T22" fmla="*/ 3057 w 2351"/>
                <a:gd name="T23" fmla="*/ 1610 h 1237"/>
                <a:gd name="T24" fmla="*/ 3174 w 2351"/>
                <a:gd name="T25" fmla="*/ 1507 h 1237"/>
                <a:gd name="T26" fmla="*/ 3293 w 2351"/>
                <a:gd name="T27" fmla="*/ 1384 h 1237"/>
                <a:gd name="T28" fmla="*/ 3380 w 2351"/>
                <a:gd name="T29" fmla="*/ 1283 h 1237"/>
                <a:gd name="T30" fmla="*/ 3473 w 2351"/>
                <a:gd name="T31" fmla="*/ 1165 h 1237"/>
                <a:gd name="T32" fmla="*/ 3566 w 2351"/>
                <a:gd name="T33" fmla="*/ 1026 h 1237"/>
                <a:gd name="T34" fmla="*/ 3574 w 2351"/>
                <a:gd name="T35" fmla="*/ 0 h 1237"/>
                <a:gd name="T36" fmla="*/ 2667 w 2351"/>
                <a:gd name="T37" fmla="*/ 502 h 1237"/>
                <a:gd name="T38" fmla="*/ 2587 w 2351"/>
                <a:gd name="T39" fmla="*/ 606 h 1237"/>
                <a:gd name="T40" fmla="*/ 2505 w 2351"/>
                <a:gd name="T41" fmla="*/ 699 h 1237"/>
                <a:gd name="T42" fmla="*/ 2433 w 2351"/>
                <a:gd name="T43" fmla="*/ 773 h 1237"/>
                <a:gd name="T44" fmla="*/ 2346 w 2351"/>
                <a:gd name="T45" fmla="*/ 838 h 1237"/>
                <a:gd name="T46" fmla="*/ 2246 w 2351"/>
                <a:gd name="T47" fmla="*/ 907 h 1237"/>
                <a:gd name="T48" fmla="*/ 2150 w 2351"/>
                <a:gd name="T49" fmla="*/ 960 h 1237"/>
                <a:gd name="T50" fmla="*/ 2055 w 2351"/>
                <a:gd name="T51" fmla="*/ 995 h 1237"/>
                <a:gd name="T52" fmla="*/ 1944 w 2351"/>
                <a:gd name="T53" fmla="*/ 1029 h 1237"/>
                <a:gd name="T54" fmla="*/ 1811 w 2351"/>
                <a:gd name="T55" fmla="*/ 1045 h 1237"/>
                <a:gd name="T56" fmla="*/ 1584 w 2351"/>
                <a:gd name="T57" fmla="*/ 1052 h 1237"/>
                <a:gd name="T58" fmla="*/ 1397 w 2351"/>
                <a:gd name="T59" fmla="*/ 1018 h 1237"/>
                <a:gd name="T60" fmla="*/ 1203 w 2351"/>
                <a:gd name="T61" fmla="*/ 948 h 1237"/>
                <a:gd name="T62" fmla="*/ 1028 w 2351"/>
                <a:gd name="T63" fmla="*/ 850 h 1237"/>
                <a:gd name="T64" fmla="*/ 0 w 2351"/>
                <a:gd name="T65" fmla="*/ 1326 h 1237"/>
                <a:gd name="T66" fmla="*/ 95 w 2351"/>
                <a:gd name="T67" fmla="*/ 1425 h 1237"/>
                <a:gd name="T68" fmla="*/ 186 w 2351"/>
                <a:gd name="T69" fmla="*/ 1515 h 1237"/>
                <a:gd name="T70" fmla="*/ 287 w 2351"/>
                <a:gd name="T71" fmla="*/ 1602 h 1237"/>
                <a:gd name="T72" fmla="*/ 388 w 2351"/>
                <a:gd name="T73" fmla="*/ 1677 h 1237"/>
                <a:gd name="T74" fmla="*/ 500 w 2351"/>
                <a:gd name="T75" fmla="*/ 1752 h 1237"/>
                <a:gd name="T76" fmla="*/ 610 w 2351"/>
                <a:gd name="T77" fmla="*/ 1820 h 1237"/>
                <a:gd name="T78" fmla="*/ 712 w 2351"/>
                <a:gd name="T79" fmla="*/ 1874 h 1237"/>
                <a:gd name="T80" fmla="*/ 846 w 2351"/>
                <a:gd name="T81" fmla="*/ 1934 h 1237"/>
                <a:gd name="T82" fmla="*/ 973 w 2351"/>
                <a:gd name="T83" fmla="*/ 1982 h 1237"/>
                <a:gd name="T84" fmla="*/ 1090 w 2351"/>
                <a:gd name="T85" fmla="*/ 2022 h 1237"/>
                <a:gd name="T86" fmla="*/ 1205 w 2351"/>
                <a:gd name="T87" fmla="*/ 2051 h 1237"/>
                <a:gd name="T88" fmla="*/ 1342 w 2351"/>
                <a:gd name="T89" fmla="*/ 2075 h 1237"/>
                <a:gd name="T90" fmla="*/ 1489 w 2351"/>
                <a:gd name="T91" fmla="*/ 2093 h 1237"/>
                <a:gd name="T92" fmla="*/ 1621 w 2351"/>
                <a:gd name="T93" fmla="*/ 2098 h 1237"/>
                <a:gd name="T94" fmla="*/ 1753 w 2351"/>
                <a:gd name="T95" fmla="*/ 2095 h 1237"/>
                <a:gd name="T96" fmla="*/ 1889 w 2351"/>
                <a:gd name="T97" fmla="*/ 2090 h 1237"/>
                <a:gd name="T98" fmla="*/ 2008 w 2351"/>
                <a:gd name="T99" fmla="*/ 2072 h 1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1"/>
                <a:gd name="T151" fmla="*/ 0 h 1237"/>
                <a:gd name="T152" fmla="*/ 2351 w 2351"/>
                <a:gd name="T153" fmla="*/ 1237 h 1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1" h="1237">
                  <a:moveTo>
                    <a:pt x="1182" y="1222"/>
                  </a:moveTo>
                  <a:lnTo>
                    <a:pt x="1206" y="1218"/>
                  </a:lnTo>
                  <a:lnTo>
                    <a:pt x="1238" y="1212"/>
                  </a:lnTo>
                  <a:lnTo>
                    <a:pt x="1271" y="1206"/>
                  </a:lnTo>
                  <a:lnTo>
                    <a:pt x="1294" y="1200"/>
                  </a:lnTo>
                  <a:lnTo>
                    <a:pt x="1321" y="1194"/>
                  </a:lnTo>
                  <a:lnTo>
                    <a:pt x="1348" y="1185"/>
                  </a:lnTo>
                  <a:lnTo>
                    <a:pt x="1375" y="1179"/>
                  </a:lnTo>
                  <a:lnTo>
                    <a:pt x="1399" y="1171"/>
                  </a:lnTo>
                  <a:lnTo>
                    <a:pt x="1426" y="1160"/>
                  </a:lnTo>
                  <a:lnTo>
                    <a:pt x="1459" y="1148"/>
                  </a:lnTo>
                  <a:lnTo>
                    <a:pt x="1488" y="1136"/>
                  </a:lnTo>
                  <a:lnTo>
                    <a:pt x="1515" y="1123"/>
                  </a:lnTo>
                  <a:lnTo>
                    <a:pt x="1546" y="1110"/>
                  </a:lnTo>
                  <a:lnTo>
                    <a:pt x="1575" y="1095"/>
                  </a:lnTo>
                  <a:lnTo>
                    <a:pt x="1602" y="1082"/>
                  </a:lnTo>
                  <a:lnTo>
                    <a:pt x="1626" y="1066"/>
                  </a:lnTo>
                  <a:lnTo>
                    <a:pt x="1649" y="1052"/>
                  </a:lnTo>
                  <a:lnTo>
                    <a:pt x="1672" y="1036"/>
                  </a:lnTo>
                  <a:lnTo>
                    <a:pt x="1698" y="1021"/>
                  </a:lnTo>
                  <a:lnTo>
                    <a:pt x="1726" y="1002"/>
                  </a:lnTo>
                  <a:lnTo>
                    <a:pt x="1752" y="983"/>
                  </a:lnTo>
                  <a:lnTo>
                    <a:pt x="1776" y="965"/>
                  </a:lnTo>
                  <a:lnTo>
                    <a:pt x="1798" y="948"/>
                  </a:lnTo>
                  <a:lnTo>
                    <a:pt x="1835" y="919"/>
                  </a:lnTo>
                  <a:lnTo>
                    <a:pt x="1869" y="889"/>
                  </a:lnTo>
                  <a:lnTo>
                    <a:pt x="1903" y="855"/>
                  </a:lnTo>
                  <a:lnTo>
                    <a:pt x="1938" y="816"/>
                  </a:lnTo>
                  <a:lnTo>
                    <a:pt x="1962" y="788"/>
                  </a:lnTo>
                  <a:lnTo>
                    <a:pt x="1989" y="756"/>
                  </a:lnTo>
                  <a:lnTo>
                    <a:pt x="2019" y="721"/>
                  </a:lnTo>
                  <a:lnTo>
                    <a:pt x="2044" y="686"/>
                  </a:lnTo>
                  <a:lnTo>
                    <a:pt x="2068" y="648"/>
                  </a:lnTo>
                  <a:lnTo>
                    <a:pt x="2098" y="605"/>
                  </a:lnTo>
                  <a:lnTo>
                    <a:pt x="2351" y="753"/>
                  </a:lnTo>
                  <a:lnTo>
                    <a:pt x="2103" y="0"/>
                  </a:lnTo>
                  <a:lnTo>
                    <a:pt x="1299" y="143"/>
                  </a:lnTo>
                  <a:lnTo>
                    <a:pt x="1570" y="296"/>
                  </a:lnTo>
                  <a:lnTo>
                    <a:pt x="1547" y="329"/>
                  </a:lnTo>
                  <a:lnTo>
                    <a:pt x="1523" y="357"/>
                  </a:lnTo>
                  <a:lnTo>
                    <a:pt x="1498" y="385"/>
                  </a:lnTo>
                  <a:lnTo>
                    <a:pt x="1474" y="412"/>
                  </a:lnTo>
                  <a:lnTo>
                    <a:pt x="1454" y="433"/>
                  </a:lnTo>
                  <a:lnTo>
                    <a:pt x="1432" y="455"/>
                  </a:lnTo>
                  <a:lnTo>
                    <a:pt x="1408" y="474"/>
                  </a:lnTo>
                  <a:lnTo>
                    <a:pt x="1381" y="494"/>
                  </a:lnTo>
                  <a:lnTo>
                    <a:pt x="1349" y="516"/>
                  </a:lnTo>
                  <a:lnTo>
                    <a:pt x="1322" y="534"/>
                  </a:lnTo>
                  <a:lnTo>
                    <a:pt x="1299" y="547"/>
                  </a:lnTo>
                  <a:lnTo>
                    <a:pt x="1265" y="566"/>
                  </a:lnTo>
                  <a:lnTo>
                    <a:pt x="1236" y="578"/>
                  </a:lnTo>
                  <a:lnTo>
                    <a:pt x="1210" y="586"/>
                  </a:lnTo>
                  <a:lnTo>
                    <a:pt x="1183" y="595"/>
                  </a:lnTo>
                  <a:lnTo>
                    <a:pt x="1144" y="606"/>
                  </a:lnTo>
                  <a:lnTo>
                    <a:pt x="1105" y="612"/>
                  </a:lnTo>
                  <a:lnTo>
                    <a:pt x="1066" y="616"/>
                  </a:lnTo>
                  <a:lnTo>
                    <a:pt x="1008" y="618"/>
                  </a:lnTo>
                  <a:lnTo>
                    <a:pt x="933" y="620"/>
                  </a:lnTo>
                  <a:lnTo>
                    <a:pt x="875" y="612"/>
                  </a:lnTo>
                  <a:lnTo>
                    <a:pt x="822" y="600"/>
                  </a:lnTo>
                  <a:lnTo>
                    <a:pt x="761" y="582"/>
                  </a:lnTo>
                  <a:lnTo>
                    <a:pt x="708" y="559"/>
                  </a:lnTo>
                  <a:lnTo>
                    <a:pt x="654" y="532"/>
                  </a:lnTo>
                  <a:lnTo>
                    <a:pt x="605" y="501"/>
                  </a:lnTo>
                  <a:lnTo>
                    <a:pt x="558" y="459"/>
                  </a:lnTo>
                  <a:lnTo>
                    <a:pt x="0" y="781"/>
                  </a:lnTo>
                  <a:lnTo>
                    <a:pt x="23" y="808"/>
                  </a:lnTo>
                  <a:lnTo>
                    <a:pt x="55" y="839"/>
                  </a:lnTo>
                  <a:lnTo>
                    <a:pt x="82" y="866"/>
                  </a:lnTo>
                  <a:lnTo>
                    <a:pt x="109" y="892"/>
                  </a:lnTo>
                  <a:lnTo>
                    <a:pt x="136" y="917"/>
                  </a:lnTo>
                  <a:lnTo>
                    <a:pt x="169" y="944"/>
                  </a:lnTo>
                  <a:lnTo>
                    <a:pt x="198" y="967"/>
                  </a:lnTo>
                  <a:lnTo>
                    <a:pt x="228" y="989"/>
                  </a:lnTo>
                  <a:lnTo>
                    <a:pt x="262" y="1010"/>
                  </a:lnTo>
                  <a:lnTo>
                    <a:pt x="294" y="1033"/>
                  </a:lnTo>
                  <a:lnTo>
                    <a:pt x="328" y="1055"/>
                  </a:lnTo>
                  <a:lnTo>
                    <a:pt x="359" y="1072"/>
                  </a:lnTo>
                  <a:lnTo>
                    <a:pt x="390" y="1090"/>
                  </a:lnTo>
                  <a:lnTo>
                    <a:pt x="419" y="1105"/>
                  </a:lnTo>
                  <a:lnTo>
                    <a:pt x="460" y="1123"/>
                  </a:lnTo>
                  <a:lnTo>
                    <a:pt x="497" y="1140"/>
                  </a:lnTo>
                  <a:lnTo>
                    <a:pt x="540" y="1156"/>
                  </a:lnTo>
                  <a:lnTo>
                    <a:pt x="573" y="1168"/>
                  </a:lnTo>
                  <a:lnTo>
                    <a:pt x="604" y="1180"/>
                  </a:lnTo>
                  <a:lnTo>
                    <a:pt x="640" y="1191"/>
                  </a:lnTo>
                  <a:lnTo>
                    <a:pt x="675" y="1200"/>
                  </a:lnTo>
                  <a:lnTo>
                    <a:pt x="710" y="1208"/>
                  </a:lnTo>
                  <a:lnTo>
                    <a:pt x="751" y="1216"/>
                  </a:lnTo>
                  <a:lnTo>
                    <a:pt x="791" y="1223"/>
                  </a:lnTo>
                  <a:lnTo>
                    <a:pt x="833" y="1229"/>
                  </a:lnTo>
                  <a:lnTo>
                    <a:pt x="876" y="1233"/>
                  </a:lnTo>
                  <a:lnTo>
                    <a:pt x="908" y="1234"/>
                  </a:lnTo>
                  <a:lnTo>
                    <a:pt x="953" y="1237"/>
                  </a:lnTo>
                  <a:lnTo>
                    <a:pt x="997" y="1237"/>
                  </a:lnTo>
                  <a:lnTo>
                    <a:pt x="1032" y="1235"/>
                  </a:lnTo>
                  <a:lnTo>
                    <a:pt x="1070" y="1234"/>
                  </a:lnTo>
                  <a:lnTo>
                    <a:pt x="1112" y="1231"/>
                  </a:lnTo>
                  <a:lnTo>
                    <a:pt x="1150" y="1226"/>
                  </a:lnTo>
                  <a:lnTo>
                    <a:pt x="1182" y="1222"/>
                  </a:lnTo>
                  <a:close/>
                </a:path>
              </a:pathLst>
            </a:cu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47675" y="2743201"/>
            <a:ext cx="2965450" cy="211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표준적합성을 사전에 검증함으로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     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상호운용성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 입증을 통한 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      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국가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전력망의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원활한 운용 및 보호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endParaRPr lang="ko-KR" altLang="en-US" sz="800" b="1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AMI, 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스마트가전</a:t>
            </a: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, 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신재생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및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전력망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등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타분야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 시험인프라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구축시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 </a:t>
            </a: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Use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Case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로 활용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ko-KR" altLang="en-US" sz="800" b="1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전문적인</a:t>
            </a: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상호운용성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시험인증기관 육성에 따른 국가인지도 제고</a:t>
            </a:r>
            <a:endParaRPr lang="ko-KR" altLang="en-US" sz="12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4427539" y="4233863"/>
            <a:ext cx="25066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3840164" y="4649289"/>
            <a:ext cx="3560762" cy="1372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지능형전력망법에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따른 인증제도 원활한 운영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충전인프라 안정적인 보급 확대</a:t>
            </a:r>
            <a:endParaRPr lang="en-US" altLang="ko-KR" sz="1200" spc="-3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정부의 </a:t>
            </a: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저탄소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녹색성장 안정적 구축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594225" y="4210050"/>
            <a:ext cx="1573609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정책적 </a:t>
            </a: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측면</a:t>
            </a:r>
          </a:p>
        </p:txBody>
      </p:sp>
      <p:sp>
        <p:nvSpPr>
          <p:cNvPr id="50" name="Freeform 11"/>
          <p:cNvSpPr>
            <a:spLocks/>
          </p:cNvSpPr>
          <p:nvPr/>
        </p:nvSpPr>
        <p:spPr bwMode="auto">
          <a:xfrm>
            <a:off x="3122059" y="1877663"/>
            <a:ext cx="950195" cy="1793207"/>
          </a:xfrm>
          <a:custGeom>
            <a:avLst/>
            <a:gdLst>
              <a:gd name="T0" fmla="*/ 1788025087 w 1192"/>
              <a:gd name="T1" fmla="*/ 3577849 h 2205"/>
              <a:gd name="T2" fmla="*/ 1694270746 w 1192"/>
              <a:gd name="T3" fmla="*/ 19676278 h 2205"/>
              <a:gd name="T4" fmla="*/ 1613910032 w 1192"/>
              <a:gd name="T5" fmla="*/ 36669643 h 2205"/>
              <a:gd name="T6" fmla="*/ 1534665630 w 1192"/>
              <a:gd name="T7" fmla="*/ 55451932 h 2205"/>
              <a:gd name="T8" fmla="*/ 1454304916 w 1192"/>
              <a:gd name="T9" fmla="*/ 78706060 h 2205"/>
              <a:gd name="T10" fmla="*/ 1362783198 w 1192"/>
              <a:gd name="T11" fmla="*/ 108220005 h 2205"/>
              <a:gd name="T12" fmla="*/ 1274609358 w 1192"/>
              <a:gd name="T13" fmla="*/ 139523820 h 2205"/>
              <a:gd name="T14" fmla="*/ 1186435518 w 1192"/>
              <a:gd name="T15" fmla="*/ 175298528 h 2205"/>
              <a:gd name="T16" fmla="*/ 1112771619 w 1192"/>
              <a:gd name="T17" fmla="*/ 210180192 h 2205"/>
              <a:gd name="T18" fmla="*/ 1037991408 w 1192"/>
              <a:gd name="T19" fmla="*/ 248638760 h 2205"/>
              <a:gd name="T20" fmla="*/ 955399127 w 1192"/>
              <a:gd name="T21" fmla="*/ 296041004 h 2205"/>
              <a:gd name="T22" fmla="*/ 881735227 w 1192"/>
              <a:gd name="T23" fmla="*/ 338971411 h 2205"/>
              <a:gd name="T24" fmla="*/ 767890443 w 1192"/>
              <a:gd name="T25" fmla="*/ 423937287 h 2205"/>
              <a:gd name="T26" fmla="*/ 668555598 w 1192"/>
              <a:gd name="T27" fmla="*/ 504432272 h 2205"/>
              <a:gd name="T28" fmla="*/ 590427508 w 1192"/>
              <a:gd name="T29" fmla="*/ 578665547 h 2205"/>
              <a:gd name="T30" fmla="*/ 507834171 w 1192"/>
              <a:gd name="T31" fmla="*/ 663631424 h 2205"/>
              <a:gd name="T32" fmla="*/ 434170271 w 1192"/>
              <a:gd name="T33" fmla="*/ 758436859 h 2205"/>
              <a:gd name="T34" fmla="*/ 366087930 w 1192"/>
              <a:gd name="T35" fmla="*/ 852346413 h 2205"/>
              <a:gd name="T36" fmla="*/ 306932915 w 1192"/>
              <a:gd name="T37" fmla="*/ 956095526 h 2205"/>
              <a:gd name="T38" fmla="*/ 257823648 w 1192"/>
              <a:gd name="T39" fmla="*/ 1066998444 h 2205"/>
              <a:gd name="T40" fmla="*/ 206481759 w 1192"/>
              <a:gd name="T41" fmla="*/ 1205627329 h 2205"/>
              <a:gd name="T42" fmla="*/ 175231367 w 1192"/>
              <a:gd name="T43" fmla="*/ 1339785321 h 2205"/>
              <a:gd name="T44" fmla="*/ 150676734 w 1192"/>
              <a:gd name="T45" fmla="*/ 1512400934 h 2205"/>
              <a:gd name="T46" fmla="*/ 150676734 w 1192"/>
              <a:gd name="T47" fmla="*/ 1665340270 h 2205"/>
              <a:gd name="T48" fmla="*/ 168534553 w 1192"/>
              <a:gd name="T49" fmla="*/ 1800392251 h 2205"/>
              <a:gd name="T50" fmla="*/ 197553377 w 1192"/>
              <a:gd name="T51" fmla="*/ 1942598985 h 2205"/>
              <a:gd name="T52" fmla="*/ 252243146 w 1192"/>
              <a:gd name="T53" fmla="*/ 2095538320 h 2205"/>
              <a:gd name="T54" fmla="*/ 319210231 w 1192"/>
              <a:gd name="T55" fmla="*/ 2147483647 h 2205"/>
              <a:gd name="T56" fmla="*/ 410731950 w 1192"/>
              <a:gd name="T57" fmla="*/ 2147483647 h 2205"/>
              <a:gd name="T58" fmla="*/ 1252287348 w 1192"/>
              <a:gd name="T59" fmla="*/ 2147483647 h 2205"/>
              <a:gd name="T60" fmla="*/ 1233313218 w 1192"/>
              <a:gd name="T61" fmla="*/ 1995368003 h 2205"/>
              <a:gd name="T62" fmla="*/ 1156300383 w 1192"/>
              <a:gd name="T63" fmla="*/ 1881781225 h 2205"/>
              <a:gd name="T64" fmla="*/ 1111655307 w 1192"/>
              <a:gd name="T65" fmla="*/ 1774455210 h 2205"/>
              <a:gd name="T66" fmla="*/ 1096030112 w 1192"/>
              <a:gd name="T67" fmla="*/ 1668918119 h 2205"/>
              <a:gd name="T68" fmla="*/ 1088216986 w 1192"/>
              <a:gd name="T69" fmla="*/ 1566063942 h 2205"/>
              <a:gd name="T70" fmla="*/ 1100494302 w 1192"/>
              <a:gd name="T71" fmla="*/ 1445322411 h 2205"/>
              <a:gd name="T72" fmla="*/ 1136209940 w 1192"/>
              <a:gd name="T73" fmla="*/ 1325474870 h 2205"/>
              <a:gd name="T74" fmla="*/ 1189784454 w 1192"/>
              <a:gd name="T75" fmla="*/ 1215465941 h 2205"/>
              <a:gd name="T76" fmla="*/ 1252287348 w 1192"/>
              <a:gd name="T77" fmla="*/ 1126922215 h 2205"/>
              <a:gd name="T78" fmla="*/ 1310324996 w 1192"/>
              <a:gd name="T79" fmla="*/ 1064315530 h 2205"/>
              <a:gd name="T80" fmla="*/ 1379524705 w 1192"/>
              <a:gd name="T81" fmla="*/ 999919921 h 2205"/>
              <a:gd name="T82" fmla="*/ 1445375479 w 1192"/>
              <a:gd name="T83" fmla="*/ 946256913 h 2205"/>
              <a:gd name="T84" fmla="*/ 1522388313 w 1192"/>
              <a:gd name="T85" fmla="*/ 897959733 h 2205"/>
              <a:gd name="T86" fmla="*/ 1611677408 w 1192"/>
              <a:gd name="T87" fmla="*/ 849663499 h 2205"/>
              <a:gd name="T88" fmla="*/ 1700967560 w 1192"/>
              <a:gd name="T89" fmla="*/ 810310943 h 2205"/>
              <a:gd name="T90" fmla="*/ 1827088605 w 1192"/>
              <a:gd name="T91" fmla="*/ 776324213 h 22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2"/>
              <a:gd name="T139" fmla="*/ 0 h 2205"/>
              <a:gd name="T140" fmla="*/ 1192 w 1192"/>
              <a:gd name="T141" fmla="*/ 2205 h 22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2" h="2205">
                <a:moveTo>
                  <a:pt x="1192" y="0"/>
                </a:moveTo>
                <a:lnTo>
                  <a:pt x="1166" y="4"/>
                </a:lnTo>
                <a:lnTo>
                  <a:pt x="1141" y="8"/>
                </a:lnTo>
                <a:lnTo>
                  <a:pt x="1106" y="16"/>
                </a:lnTo>
                <a:lnTo>
                  <a:pt x="1080" y="22"/>
                </a:lnTo>
                <a:lnTo>
                  <a:pt x="1053" y="30"/>
                </a:lnTo>
                <a:lnTo>
                  <a:pt x="1028" y="38"/>
                </a:lnTo>
                <a:lnTo>
                  <a:pt x="1001" y="45"/>
                </a:lnTo>
                <a:lnTo>
                  <a:pt x="975" y="53"/>
                </a:lnTo>
                <a:lnTo>
                  <a:pt x="948" y="64"/>
                </a:lnTo>
                <a:lnTo>
                  <a:pt x="916" y="76"/>
                </a:lnTo>
                <a:lnTo>
                  <a:pt x="889" y="88"/>
                </a:lnTo>
                <a:lnTo>
                  <a:pt x="861" y="100"/>
                </a:lnTo>
                <a:lnTo>
                  <a:pt x="831" y="113"/>
                </a:lnTo>
                <a:lnTo>
                  <a:pt x="801" y="128"/>
                </a:lnTo>
                <a:lnTo>
                  <a:pt x="774" y="142"/>
                </a:lnTo>
                <a:lnTo>
                  <a:pt x="749" y="158"/>
                </a:lnTo>
                <a:lnTo>
                  <a:pt x="726" y="171"/>
                </a:lnTo>
                <a:lnTo>
                  <a:pt x="703" y="188"/>
                </a:lnTo>
                <a:lnTo>
                  <a:pt x="677" y="202"/>
                </a:lnTo>
                <a:lnTo>
                  <a:pt x="649" y="221"/>
                </a:lnTo>
                <a:lnTo>
                  <a:pt x="623" y="241"/>
                </a:lnTo>
                <a:lnTo>
                  <a:pt x="599" y="260"/>
                </a:lnTo>
                <a:lnTo>
                  <a:pt x="576" y="276"/>
                </a:lnTo>
                <a:lnTo>
                  <a:pt x="539" y="307"/>
                </a:lnTo>
                <a:lnTo>
                  <a:pt x="501" y="344"/>
                </a:lnTo>
                <a:lnTo>
                  <a:pt x="471" y="371"/>
                </a:lnTo>
                <a:lnTo>
                  <a:pt x="436" y="410"/>
                </a:lnTo>
                <a:lnTo>
                  <a:pt x="412" y="438"/>
                </a:lnTo>
                <a:lnTo>
                  <a:pt x="385" y="470"/>
                </a:lnTo>
                <a:lnTo>
                  <a:pt x="355" y="507"/>
                </a:lnTo>
                <a:lnTo>
                  <a:pt x="331" y="540"/>
                </a:lnTo>
                <a:lnTo>
                  <a:pt x="307" y="579"/>
                </a:lnTo>
                <a:lnTo>
                  <a:pt x="283" y="617"/>
                </a:lnTo>
                <a:lnTo>
                  <a:pt x="258" y="658"/>
                </a:lnTo>
                <a:lnTo>
                  <a:pt x="238" y="693"/>
                </a:lnTo>
                <a:lnTo>
                  <a:pt x="219" y="736"/>
                </a:lnTo>
                <a:lnTo>
                  <a:pt x="200" y="777"/>
                </a:lnTo>
                <a:lnTo>
                  <a:pt x="184" y="821"/>
                </a:lnTo>
                <a:lnTo>
                  <a:pt x="168" y="868"/>
                </a:lnTo>
                <a:lnTo>
                  <a:pt x="148" y="926"/>
                </a:lnTo>
                <a:lnTo>
                  <a:pt x="134" y="980"/>
                </a:lnTo>
                <a:lnTo>
                  <a:pt x="121" y="1035"/>
                </a:lnTo>
                <a:lnTo>
                  <a:pt x="114" y="1089"/>
                </a:lnTo>
                <a:lnTo>
                  <a:pt x="105" y="1152"/>
                </a:lnTo>
                <a:lnTo>
                  <a:pt x="98" y="1230"/>
                </a:lnTo>
                <a:lnTo>
                  <a:pt x="97" y="1292"/>
                </a:lnTo>
                <a:lnTo>
                  <a:pt x="98" y="1353"/>
                </a:lnTo>
                <a:lnTo>
                  <a:pt x="103" y="1411"/>
                </a:lnTo>
                <a:lnTo>
                  <a:pt x="110" y="1464"/>
                </a:lnTo>
                <a:lnTo>
                  <a:pt x="117" y="1521"/>
                </a:lnTo>
                <a:lnTo>
                  <a:pt x="129" y="1579"/>
                </a:lnTo>
                <a:lnTo>
                  <a:pt x="145" y="1641"/>
                </a:lnTo>
                <a:lnTo>
                  <a:pt x="165" y="1704"/>
                </a:lnTo>
                <a:lnTo>
                  <a:pt x="186" y="1763"/>
                </a:lnTo>
                <a:lnTo>
                  <a:pt x="208" y="1821"/>
                </a:lnTo>
                <a:lnTo>
                  <a:pt x="235" y="1878"/>
                </a:lnTo>
                <a:lnTo>
                  <a:pt x="268" y="1932"/>
                </a:lnTo>
                <a:lnTo>
                  <a:pt x="0" y="2084"/>
                </a:lnTo>
                <a:lnTo>
                  <a:pt x="817" y="2205"/>
                </a:lnTo>
                <a:lnTo>
                  <a:pt x="1118" y="1454"/>
                </a:lnTo>
                <a:lnTo>
                  <a:pt x="804" y="1622"/>
                </a:lnTo>
                <a:lnTo>
                  <a:pt x="773" y="1574"/>
                </a:lnTo>
                <a:lnTo>
                  <a:pt x="754" y="1530"/>
                </a:lnTo>
                <a:lnTo>
                  <a:pt x="737" y="1486"/>
                </a:lnTo>
                <a:lnTo>
                  <a:pt x="725" y="1442"/>
                </a:lnTo>
                <a:lnTo>
                  <a:pt x="716" y="1398"/>
                </a:lnTo>
                <a:lnTo>
                  <a:pt x="714" y="1357"/>
                </a:lnTo>
                <a:lnTo>
                  <a:pt x="710" y="1315"/>
                </a:lnTo>
                <a:lnTo>
                  <a:pt x="710" y="1273"/>
                </a:lnTo>
                <a:lnTo>
                  <a:pt x="712" y="1223"/>
                </a:lnTo>
                <a:lnTo>
                  <a:pt x="718" y="1175"/>
                </a:lnTo>
                <a:lnTo>
                  <a:pt x="729" y="1121"/>
                </a:lnTo>
                <a:lnTo>
                  <a:pt x="741" y="1078"/>
                </a:lnTo>
                <a:lnTo>
                  <a:pt x="760" y="1029"/>
                </a:lnTo>
                <a:lnTo>
                  <a:pt x="776" y="988"/>
                </a:lnTo>
                <a:lnTo>
                  <a:pt x="799" y="947"/>
                </a:lnTo>
                <a:lnTo>
                  <a:pt x="817" y="916"/>
                </a:lnTo>
                <a:lnTo>
                  <a:pt x="836" y="891"/>
                </a:lnTo>
                <a:lnTo>
                  <a:pt x="855" y="865"/>
                </a:lnTo>
                <a:lnTo>
                  <a:pt x="877" y="839"/>
                </a:lnTo>
                <a:lnTo>
                  <a:pt x="900" y="813"/>
                </a:lnTo>
                <a:lnTo>
                  <a:pt x="920" y="794"/>
                </a:lnTo>
                <a:lnTo>
                  <a:pt x="943" y="769"/>
                </a:lnTo>
                <a:lnTo>
                  <a:pt x="966" y="751"/>
                </a:lnTo>
                <a:lnTo>
                  <a:pt x="993" y="730"/>
                </a:lnTo>
                <a:lnTo>
                  <a:pt x="1025" y="709"/>
                </a:lnTo>
                <a:lnTo>
                  <a:pt x="1052" y="691"/>
                </a:lnTo>
                <a:lnTo>
                  <a:pt x="1075" y="678"/>
                </a:lnTo>
                <a:lnTo>
                  <a:pt x="1109" y="659"/>
                </a:lnTo>
                <a:lnTo>
                  <a:pt x="1141" y="645"/>
                </a:lnTo>
                <a:lnTo>
                  <a:pt x="1192" y="631"/>
                </a:lnTo>
                <a:lnTo>
                  <a:pt x="1192" y="0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3988929" y="2657670"/>
            <a:ext cx="859296" cy="58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기대</a:t>
            </a:r>
            <a:endParaRPr lang="en-US" altLang="ko-KR" sz="2400" b="1" dirty="0" smtClean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효과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과제개요</a:t>
            </a:r>
            <a:endParaRPr lang="ko-KR" altLang="en-US" sz="3200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52561" y="1362075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 업 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명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52561" y="3589936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chemeClr val="tx1"/>
                </a:solidFill>
              </a:rPr>
              <a:t>주관기관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690669" y="3589936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(Korea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Testing Laboratory)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49386" y="4217724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참여기관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697019" y="4217724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명지대학교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㈜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피앤이솔루션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시그넷시스템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옴니시스템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㈜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엣셀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kumimoji="0"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1695293" y="1362075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충전인프라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국제시험인증시스템 구축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463246" y="4845511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개발기간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1710879" y="4845511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2012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~ 2014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12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31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81730" y="5482274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사업비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729363" y="5482274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3,735,000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기금출연금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2,800,000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민간부담금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935,000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457185" y="2595914"/>
            <a:ext cx="1158551" cy="829844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연구목표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1699917" y="2567712"/>
            <a:ext cx="6946930" cy="886249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지능형전력망법에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따른 인증제도를 운용하기 위한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충전인프라 </a:t>
            </a:r>
            <a:endParaRPr kumimoji="0"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 설비를 구축하여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보장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457185" y="1967039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사업구분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1699917" y="1967039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에너지연구기반구축사업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인프라구축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739" y="1465161"/>
            <a:ext cx="6904182" cy="4278687"/>
          </a:xfrm>
        </p:spPr>
        <p:txBody>
          <a:bodyPr>
            <a:noAutofit/>
          </a:bodyPr>
          <a:lstStyle/>
          <a:p>
            <a:pPr lvl="0"/>
            <a:r>
              <a:rPr lang="ko-KR" altLang="en-US" sz="5400" dirty="0" smtClean="0"/>
              <a:t>감사합니다 </a:t>
            </a:r>
            <a:r>
              <a:rPr lang="en-US" altLang="ko-KR" sz="5400" dirty="0" smtClean="0"/>
              <a:t>!</a:t>
            </a:r>
            <a:br>
              <a:rPr lang="en-US" altLang="ko-KR" sz="5400" dirty="0" smtClean="0"/>
            </a:br>
            <a:r>
              <a:rPr lang="en-US" altLang="ko-KR" sz="5400" dirty="0" smtClean="0"/>
              <a:t/>
            </a:r>
            <a:br>
              <a:rPr lang="en-US" altLang="ko-KR" sz="5400" dirty="0" smtClean="0"/>
            </a:br>
            <a:r>
              <a:rPr lang="en-US" altLang="ko-KR" sz="5400" dirty="0" smtClean="0"/>
              <a:t>Q &amp; A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김석진</a:t>
            </a:r>
            <a:r>
              <a:rPr lang="en-US" altLang="ko-KR" sz="3200" dirty="0" smtClean="0"/>
              <a:t> </a:t>
            </a:r>
            <a:r>
              <a:rPr lang="ko-KR" altLang="en-US" sz="3600" dirty="0" smtClean="0"/>
              <a:t>팀장 </a:t>
            </a:r>
            <a:r>
              <a:rPr lang="en-US" altLang="ko-KR" sz="3200" dirty="0" smtClean="0"/>
              <a:t>(</a:t>
            </a:r>
            <a:r>
              <a:rPr lang="en-US" altLang="ko-KR" sz="3200" dirty="0" smtClean="0"/>
              <a:t>02-860-1412)</a:t>
            </a:r>
            <a:br>
              <a:rPr lang="en-US" altLang="ko-KR" sz="3200" dirty="0" smtClean="0"/>
            </a:br>
            <a:r>
              <a:rPr lang="en-US" altLang="ko-KR" sz="3200" dirty="0" smtClean="0"/>
              <a:t>sjkim@ktl.re.kr</a:t>
            </a:r>
            <a:endParaRPr lang="ko-KR" altLang="en-US" sz="3200" dirty="0" smtClean="0"/>
          </a:p>
        </p:txBody>
      </p:sp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9455" y="895927"/>
            <a:ext cx="8377381" cy="443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50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주관기관 현황</a:t>
            </a:r>
            <a:endParaRPr lang="ko-KR" altLang="en-US" sz="3200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80926" y="1149475"/>
            <a:ext cx="7975245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□ 기관명칭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기업유형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정부출연기관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지식경제부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설립근거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산업기술촉진법 제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41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조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설립연도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1966. 4. 1 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주     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소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서울시 구로구 구로동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222-13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           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조      직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디지털산업본부 등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본부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실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주요업무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교정검사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국책과제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학술 및 기술연구 용역 등 산업체 지원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기관지정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KAS/KOLAS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 인정기관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안전분야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안전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+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전자파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: IECE-CB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시험인증기관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전기용품안전인증기관 등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무선통신분야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휴대단말기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PTCRB/GCF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지정시험기관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RFID EPC Global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인증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  Bluetooth-SIG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시험기관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방송통신기자재 무선분야 지정시험기관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방송위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등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정보통신분야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정보보호제품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보안성인증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(CC),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소프트웨어 품질인증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(GS)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등 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306" y="1007706"/>
            <a:ext cx="1772818" cy="266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285874"/>
            <a:ext cx="18158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>
                <a:latin typeface="+mn-ea"/>
                <a:ea typeface="+mn-ea"/>
              </a:rPr>
              <a:t>대상기술 정의 </a:t>
            </a:r>
            <a:r>
              <a:rPr lang="en-US" altLang="ko-KR" sz="3200" spc="-150" dirty="0" smtClean="0">
                <a:latin typeface="+mn-ea"/>
                <a:ea typeface="+mn-ea"/>
              </a:rPr>
              <a:t>– </a:t>
            </a:r>
            <a:r>
              <a:rPr lang="ko-KR" altLang="en-US" sz="3200" spc="-150" dirty="0" err="1" smtClean="0">
                <a:latin typeface="+mn-ea"/>
                <a:ea typeface="+mn-ea"/>
              </a:rPr>
              <a:t>전기차</a:t>
            </a:r>
            <a:r>
              <a:rPr lang="en-US" altLang="ko-KR" sz="3200" spc="-150" dirty="0" smtClean="0">
                <a:latin typeface="+mn-ea"/>
                <a:ea typeface="+mn-ea"/>
              </a:rPr>
              <a:t> </a:t>
            </a:r>
            <a:r>
              <a:rPr lang="ko-KR" altLang="en-US" sz="3200" spc="-150" dirty="0" smtClean="0">
                <a:latin typeface="+mn-ea"/>
                <a:ea typeface="+mn-ea"/>
              </a:rPr>
              <a:t>충전인프라</a:t>
            </a:r>
            <a:endParaRPr lang="ko-KR" altLang="en-US" sz="3200" spc="-15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19" y="1065802"/>
            <a:ext cx="801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충전스테이션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 충전속도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방식에 따라 급속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완속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충전기로 구성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전력공급시스템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 전통적 발전시설 및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신재생에너지원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등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인프라운영시스템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전력계통운영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및 실시간 요금정보 제공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고객정보시스템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요금부과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결재 및 고객관리 로컬시스템</a:t>
            </a:r>
            <a:endParaRPr lang="en-US" altLang="ko-KR" sz="1800" b="1" dirty="0" smtClean="0">
              <a:solidFill>
                <a:schemeClr val="tx1"/>
              </a:solidFill>
            </a:endParaRPr>
          </a:p>
        </p:txBody>
      </p:sp>
      <p:pic>
        <p:nvPicPr>
          <p:cNvPr id="3073" name="_x73264224" descr="EMB000009800729"/>
          <p:cNvPicPr>
            <a:picLocks noChangeAspect="1" noChangeArrowheads="1"/>
          </p:cNvPicPr>
          <p:nvPr/>
        </p:nvPicPr>
        <p:blipFill>
          <a:blip r:embed="rId3" cstate="print"/>
          <a:srcRect b="20349"/>
          <a:stretch>
            <a:fillRect/>
          </a:stretch>
        </p:blipFill>
        <p:spPr bwMode="auto">
          <a:xfrm>
            <a:off x="1259633" y="2864500"/>
            <a:ext cx="6363477" cy="377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/>
              <a:t>대상기술 정의 </a:t>
            </a:r>
            <a:r>
              <a:rPr lang="en-US" altLang="ko-KR" sz="3200" spc="-150" dirty="0" smtClean="0"/>
              <a:t>- </a:t>
            </a:r>
            <a:r>
              <a:rPr lang="ko-KR" altLang="en-US" sz="3200" spc="-150" dirty="0" err="1" smtClean="0"/>
              <a:t>상호운용성</a:t>
            </a:r>
            <a:endParaRPr lang="ko-KR" altLang="en-US" sz="3200" spc="-150" dirty="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46530" y="1104508"/>
            <a:ext cx="7848384" cy="1600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◈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(Interoperability)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서로 다른 시스템에 대한 접근이나 성능구현의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제한 없이 상호작용 또는 기능이 가능하도록 하기 위한 인터페이스가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완전히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공개된 시스템의 특성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[Wikipedia]</a:t>
            </a: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기기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시스템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간 특정 목적을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달성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하기 위하여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통신인터페이스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를 통하여 서로간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정보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데이터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를 원활하게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j-ea"/>
              </a:rPr>
              <a:t>교환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하는것을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말하여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핵심기술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725" y="2715207"/>
            <a:ext cx="65606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>
                <a:latin typeface="+mn-ea"/>
                <a:ea typeface="+mn-ea"/>
              </a:rPr>
              <a:t>대상기술 정의 </a:t>
            </a:r>
            <a:r>
              <a:rPr lang="en-US" altLang="ko-KR" sz="3200" spc="-150" dirty="0" smtClean="0">
                <a:latin typeface="+mn-ea"/>
                <a:ea typeface="+mn-ea"/>
              </a:rPr>
              <a:t>– </a:t>
            </a:r>
            <a:r>
              <a:rPr lang="ko-KR" altLang="en-US" sz="3200" spc="-150" dirty="0" smtClean="0">
                <a:latin typeface="+mn-ea"/>
                <a:ea typeface="+mn-ea"/>
              </a:rPr>
              <a:t>시험인증시스템 </a:t>
            </a:r>
            <a:endParaRPr lang="ko-KR" altLang="en-US" sz="3200" spc="-15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19" y="1159112"/>
            <a:ext cx="801259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시험인증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적합성평가 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: Conformity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Assessment)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20000"/>
              </a:lnSpc>
            </a:pPr>
            <a:endParaRPr lang="en-US" altLang="ko-KR" sz="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제품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공정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시스템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개인 또는 법인에 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관하여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규정된 요건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에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 적합하다는</a:t>
            </a:r>
            <a:endParaRPr lang="en-US" altLang="ko-KR" sz="1800" b="1" spc="-1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       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것을 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자격을 갖춘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ko-KR" altLang="en-US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제</a:t>
            </a:r>
            <a:r>
              <a:rPr lang="en-US" altLang="ko-KR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ko-KR" altLang="en-US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자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가 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시험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및 검사를 통하여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증명하는 행위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marL="0" lvl="1" algn="r">
              <a:lnSpc>
                <a:spcPct val="12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      [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ISO/IEC Guide 17000]</a:t>
            </a: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인증의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3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요소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제품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표준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평가기관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시험인프라 구축 단계</a:t>
            </a:r>
            <a:endParaRPr lang="en-US" altLang="ko-KR" sz="10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9" descr="적합성평가의 3요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659" y="3032059"/>
            <a:ext cx="4306765" cy="199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250401" y="2870299"/>
          <a:ext cx="1892381" cy="2094153"/>
        </p:xfrm>
        <a:graphic>
          <a:graphicData uri="http://schemas.openxmlformats.org/drawingml/2006/table">
            <a:tbl>
              <a:tblPr/>
              <a:tblGrid>
                <a:gridCol w="1892381"/>
              </a:tblGrid>
              <a:tr h="29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17050-1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-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-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22031" y="5696141"/>
          <a:ext cx="7404175" cy="653542"/>
        </p:xfrm>
        <a:graphic>
          <a:graphicData uri="http://schemas.openxmlformats.org/drawingml/2006/table">
            <a:tbl>
              <a:tblPr/>
              <a:tblGrid>
                <a:gridCol w="1052945"/>
                <a:gridCol w="369455"/>
                <a:gridCol w="1043702"/>
                <a:gridCol w="341746"/>
                <a:gridCol w="1348509"/>
                <a:gridCol w="332509"/>
                <a:gridCol w="1339273"/>
                <a:gridCol w="397163"/>
                <a:gridCol w="1178873"/>
              </a:tblGrid>
              <a:tr h="653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표준개발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(</a:t>
                      </a: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제정</a:t>
                      </a: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)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시험설비 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구축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인증능력 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확보</a:t>
                      </a:r>
                      <a:endParaRPr lang="ko-KR" altLang="en-US" sz="1500" b="1" spc="-15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인증기관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지정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인증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서비스 제공</a:t>
                      </a:r>
                      <a:endParaRPr lang="ko-KR" altLang="en-US" sz="1500" b="1" spc="-15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3906</Words>
  <Application>Microsoft Office PowerPoint</Application>
  <PresentationFormat>화면 슬라이드 쇼(4:3)</PresentationFormat>
  <Paragraphs>1403</Paragraphs>
  <Slides>50</Slides>
  <Notes>45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50</vt:i4>
      </vt:variant>
    </vt:vector>
  </HeadingPairs>
  <TitlesOfParts>
    <vt:vector size="52" baseType="lpstr">
      <vt:lpstr>1_Office 테마</vt:lpstr>
      <vt:lpstr>2_Office 테마</vt:lpstr>
      <vt:lpstr>슬라이드 1</vt:lpstr>
      <vt:lpstr>목    차</vt:lpstr>
      <vt:lpstr>과제제안요구서(RFP)-사업내용 </vt:lpstr>
      <vt:lpstr>슬라이드 4</vt:lpstr>
      <vt:lpstr>과제개요</vt:lpstr>
      <vt:lpstr>주관기관 현황</vt:lpstr>
      <vt:lpstr>대상기술 정의 – 전기차 충전인프라</vt:lpstr>
      <vt:lpstr>대상기술 정의 - 상호운용성</vt:lpstr>
      <vt:lpstr>대상기술 정의 – 시험인증시스템 </vt:lpstr>
      <vt:lpstr>슬라이드 10</vt:lpstr>
      <vt:lpstr>사업 필요성</vt:lpstr>
      <vt:lpstr>슬라이드 12</vt:lpstr>
      <vt:lpstr>국제표준동향</vt:lpstr>
      <vt:lpstr>국제시험인증동향  - IEC</vt:lpstr>
      <vt:lpstr>유럽표준동향</vt:lpstr>
      <vt:lpstr>미국표준동향</vt:lpstr>
      <vt:lpstr>미국 – SGIP시험인증위원회(SGTCC)</vt:lpstr>
      <vt:lpstr>NIST SGIP 시험인증체계</vt:lpstr>
      <vt:lpstr>국내 표준동향 </vt:lpstr>
      <vt:lpstr>국내 인증동향 </vt:lpstr>
      <vt:lpstr>국내 전기용품 인증동향 </vt:lpstr>
      <vt:lpstr>국내 충전인프라 보급 동향</vt:lpstr>
      <vt:lpstr>제주 실증단지 상호운용성 </vt:lpstr>
      <vt:lpstr>IEC 61850/ IEC 61970 어플리케이션</vt:lpstr>
      <vt:lpstr>SWOT 분석 </vt:lpstr>
      <vt:lpstr>슬라이드 26</vt:lpstr>
      <vt:lpstr>비전</vt:lpstr>
      <vt:lpstr>사업범위 (상호운용성)</vt:lpstr>
      <vt:lpstr>사업범위 (상호운용성)</vt:lpstr>
      <vt:lpstr>사업내용 요약</vt:lpstr>
      <vt:lpstr>주요 사업내용 (1)</vt:lpstr>
      <vt:lpstr>주요 사업내용 (2) </vt:lpstr>
      <vt:lpstr>주요 사업내용 (3) </vt:lpstr>
      <vt:lpstr>주요 사업내용 (4-1) </vt:lpstr>
      <vt:lpstr>주요 사업내용 (4-2) </vt:lpstr>
      <vt:lpstr>주요 사업내용 (5) </vt:lpstr>
      <vt:lpstr>사업추진체계</vt:lpstr>
      <vt:lpstr>사업추진 전략</vt:lpstr>
      <vt:lpstr>사업 추진조직</vt:lpstr>
      <vt:lpstr>참여기관별 역할구분</vt:lpstr>
      <vt:lpstr>과제수행기관 경쟁력</vt:lpstr>
      <vt:lpstr>사업성과물</vt:lpstr>
      <vt:lpstr>사업추진 일정(1차년도)</vt:lpstr>
      <vt:lpstr>사업추진 일정(2차년도)</vt:lpstr>
      <vt:lpstr>사업추진 일정(3차년도)</vt:lpstr>
      <vt:lpstr>사업비 (1)</vt:lpstr>
      <vt:lpstr>사업비 (2)</vt:lpstr>
      <vt:lpstr>슬라이드 48</vt:lpstr>
      <vt:lpstr>기대효과</vt:lpstr>
      <vt:lpstr>감사합니다 !  Q &amp; A  김석진 팀장 (02-860-1412) sjkim@ktl.re.kr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KTL</cp:lastModifiedBy>
  <cp:revision>8826776</cp:revision>
  <cp:lastPrinted>2002-01-09T13:46:47Z</cp:lastPrinted>
  <dcterms:modified xsi:type="dcterms:W3CDTF">2011-12-05T01:13:50Z</dcterms:modified>
</cp:coreProperties>
</file>