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11" r:id="rId3"/>
    <p:sldId id="312" r:id="rId4"/>
    <p:sldId id="330" r:id="rId5"/>
    <p:sldId id="313" r:id="rId6"/>
    <p:sldId id="314" r:id="rId7"/>
    <p:sldId id="315" r:id="rId8"/>
    <p:sldId id="316" r:id="rId9"/>
    <p:sldId id="331" r:id="rId10"/>
    <p:sldId id="317" r:id="rId11"/>
    <p:sldId id="318" r:id="rId12"/>
    <p:sldId id="321" r:id="rId13"/>
    <p:sldId id="319" r:id="rId14"/>
    <p:sldId id="320" r:id="rId15"/>
    <p:sldId id="322" r:id="rId16"/>
    <p:sldId id="323" r:id="rId17"/>
    <p:sldId id="326" r:id="rId18"/>
    <p:sldId id="324" r:id="rId19"/>
    <p:sldId id="327" r:id="rId20"/>
    <p:sldId id="325" r:id="rId21"/>
    <p:sldId id="33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Review" id="{1C37BEC3-E3D8-F34F-8991-ECD58F129C2C}">
          <p14:sldIdLst>
            <p14:sldId id="311"/>
            <p14:sldId id="312"/>
            <p14:sldId id="330"/>
          </p14:sldIdLst>
        </p14:section>
        <p14:section name="802.11 MAC" id="{59848F89-1FE2-4D43-9832-C8D1BA210619}">
          <p14:sldIdLst>
            <p14:sldId id="313"/>
            <p14:sldId id="314"/>
            <p14:sldId id="315"/>
            <p14:sldId id="316"/>
            <p14:sldId id="331"/>
            <p14:sldId id="317"/>
            <p14:sldId id="318"/>
            <p14:sldId id="321"/>
          </p14:sldIdLst>
        </p14:section>
        <p14:section name="Join/Leave" id="{6CD09C23-7924-5A4F-89D6-1CE7F58CC3B7}">
          <p14:sldIdLst>
            <p14:sldId id="319"/>
            <p14:sldId id="320"/>
            <p14:sldId id="322"/>
            <p14:sldId id="323"/>
            <p14:sldId id="326"/>
            <p14:sldId id="324"/>
            <p14:sldId id="327"/>
            <p14:sldId id="325"/>
            <p14:sldId id="33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713" autoAdjust="0"/>
  </p:normalViewPr>
  <p:slideViewPr>
    <p:cSldViewPr snapToGrid="0" snapToObjects="1">
      <p:cViewPr>
        <p:scale>
          <a:sx n="105" d="100"/>
          <a:sy n="105" d="100"/>
        </p:scale>
        <p:origin x="-70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2A036-A27F-4EC9-8114-C58A4F412657}" type="datetimeFigureOut">
              <a:rPr lang="ko-KR" altLang="en-US" smtClean="0"/>
              <a:t>9/13/12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7B721-419A-4D2F-876F-DF002EF7C3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539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7B721-419A-4D2F-876F-DF002EF7C302}" type="slidenum">
              <a:rPr lang="ko-KR" altLang="en-US" smtClean="0"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Wireless LAN(2)</a:t>
            </a:r>
            <a:br>
              <a:rPr lang="en-US" sz="6000" dirty="0" smtClean="0"/>
            </a:br>
            <a:r>
              <a:rPr lang="en-US" sz="3600" dirty="0" smtClean="0"/>
              <a:t>Mobile </a:t>
            </a:r>
            <a:r>
              <a:rPr lang="en-US" sz="3600" dirty="0" smtClean="0"/>
              <a:t>Computing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</a:t>
            </a:r>
            <a:r>
              <a:rPr lang="en-US" dirty="0" smtClean="0"/>
              <a:t>9. </a:t>
            </a:r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Recovery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70000" lnSpcReduction="20000"/>
          </a:bodyPr>
          <a:lstStyle/>
          <a:p>
            <a:r>
              <a:rPr lang="en-US" dirty="0" smtClean="0"/>
              <a:t>What if the frame is lost?</a:t>
            </a:r>
          </a:p>
          <a:p>
            <a:endParaRPr lang="en-US" dirty="0"/>
          </a:p>
          <a:p>
            <a:pPr lvl="1"/>
            <a:r>
              <a:rPr lang="en-US" dirty="0" smtClean="0"/>
              <a:t>Node A is not sure if node B received</a:t>
            </a:r>
          </a:p>
          <a:p>
            <a:pPr lvl="1"/>
            <a:r>
              <a:rPr lang="en-US" dirty="0" smtClean="0"/>
              <a:t>Solution: </a:t>
            </a:r>
            <a:r>
              <a:rPr lang="en-US" i="1" dirty="0" smtClean="0"/>
              <a:t>The receiver sends Acknowledgement for every frame</a:t>
            </a:r>
          </a:p>
          <a:p>
            <a:r>
              <a:rPr lang="en-US" dirty="0" smtClean="0"/>
              <a:t>What if the </a:t>
            </a:r>
            <a:r>
              <a:rPr lang="en-US" dirty="0" err="1" smtClean="0"/>
              <a:t>Ack</a:t>
            </a:r>
            <a:r>
              <a:rPr lang="en-US" dirty="0" smtClean="0"/>
              <a:t> is lost?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Node A is not sure why no </a:t>
            </a:r>
            <a:r>
              <a:rPr lang="en-US" dirty="0" err="1" smtClean="0"/>
              <a:t>Ack</a:t>
            </a:r>
            <a:r>
              <a:rPr lang="en-US" dirty="0" smtClean="0"/>
              <a:t>: the message was lost? or the </a:t>
            </a:r>
            <a:r>
              <a:rPr lang="en-US" dirty="0" err="1" smtClean="0"/>
              <a:t>Ack</a:t>
            </a:r>
            <a:r>
              <a:rPr lang="en-US" dirty="0" smtClean="0"/>
              <a:t> was lost?</a:t>
            </a:r>
          </a:p>
          <a:p>
            <a:pPr lvl="1"/>
            <a:r>
              <a:rPr lang="en-US" dirty="0" smtClean="0"/>
              <a:t>Solution: </a:t>
            </a:r>
            <a:r>
              <a:rPr lang="en-US" i="1" dirty="0" smtClean="0"/>
              <a:t>The sender resends the message until an </a:t>
            </a:r>
            <a:r>
              <a:rPr lang="en-US" i="1" dirty="0" err="1" smtClean="0"/>
              <a:t>Ack</a:t>
            </a:r>
            <a:r>
              <a:rPr lang="en-US" i="1" dirty="0" smtClean="0"/>
              <a:t> arrives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4086076" y="2055536"/>
            <a:ext cx="2508542" cy="439046"/>
            <a:chOff x="2329548" y="2595631"/>
            <a:chExt cx="3040732" cy="532190"/>
          </a:xfrm>
        </p:grpSpPr>
        <p:sp>
          <p:nvSpPr>
            <p:cNvPr id="4" name="Oval 3"/>
            <p:cNvSpPr/>
            <p:nvPr/>
          </p:nvSpPr>
          <p:spPr>
            <a:xfrm>
              <a:off x="4838090" y="2595631"/>
              <a:ext cx="532190" cy="53219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B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2329548" y="2595631"/>
              <a:ext cx="532190" cy="53219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A</a:t>
              </a:r>
            </a:p>
          </p:txBody>
        </p:sp>
        <p:cxnSp>
          <p:nvCxnSpPr>
            <p:cNvPr id="6" name="Straight Arrow Connector 5"/>
            <p:cNvCxnSpPr>
              <a:stCxn id="5" idx="6"/>
            </p:cNvCxnSpPr>
            <p:nvPr/>
          </p:nvCxnSpPr>
          <p:spPr>
            <a:xfrm>
              <a:off x="2861738" y="2861726"/>
              <a:ext cx="121435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955142" y="2651262"/>
              <a:ext cx="459619" cy="459619"/>
            </a:xfrm>
            <a:prstGeom prst="line">
              <a:avLst/>
            </a:prstGeom>
            <a:ln w="3810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3955142" y="2651262"/>
              <a:ext cx="459619" cy="459619"/>
            </a:xfrm>
            <a:prstGeom prst="line">
              <a:avLst/>
            </a:prstGeom>
            <a:ln w="3810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086076" y="3852346"/>
            <a:ext cx="2617404" cy="615678"/>
            <a:chOff x="2329548" y="5493650"/>
            <a:chExt cx="3040732" cy="715256"/>
          </a:xfrm>
        </p:grpSpPr>
        <p:sp>
          <p:nvSpPr>
            <p:cNvPr id="14" name="Oval 13"/>
            <p:cNvSpPr/>
            <p:nvPr/>
          </p:nvSpPr>
          <p:spPr>
            <a:xfrm>
              <a:off x="4838090" y="5493650"/>
              <a:ext cx="532190" cy="53219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B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2329548" y="5493650"/>
              <a:ext cx="532190" cy="53218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A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861738" y="5638792"/>
              <a:ext cx="19763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3265713" y="5724668"/>
              <a:ext cx="350762" cy="350762"/>
              <a:chOff x="3955142" y="5549281"/>
              <a:chExt cx="459619" cy="459619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3955142" y="5549281"/>
                <a:ext cx="459619" cy="459619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  <a:headEnd type="none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3955142" y="5549281"/>
                <a:ext cx="459619" cy="459619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  <a:headEnd type="none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Arrow Connector 20"/>
            <p:cNvCxnSpPr/>
            <p:nvPr/>
          </p:nvCxnSpPr>
          <p:spPr>
            <a:xfrm>
              <a:off x="3568095" y="5900049"/>
              <a:ext cx="1269995" cy="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979332" y="5839574"/>
              <a:ext cx="5448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8391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long should I wait for an </a:t>
            </a:r>
            <a:r>
              <a:rPr lang="en-US" dirty="0" err="1" smtClean="0"/>
              <a:t>Ack</a:t>
            </a:r>
            <a:r>
              <a:rPr lang="en-US" dirty="0" smtClean="0"/>
              <a:t> before retransmission?</a:t>
            </a:r>
          </a:p>
          <a:p>
            <a:pPr lvl="1"/>
            <a:r>
              <a:rPr lang="en-US" dirty="0" smtClean="0"/>
              <a:t>Implementation dependent</a:t>
            </a:r>
          </a:p>
          <a:p>
            <a:pPr lvl="1"/>
            <a:r>
              <a:rPr lang="en-US" dirty="0" smtClean="0"/>
              <a:t>round-trip-time + SIFS</a:t>
            </a:r>
          </a:p>
          <a:p>
            <a:r>
              <a:rPr lang="en-US" dirty="0" smtClean="0"/>
              <a:t>How many times should I retry until discarding?</a:t>
            </a:r>
          </a:p>
          <a:p>
            <a:pPr lvl="1"/>
            <a:r>
              <a:rPr lang="en-US" dirty="0" err="1" smtClean="0"/>
              <a:t>MIB:aShortRetryLimit</a:t>
            </a:r>
            <a:r>
              <a:rPr lang="en-US" dirty="0" smtClean="0"/>
              <a:t> times </a:t>
            </a:r>
          </a:p>
          <a:p>
            <a:pPr lvl="2"/>
            <a:r>
              <a:rPr lang="en-US" dirty="0" smtClean="0"/>
              <a:t>if frame length &lt; </a:t>
            </a:r>
            <a:r>
              <a:rPr lang="en-US" dirty="0" err="1" smtClean="0"/>
              <a:t>MIB:aRTSThreshold</a:t>
            </a:r>
            <a:endParaRPr lang="en-US" dirty="0" smtClean="0"/>
          </a:p>
          <a:p>
            <a:pPr lvl="1"/>
            <a:r>
              <a:rPr lang="en-US" dirty="0" err="1" smtClean="0"/>
              <a:t>MIB:aLongRetryLimit</a:t>
            </a:r>
            <a:r>
              <a:rPr lang="en-US" dirty="0" smtClean="0"/>
              <a:t>,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789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or 3"/>
          <p:cNvSpPr/>
          <p:nvPr/>
        </p:nvSpPr>
        <p:spPr>
          <a:xfrm>
            <a:off x="1346806" y="205216"/>
            <a:ext cx="457200" cy="457200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5" name="Decision 4"/>
          <p:cNvSpPr/>
          <p:nvPr/>
        </p:nvSpPr>
        <p:spPr>
          <a:xfrm>
            <a:off x="743254" y="1001714"/>
            <a:ext cx="1664305" cy="659363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NAV&gt;0?</a:t>
            </a:r>
          </a:p>
        </p:txBody>
      </p:sp>
      <p:sp>
        <p:nvSpPr>
          <p:cNvPr id="6" name="Process 5"/>
          <p:cNvSpPr/>
          <p:nvPr/>
        </p:nvSpPr>
        <p:spPr>
          <a:xfrm>
            <a:off x="3253621" y="1001713"/>
            <a:ext cx="1403048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Sleep for 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NAV sec</a:t>
            </a:r>
          </a:p>
        </p:txBody>
      </p:sp>
      <p:cxnSp>
        <p:nvCxnSpPr>
          <p:cNvPr id="8" name="Straight Arrow Connector 7"/>
          <p:cNvCxnSpPr>
            <a:stCxn id="4" idx="4"/>
            <a:endCxn id="5" idx="0"/>
          </p:cNvCxnSpPr>
          <p:nvPr/>
        </p:nvCxnSpPr>
        <p:spPr>
          <a:xfrm>
            <a:off x="1575406" y="662416"/>
            <a:ext cx="1" cy="339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>
            <a:off x="2407559" y="1331396"/>
            <a:ext cx="846062" cy="45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6" idx="0"/>
          </p:cNvCxnSpPr>
          <p:nvPr/>
        </p:nvCxnSpPr>
        <p:spPr>
          <a:xfrm rot="16200000" flipV="1">
            <a:off x="2639384" y="-314049"/>
            <a:ext cx="239713" cy="239181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Process 18"/>
          <p:cNvSpPr/>
          <p:nvPr/>
        </p:nvSpPr>
        <p:spPr>
          <a:xfrm>
            <a:off x="444502" y="1964501"/>
            <a:ext cx="2261809" cy="34569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Read the medium</a:t>
            </a:r>
          </a:p>
        </p:txBody>
      </p:sp>
      <p:sp>
        <p:nvSpPr>
          <p:cNvPr id="20" name="Decision 19"/>
          <p:cNvSpPr/>
          <p:nvPr/>
        </p:nvSpPr>
        <p:spPr>
          <a:xfrm>
            <a:off x="743253" y="2593419"/>
            <a:ext cx="1664306" cy="843654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Medium busy?</a:t>
            </a:r>
          </a:p>
        </p:txBody>
      </p:sp>
      <p:sp>
        <p:nvSpPr>
          <p:cNvPr id="21" name="Process 20"/>
          <p:cNvSpPr/>
          <p:nvPr/>
        </p:nvSpPr>
        <p:spPr>
          <a:xfrm>
            <a:off x="5382986" y="2640293"/>
            <a:ext cx="1039585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double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CW</a:t>
            </a:r>
          </a:p>
        </p:txBody>
      </p:sp>
      <p:sp>
        <p:nvSpPr>
          <p:cNvPr id="23" name="Process 22"/>
          <p:cNvSpPr/>
          <p:nvPr/>
        </p:nvSpPr>
        <p:spPr>
          <a:xfrm>
            <a:off x="3172585" y="2640293"/>
            <a:ext cx="1565121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Sleep for 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rand*CW sec</a:t>
            </a:r>
          </a:p>
        </p:txBody>
      </p:sp>
      <p:sp>
        <p:nvSpPr>
          <p:cNvPr id="24" name="Process 23"/>
          <p:cNvSpPr/>
          <p:nvPr/>
        </p:nvSpPr>
        <p:spPr>
          <a:xfrm>
            <a:off x="444502" y="3786052"/>
            <a:ext cx="2261809" cy="338425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Transmit Frame</a:t>
            </a:r>
          </a:p>
        </p:txBody>
      </p:sp>
      <p:sp>
        <p:nvSpPr>
          <p:cNvPr id="25" name="Decision 24"/>
          <p:cNvSpPr/>
          <p:nvPr/>
        </p:nvSpPr>
        <p:spPr>
          <a:xfrm>
            <a:off x="743253" y="4355154"/>
            <a:ext cx="1664306" cy="676466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Collision?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74979" y="219731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to send exists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5" idx="2"/>
            <a:endCxn id="19" idx="0"/>
          </p:cNvCxnSpPr>
          <p:nvPr/>
        </p:nvCxnSpPr>
        <p:spPr>
          <a:xfrm>
            <a:off x="1575407" y="1661077"/>
            <a:ext cx="0" cy="303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9" idx="2"/>
            <a:endCxn id="20" idx="0"/>
          </p:cNvCxnSpPr>
          <p:nvPr/>
        </p:nvCxnSpPr>
        <p:spPr>
          <a:xfrm flipH="1">
            <a:off x="1575406" y="2310192"/>
            <a:ext cx="1" cy="2832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2"/>
            <a:endCxn id="24" idx="0"/>
          </p:cNvCxnSpPr>
          <p:nvPr/>
        </p:nvCxnSpPr>
        <p:spPr>
          <a:xfrm>
            <a:off x="1575406" y="3437073"/>
            <a:ext cx="1" cy="3489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2"/>
            <a:endCxn id="25" idx="0"/>
          </p:cNvCxnSpPr>
          <p:nvPr/>
        </p:nvCxnSpPr>
        <p:spPr>
          <a:xfrm flipH="1">
            <a:off x="1575406" y="4124477"/>
            <a:ext cx="1" cy="2306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5" idx="2"/>
            <a:endCxn id="33" idx="0"/>
          </p:cNvCxnSpPr>
          <p:nvPr/>
        </p:nvCxnSpPr>
        <p:spPr>
          <a:xfrm>
            <a:off x="1575406" y="5031620"/>
            <a:ext cx="1" cy="3582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0" idx="3"/>
            <a:endCxn id="23" idx="1"/>
          </p:cNvCxnSpPr>
          <p:nvPr/>
        </p:nvCxnSpPr>
        <p:spPr>
          <a:xfrm>
            <a:off x="2407559" y="3015246"/>
            <a:ext cx="7650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3" idx="3"/>
            <a:endCxn id="21" idx="1"/>
          </p:cNvCxnSpPr>
          <p:nvPr/>
        </p:nvCxnSpPr>
        <p:spPr>
          <a:xfrm>
            <a:off x="4737706" y="3015246"/>
            <a:ext cx="6452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21" idx="0"/>
          </p:cNvCxnSpPr>
          <p:nvPr/>
        </p:nvCxnSpPr>
        <p:spPr>
          <a:xfrm rot="16200000" flipV="1">
            <a:off x="4031544" y="769057"/>
            <a:ext cx="1878293" cy="1864179"/>
          </a:xfrm>
          <a:prstGeom prst="bentConnector3">
            <a:avLst>
              <a:gd name="adj1" fmla="val 9894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322894" y="1025911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318059" y="2678091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563334" y="3374766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575407" y="1588507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70" name="Elbow Connector 69"/>
          <p:cNvCxnSpPr>
            <a:stCxn id="25" idx="3"/>
            <a:endCxn id="23" idx="2"/>
          </p:cNvCxnSpPr>
          <p:nvPr/>
        </p:nvCxnSpPr>
        <p:spPr>
          <a:xfrm flipV="1">
            <a:off x="2407559" y="3390199"/>
            <a:ext cx="1547587" cy="130318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318059" y="4331987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551217" y="4998769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33" name="Process 32"/>
          <p:cNvSpPr/>
          <p:nvPr/>
        </p:nvSpPr>
        <p:spPr>
          <a:xfrm>
            <a:off x="444502" y="5389892"/>
            <a:ext cx="2261809" cy="32856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Wait for </a:t>
            </a:r>
            <a:r>
              <a:rPr lang="en-US" dirty="0" err="1" smtClean="0">
                <a:solidFill>
                  <a:srgbClr val="13141C"/>
                </a:solidFill>
              </a:rPr>
              <a:t>Ack</a:t>
            </a:r>
            <a:endParaRPr lang="en-US" dirty="0" smtClean="0">
              <a:solidFill>
                <a:srgbClr val="13141C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06311" y="5124212"/>
            <a:ext cx="2703891" cy="859929"/>
            <a:chOff x="2706311" y="5124212"/>
            <a:chExt cx="2703891" cy="859929"/>
          </a:xfrm>
        </p:grpSpPr>
        <p:sp>
          <p:nvSpPr>
            <p:cNvPr id="34" name="Decision 33"/>
            <p:cNvSpPr/>
            <p:nvPr/>
          </p:nvSpPr>
          <p:spPr>
            <a:xfrm>
              <a:off x="3499157" y="5124212"/>
              <a:ext cx="1911045" cy="859929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Ack</a:t>
              </a:r>
              <a:r>
                <a:rPr lang="en-US" sz="1600" dirty="0" smtClean="0">
                  <a:solidFill>
                    <a:srgbClr val="13141C"/>
                  </a:solidFill>
                </a:rPr>
                <a:t> arrives</a:t>
              </a: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on time?</a:t>
              </a:r>
            </a:p>
          </p:txBody>
        </p:sp>
        <p:cxnSp>
          <p:nvCxnSpPr>
            <p:cNvPr id="36" name="Straight Arrow Connector 35"/>
            <p:cNvCxnSpPr>
              <a:stCxn id="33" idx="3"/>
              <a:endCxn id="34" idx="1"/>
            </p:cNvCxnSpPr>
            <p:nvPr/>
          </p:nvCxnSpPr>
          <p:spPr>
            <a:xfrm>
              <a:off x="2706311" y="5554177"/>
              <a:ext cx="79284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5383293" y="5124212"/>
            <a:ext cx="2184395" cy="859929"/>
            <a:chOff x="5383293" y="5124212"/>
            <a:chExt cx="2184395" cy="859929"/>
          </a:xfrm>
        </p:grpSpPr>
        <p:sp>
          <p:nvSpPr>
            <p:cNvPr id="35" name="Decision 34"/>
            <p:cNvSpPr/>
            <p:nvPr/>
          </p:nvSpPr>
          <p:spPr>
            <a:xfrm>
              <a:off x="5930597" y="5124212"/>
              <a:ext cx="1637091" cy="859929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#Trials</a:t>
              </a: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&lt; limit?</a:t>
              </a:r>
            </a:p>
          </p:txBody>
        </p:sp>
        <p:cxnSp>
          <p:nvCxnSpPr>
            <p:cNvPr id="46" name="Straight Arrow Connector 45"/>
            <p:cNvCxnSpPr>
              <a:stCxn id="34" idx="3"/>
              <a:endCxn id="35" idx="1"/>
            </p:cNvCxnSpPr>
            <p:nvPr/>
          </p:nvCxnSpPr>
          <p:spPr>
            <a:xfrm>
              <a:off x="5410202" y="5554177"/>
              <a:ext cx="52039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383293" y="5184845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226080" y="5902714"/>
            <a:ext cx="2855938" cy="814582"/>
            <a:chOff x="4226080" y="5902714"/>
            <a:chExt cx="2855938" cy="814582"/>
          </a:xfrm>
        </p:grpSpPr>
        <p:sp>
          <p:nvSpPr>
            <p:cNvPr id="51" name="Connector 50"/>
            <p:cNvSpPr/>
            <p:nvPr/>
          </p:nvSpPr>
          <p:spPr>
            <a:xfrm>
              <a:off x="4226080" y="6260096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2" name="Straight Arrow Connector 81"/>
            <p:cNvCxnSpPr>
              <a:stCxn id="34" idx="2"/>
              <a:endCxn id="51" idx="0"/>
            </p:cNvCxnSpPr>
            <p:nvPr/>
          </p:nvCxnSpPr>
          <p:spPr>
            <a:xfrm>
              <a:off x="4454680" y="5984141"/>
              <a:ext cx="0" cy="27595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4624419" y="6284141"/>
              <a:ext cx="2457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Successful Transmission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442994" y="5902714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30598" y="761999"/>
            <a:ext cx="1294240" cy="4362214"/>
            <a:chOff x="5930598" y="761999"/>
            <a:chExt cx="1294240" cy="4362214"/>
          </a:xfrm>
        </p:grpSpPr>
        <p:cxnSp>
          <p:nvCxnSpPr>
            <p:cNvPr id="95" name="Elbow Connector 94"/>
            <p:cNvCxnSpPr>
              <a:stCxn id="35" idx="0"/>
            </p:cNvCxnSpPr>
            <p:nvPr/>
          </p:nvCxnSpPr>
          <p:spPr>
            <a:xfrm rot="16200000" flipV="1">
              <a:off x="4158764" y="2533833"/>
              <a:ext cx="4362213" cy="818546"/>
            </a:xfrm>
            <a:prstGeom prst="bentConnector3">
              <a:avLst>
                <a:gd name="adj1" fmla="val 99632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6712859" y="4754881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76194" y="5221130"/>
            <a:ext cx="1524887" cy="1207978"/>
            <a:chOff x="7476194" y="5221130"/>
            <a:chExt cx="1524887" cy="1207978"/>
          </a:xfrm>
        </p:grpSpPr>
        <p:sp>
          <p:nvSpPr>
            <p:cNvPr id="85" name="Connector 84"/>
            <p:cNvSpPr/>
            <p:nvPr/>
          </p:nvSpPr>
          <p:spPr>
            <a:xfrm>
              <a:off x="8028535" y="532557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6" name="Straight Arrow Connector 85"/>
            <p:cNvCxnSpPr>
              <a:stCxn id="35" idx="3"/>
              <a:endCxn id="85" idx="2"/>
            </p:cNvCxnSpPr>
            <p:nvPr/>
          </p:nvCxnSpPr>
          <p:spPr>
            <a:xfrm>
              <a:off x="7567688" y="5554177"/>
              <a:ext cx="46084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7476194" y="5221130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7567688" y="5782777"/>
              <a:ext cx="14333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Failed</a:t>
              </a:r>
            </a:p>
            <a:p>
              <a:pPr algn="ctr"/>
              <a:r>
                <a:rPr lang="en-US" dirty="0" smtClean="0"/>
                <a:t>Transmission</a:t>
              </a:r>
              <a:endParaRPr lang="en-US" dirty="0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231050" y="6022531"/>
            <a:ext cx="314767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i="1" dirty="0" smtClean="0"/>
              <a:t>CSMA/CA with </a:t>
            </a:r>
            <a:r>
              <a:rPr lang="en-US" sz="2800" i="1" dirty="0" err="1" smtClean="0"/>
              <a:t>Retx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214689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Recall</a:t>
            </a:r>
          </a:p>
          <a:p>
            <a:pPr lvl="1"/>
            <a:r>
              <a:rPr lang="en-US" dirty="0" smtClean="0"/>
              <a:t>BSS (Basic Service Set): a group of stations under the same coordination function</a:t>
            </a:r>
          </a:p>
          <a:p>
            <a:pPr lvl="1"/>
            <a:r>
              <a:rPr lang="en-US" dirty="0" smtClean="0"/>
              <a:t>IBSS (Independent BSS): BSS without DS connection</a:t>
            </a:r>
          </a:p>
          <a:p>
            <a:pPr lvl="1"/>
            <a:r>
              <a:rPr lang="en-US" dirty="0" smtClean="0"/>
              <a:t>ESS (Extended Service Set): BSS’s + DS</a:t>
            </a:r>
          </a:p>
          <a:p>
            <a:r>
              <a:rPr lang="en-US" dirty="0" smtClean="0"/>
              <a:t>BSSID: Identity of a BSS. Usually MAC address of the AP</a:t>
            </a:r>
          </a:p>
          <a:p>
            <a:r>
              <a:rPr lang="en-US" dirty="0" smtClean="0"/>
              <a:t>ESSID = SSID: Identity of an ESS. a string up to 32 octets</a:t>
            </a:r>
          </a:p>
          <a:p>
            <a:r>
              <a:rPr lang="en-US" dirty="0" smtClean="0"/>
              <a:t>SSID of IBSS: Chosen by the first member</a:t>
            </a:r>
          </a:p>
        </p:txBody>
      </p:sp>
    </p:spTree>
    <p:extLst>
      <p:ext uri="{BB962C8B-B14F-4D97-AF65-F5344CB8AC3E}">
        <p14:creationId xmlns:p14="http://schemas.microsoft.com/office/powerpoint/2010/main" val="1506181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&amp; Leaving a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199"/>
            <a:ext cx="5416664" cy="461675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Discover a WLAN</a:t>
            </a:r>
          </a:p>
          <a:p>
            <a:pPr lvl="1"/>
            <a:r>
              <a:rPr lang="en-US" dirty="0" smtClean="0"/>
              <a:t>Find an AP with preferred SSID and strong signal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Get permission to connect to the WLAN</a:t>
            </a:r>
          </a:p>
          <a:p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Join the WLAN</a:t>
            </a:r>
          </a:p>
          <a:p>
            <a:r>
              <a:rPr lang="en-US" dirty="0" smtClean="0"/>
              <a:t>Disassociation</a:t>
            </a:r>
          </a:p>
          <a:p>
            <a:pPr lvl="1"/>
            <a:r>
              <a:rPr lang="en-US" dirty="0" smtClean="0"/>
              <a:t>Leave the WLAN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6209080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37041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873864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800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26213" y="3165520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26213" y="2535892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3255" y="4477984"/>
            <a:ext cx="2007809" cy="10230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26213" y="385280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3255" y="570468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Disassociation</a:t>
            </a:r>
          </a:p>
        </p:txBody>
      </p:sp>
    </p:spTree>
    <p:extLst>
      <p:ext uri="{BB962C8B-B14F-4D97-AF65-F5344CB8AC3E}">
        <p14:creationId xmlns:p14="http://schemas.microsoft.com/office/powerpoint/2010/main" val="100757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Beacon</a:t>
            </a:r>
          </a:p>
          <a:p>
            <a:pPr lvl="1"/>
            <a:r>
              <a:rPr lang="en-US" dirty="0" smtClean="0"/>
              <a:t>Each AP periodically broadcasts a Beacon frame</a:t>
            </a:r>
          </a:p>
          <a:p>
            <a:pPr lvl="2"/>
            <a:r>
              <a:rPr lang="en-US" dirty="0" smtClean="0"/>
              <a:t>every </a:t>
            </a:r>
            <a:r>
              <a:rPr lang="en-US" dirty="0" err="1" smtClean="0"/>
              <a:t>MIB:aBeaconPeriod</a:t>
            </a:r>
            <a:endParaRPr lang="en-US" dirty="0" smtClean="0"/>
          </a:p>
          <a:p>
            <a:pPr lvl="2"/>
            <a:r>
              <a:rPr lang="en-US" dirty="0" smtClean="0"/>
              <a:t>on its channel</a:t>
            </a:r>
          </a:p>
          <a:p>
            <a:pPr lvl="1"/>
            <a:r>
              <a:rPr lang="en-US" dirty="0" smtClean="0"/>
              <a:t>Containing synchronization information</a:t>
            </a:r>
          </a:p>
          <a:p>
            <a:pPr lvl="2"/>
            <a:r>
              <a:rPr lang="en-US" dirty="0" smtClean="0"/>
              <a:t>AP’s clock </a:t>
            </a:r>
          </a:p>
          <a:p>
            <a:pPr lvl="2"/>
            <a:r>
              <a:rPr lang="en-US" dirty="0" smtClean="0"/>
              <a:t>Parameters for the coordination function</a:t>
            </a:r>
          </a:p>
          <a:p>
            <a:pPr lvl="1"/>
            <a:r>
              <a:rPr lang="en-US" dirty="0" smtClean="0"/>
              <a:t>IBSS: every STA beacons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0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561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How an STA finds an AP?</a:t>
            </a:r>
          </a:p>
          <a:p>
            <a:r>
              <a:rPr lang="en-US" dirty="0" smtClean="0"/>
              <a:t>Passive Scan</a:t>
            </a:r>
          </a:p>
          <a:p>
            <a:pPr lvl="1"/>
            <a:r>
              <a:rPr lang="en-US" dirty="0" smtClean="0"/>
              <a:t>Collect beacons from all the channels, staying in each channel for </a:t>
            </a:r>
            <a:r>
              <a:rPr lang="en-US" dirty="0" err="1"/>
              <a:t>MIB:ChannelTime</a:t>
            </a:r>
            <a:r>
              <a:rPr lang="en-US" dirty="0"/>
              <a:t> </a:t>
            </a:r>
            <a:r>
              <a:rPr lang="en-US" dirty="0" smtClean="0"/>
              <a:t>seconds</a:t>
            </a:r>
          </a:p>
          <a:p>
            <a:r>
              <a:rPr lang="en-US" dirty="0" smtClean="0"/>
              <a:t>Active Scan</a:t>
            </a:r>
          </a:p>
          <a:p>
            <a:pPr lvl="1"/>
            <a:r>
              <a:rPr lang="en-US" dirty="0" smtClean="0"/>
              <a:t>STA sends a </a:t>
            </a:r>
            <a:r>
              <a:rPr lang="en-US" i="1" dirty="0" smtClean="0"/>
              <a:t>Probe Request </a:t>
            </a:r>
            <a:r>
              <a:rPr lang="en-US" dirty="0" smtClean="0"/>
              <a:t>frame, containing desired SSID</a:t>
            </a:r>
          </a:p>
          <a:p>
            <a:pPr lvl="1"/>
            <a:r>
              <a:rPr lang="en-US" dirty="0" smtClean="0"/>
              <a:t>AP with the same SSID returns a </a:t>
            </a:r>
            <a:r>
              <a:rPr lang="en-US" i="1" dirty="0" smtClean="0"/>
              <a:t>Probe Response </a:t>
            </a:r>
            <a:r>
              <a:rPr lang="en-US" dirty="0" smtClean="0"/>
              <a:t>frame</a:t>
            </a:r>
          </a:p>
          <a:p>
            <a:pPr lvl="1"/>
            <a:r>
              <a:rPr lang="en-US" dirty="0"/>
              <a:t>IBBS: The STA that sent the last Beacon </a:t>
            </a:r>
            <a:r>
              <a:rPr lang="en-US" dirty="0" smtClean="0"/>
              <a:t>replies</a:t>
            </a:r>
          </a:p>
          <a:p>
            <a:r>
              <a:rPr lang="en-US" dirty="0" smtClean="0"/>
              <a:t>AP choice</a:t>
            </a:r>
          </a:p>
          <a:p>
            <a:pPr lvl="1"/>
            <a:r>
              <a:rPr lang="en-US" dirty="0" smtClean="0"/>
              <a:t>STA chooses an AP with the best signal quality</a:t>
            </a:r>
          </a:p>
        </p:txBody>
      </p:sp>
    </p:spTree>
    <p:extLst>
      <p:ext uri="{BB962C8B-B14F-4D97-AF65-F5344CB8AC3E}">
        <p14:creationId xmlns:p14="http://schemas.microsoft.com/office/powerpoint/2010/main" val="977994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696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Open System Authentication</a:t>
            </a:r>
          </a:p>
          <a:p>
            <a:pPr lvl="1"/>
            <a:r>
              <a:rPr lang="en-US" dirty="0" smtClean="0"/>
              <a:t>Any STA can access the WLAN</a:t>
            </a:r>
          </a:p>
          <a:p>
            <a:r>
              <a:rPr lang="en-US" dirty="0" smtClean="0"/>
              <a:t>Shared Key Authentication</a:t>
            </a:r>
          </a:p>
          <a:p>
            <a:pPr lvl="1"/>
            <a:r>
              <a:rPr lang="en-US" dirty="0" smtClean="0"/>
              <a:t>Only STAs that knows the same key with the AP can access the WLAN</a:t>
            </a:r>
          </a:p>
          <a:p>
            <a:pPr lvl="1"/>
            <a:r>
              <a:rPr lang="en-US" dirty="0" smtClean="0"/>
              <a:t>WEP (Wired Equivalent Privacy)</a:t>
            </a:r>
          </a:p>
        </p:txBody>
      </p:sp>
    </p:spTree>
    <p:extLst>
      <p:ext uri="{BB962C8B-B14F-4D97-AF65-F5344CB8AC3E}">
        <p14:creationId xmlns:p14="http://schemas.microsoft.com/office/powerpoint/2010/main" val="427842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Authentication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500838" y="2119298"/>
            <a:ext cx="21803" cy="3935799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28799" y="2119298"/>
            <a:ext cx="9686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522641" y="3232452"/>
            <a:ext cx="2206158" cy="524937"/>
            <a:chOff x="1770295" y="2390015"/>
            <a:chExt cx="2206158" cy="524937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452455" y="239001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Auth:Request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522641" y="3882365"/>
            <a:ext cx="2215844" cy="571714"/>
            <a:chOff x="1770295" y="3233448"/>
            <a:chExt cx="2215844" cy="571714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972125" y="3233448"/>
              <a:ext cx="14621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Auth:Success</a:t>
              </a:r>
              <a:endParaRPr lang="en-US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31656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3717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15013" y="4681083"/>
            <a:ext cx="2007809" cy="5805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17971" y="2525311"/>
            <a:ext cx="2007809" cy="5136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</p:spTree>
    <p:extLst>
      <p:ext uri="{BB962C8B-B14F-4D97-AF65-F5344CB8AC3E}">
        <p14:creationId xmlns:p14="http://schemas.microsoft.com/office/powerpoint/2010/main" val="40216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Key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93657" cy="4829866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600" dirty="0" smtClean="0"/>
              <a:t>WEP</a:t>
            </a:r>
            <a:endParaRPr lang="en-US" sz="2600" dirty="0"/>
          </a:p>
          <a:p>
            <a:pPr lvl="1"/>
            <a:r>
              <a:rPr lang="en-US" sz="2200" dirty="0" smtClean="0"/>
              <a:t>STA and AP shares a key</a:t>
            </a:r>
          </a:p>
          <a:p>
            <a:pPr lvl="1"/>
            <a:r>
              <a:rPr lang="en-US" sz="2200" dirty="0" smtClean="0"/>
              <a:t>STA </a:t>
            </a:r>
            <a:r>
              <a:rPr lang="en-US" sz="2200" dirty="0"/>
              <a:t>proves its knowledge by a challenge/response </a:t>
            </a:r>
            <a:r>
              <a:rPr lang="en-US" sz="2200" dirty="0" smtClean="0"/>
              <a:t>protocol</a:t>
            </a:r>
          </a:p>
          <a:p>
            <a:pPr lvl="1"/>
            <a:r>
              <a:rPr lang="en-US" sz="2200" dirty="0" err="1" smtClean="0"/>
              <a:t>Auth:Challenge</a:t>
            </a:r>
            <a:r>
              <a:rPr lang="en-US" sz="2200" dirty="0"/>
              <a:t> </a:t>
            </a:r>
            <a:r>
              <a:rPr lang="en-US" sz="2200" dirty="0" smtClean="0"/>
              <a:t>contains a challenge text</a:t>
            </a:r>
          </a:p>
          <a:p>
            <a:pPr lvl="1"/>
            <a:r>
              <a:rPr lang="en-US" sz="2200" dirty="0" err="1" smtClean="0"/>
              <a:t>Auth:Response</a:t>
            </a:r>
            <a:r>
              <a:rPr lang="en-US" sz="2200" dirty="0" smtClean="0"/>
              <a:t> contains the encryption of the challenge text (128 bits)</a:t>
            </a:r>
          </a:p>
          <a:p>
            <a:pPr lvl="1"/>
            <a:r>
              <a:rPr lang="en-US" sz="2200" dirty="0" smtClean="0"/>
              <a:t>Authentication is successful if the encryption is correct</a:t>
            </a:r>
            <a:endParaRPr lang="en-US" sz="2200" dirty="0"/>
          </a:p>
          <a:p>
            <a:pPr lvl="1"/>
            <a:r>
              <a:rPr lang="en-US" sz="2200" dirty="0" smtClean="0"/>
              <a:t>Subsequent data packets </a:t>
            </a:r>
            <a:r>
              <a:rPr lang="en-US" sz="2200" dirty="0"/>
              <a:t>are </a:t>
            </a:r>
            <a:r>
              <a:rPr lang="en-US" sz="2200" dirty="0" smtClean="0"/>
              <a:t>encrypted</a:t>
            </a:r>
            <a:endParaRPr lang="en-US" sz="22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105190" y="2156880"/>
            <a:ext cx="21804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33151" y="2156880"/>
            <a:ext cx="0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126993" y="2810424"/>
            <a:ext cx="2206158" cy="524937"/>
            <a:chOff x="6126993" y="2931374"/>
            <a:chExt cx="2206158" cy="524937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6126993" y="312489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470609">
              <a:off x="6809153" y="2931374"/>
              <a:ext cx="1082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26993" y="3399862"/>
            <a:ext cx="2215844" cy="571714"/>
            <a:chOff x="6126993" y="3581287"/>
            <a:chExt cx="2215844" cy="571714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6126993" y="376595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20982875">
              <a:off x="6449775" y="3581287"/>
              <a:ext cx="1667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Auth:Challenge</a:t>
              </a:r>
              <a:endParaRPr lang="en-US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69974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976132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2851" y="5515439"/>
            <a:ext cx="2007809" cy="4066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22323" y="2386863"/>
            <a:ext cx="2007809" cy="352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26993" y="4103018"/>
            <a:ext cx="2206158" cy="524938"/>
            <a:chOff x="6126993" y="4381203"/>
            <a:chExt cx="2206158" cy="52493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126993" y="457472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527962">
              <a:off x="6522038" y="4381203"/>
              <a:ext cx="1630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Auth:Response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6993" y="4789217"/>
            <a:ext cx="2215844" cy="535429"/>
            <a:chOff x="6126993" y="5067402"/>
            <a:chExt cx="2215844" cy="535429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6126993" y="521578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21013430">
              <a:off x="6449775" y="5067402"/>
              <a:ext cx="11606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5736" y="1755333"/>
            <a:ext cx="423279" cy="4163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65369" y="1755333"/>
            <a:ext cx="423279" cy="416366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212851" y="6074476"/>
            <a:ext cx="2007809" cy="4066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Encrypted Comm.</a:t>
            </a:r>
          </a:p>
        </p:txBody>
      </p:sp>
    </p:spTree>
    <p:extLst>
      <p:ext uri="{BB962C8B-B14F-4D97-AF65-F5344CB8AC3E}">
        <p14:creationId xmlns:p14="http://schemas.microsoft.com/office/powerpoint/2010/main" val="1852340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4" grpId="0" animBg="1"/>
      <p:bldP spid="25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8657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/>
              <a:t>Wireless Communication</a:t>
            </a:r>
          </a:p>
          <a:p>
            <a:pPr lvl="1">
              <a:lnSpc>
                <a:spcPct val="130000"/>
              </a:lnSpc>
            </a:pPr>
            <a:r>
              <a:rPr lang="en-US" sz="1800" dirty="0" smtClean="0"/>
              <a:t>Channel, Multipath interference, Path loss, Shadowing, Microscopic Fading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Wireless </a:t>
            </a:r>
            <a:r>
              <a:rPr lang="en-US" sz="2400" dirty="0" smtClean="0"/>
              <a:t>LAN</a:t>
            </a:r>
          </a:p>
          <a:p>
            <a:pPr lvl="1">
              <a:lnSpc>
                <a:spcPct val="130000"/>
              </a:lnSpc>
            </a:pPr>
            <a:r>
              <a:rPr lang="en-US" sz="1800" dirty="0" smtClean="0"/>
              <a:t>ISM bands, Building Blocks: BSS, DS, ESS</a:t>
            </a:r>
          </a:p>
          <a:p>
            <a:pPr lvl="1">
              <a:lnSpc>
                <a:spcPct val="130000"/>
              </a:lnSpc>
            </a:pPr>
            <a:r>
              <a:rPr lang="en-US" sz="1800" dirty="0" smtClean="0"/>
              <a:t>MAC</a:t>
            </a:r>
          </a:p>
          <a:p>
            <a:pPr lvl="2">
              <a:lnSpc>
                <a:spcPct val="130000"/>
              </a:lnSpc>
            </a:pPr>
            <a:r>
              <a:rPr lang="en-US" sz="1600" dirty="0" smtClean="0"/>
              <a:t>PCF/DCF, CSMA/CA, Random </a:t>
            </a:r>
            <a:r>
              <a:rPr lang="en-US" sz="1600" dirty="0" err="1" smtClean="0"/>
              <a:t>Backoff</a:t>
            </a:r>
            <a:r>
              <a:rPr lang="en-US" sz="1600" dirty="0" smtClean="0"/>
              <a:t>, </a:t>
            </a:r>
          </a:p>
          <a:p>
            <a:pPr lvl="2">
              <a:lnSpc>
                <a:spcPct val="130000"/>
              </a:lnSpc>
            </a:pPr>
            <a:r>
              <a:rPr lang="en-US" sz="1600" dirty="0" smtClean="0"/>
              <a:t>Hidden/Exposed Terminal Problems, RTS/CTS</a:t>
            </a:r>
          </a:p>
          <a:p>
            <a:pPr lvl="1">
              <a:lnSpc>
                <a:spcPct val="130000"/>
              </a:lnSpc>
            </a:pPr>
            <a:r>
              <a:rPr lang="en-US" sz="1800" dirty="0" smtClean="0"/>
              <a:t>PHY: Frequency Hopping Spread Spectrum (FHSS), Direct Sequence Spread Spectrum (DSSS)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860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71181" cy="461675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STA registers itself to the AP so that AP knows the presence of the STA, and handles packets from/to the STA</a:t>
            </a:r>
          </a:p>
          <a:p>
            <a:r>
              <a:rPr lang="en-US" dirty="0" smtClean="0"/>
              <a:t>Association Request</a:t>
            </a:r>
          </a:p>
          <a:p>
            <a:pPr lvl="1"/>
            <a:r>
              <a:rPr lang="en-US" dirty="0" smtClean="0"/>
              <a:t>STA’s capabilities: supported data rates, WEP support, PHY options, power saving mode</a:t>
            </a:r>
          </a:p>
          <a:p>
            <a:r>
              <a:rPr lang="en-US" dirty="0" smtClean="0"/>
              <a:t>Association Response</a:t>
            </a:r>
          </a:p>
          <a:p>
            <a:pPr lvl="1"/>
            <a:r>
              <a:rPr lang="en-US" dirty="0" smtClean="0"/>
              <a:t>Accept/Reject: based on capability, load balancing, security,…</a:t>
            </a:r>
          </a:p>
          <a:p>
            <a:pPr lvl="1"/>
            <a:r>
              <a:rPr lang="en-US" dirty="0" smtClean="0"/>
              <a:t>Association ID, Supported data rate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91665" y="3888341"/>
            <a:ext cx="2260950" cy="524937"/>
            <a:chOff x="1770295" y="2390015"/>
            <a:chExt cx="2260950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78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Assoc:Request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67475" y="4538254"/>
            <a:ext cx="2215844" cy="571714"/>
            <a:chOff x="1770295" y="3233448"/>
            <a:chExt cx="2215844" cy="571714"/>
          </a:xfrm>
        </p:grpSpPr>
        <p:cxnSp>
          <p:nvCxnSpPr>
            <p:cNvPr id="22" name="Straight Arrow Connector 21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865347" y="3233448"/>
              <a:ext cx="1719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Assoc:Response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3132894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525311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5553571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1442747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67943" cy="46167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STA notifies the AP of its leaving</a:t>
            </a:r>
          </a:p>
          <a:p>
            <a:r>
              <a:rPr lang="en-US" dirty="0" smtClean="0"/>
              <a:t>AP notifies the STA of disconnecting</a:t>
            </a:r>
          </a:p>
          <a:p>
            <a:r>
              <a:rPr lang="en-US" dirty="0" smtClean="0"/>
              <a:t>Reason Code:</a:t>
            </a:r>
          </a:p>
          <a:p>
            <a:pPr lvl="1"/>
            <a:r>
              <a:rPr lang="en-US" dirty="0" smtClean="0"/>
              <a:t>No reason</a:t>
            </a:r>
          </a:p>
          <a:p>
            <a:pPr lvl="1"/>
            <a:r>
              <a:rPr lang="en-US" dirty="0" smtClean="0"/>
              <a:t>Authentication invalid</a:t>
            </a:r>
          </a:p>
          <a:p>
            <a:pPr lvl="1"/>
            <a:r>
              <a:rPr lang="en-US" dirty="0" smtClean="0"/>
              <a:t>Leaving</a:t>
            </a:r>
          </a:p>
          <a:p>
            <a:pPr lvl="1"/>
            <a:r>
              <a:rPr lang="en-US" dirty="0" smtClean="0"/>
              <a:t>Inactivity</a:t>
            </a:r>
          </a:p>
          <a:p>
            <a:pPr lvl="1"/>
            <a:r>
              <a:rPr lang="en-US" dirty="0" smtClean="0"/>
              <a:t>Load balancing</a:t>
            </a:r>
            <a:endParaRPr lang="en-US" dirty="0"/>
          </a:p>
          <a:p>
            <a:pPr lvl="1"/>
            <a:r>
              <a:rPr lang="en-US" dirty="0" smtClean="0"/>
              <a:t>etc…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79842" y="4756657"/>
            <a:ext cx="2237619" cy="524937"/>
            <a:chOff x="1770295" y="2390015"/>
            <a:chExt cx="2237619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55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Disassociation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2930512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322929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4165856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75171" y="3586224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</p:spTree>
    <p:extLst>
      <p:ext uri="{BB962C8B-B14F-4D97-AF65-F5344CB8AC3E}">
        <p14:creationId xmlns:p14="http://schemas.microsoft.com/office/powerpoint/2010/main" val="4059011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wireless communication, the original signals can be distorted by distance, obstacles, and time. Explain the three wireless channel distortion models in terrestrial environment and their definitions.</a:t>
            </a:r>
          </a:p>
          <a:p>
            <a:pPr lvl="1"/>
            <a:r>
              <a:rPr lang="en-US" dirty="0" smtClean="0"/>
              <a:t>Path loss, Shadowing, Microscopic Fading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34286" y="557590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09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were the major challenges, their causes, and resolutions in the design of WLAN?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34286" y="557590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86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MAC in more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carrier sense mechanism</a:t>
            </a:r>
          </a:p>
          <a:p>
            <a:r>
              <a:rPr lang="en-US" dirty="0" smtClean="0"/>
              <a:t>Binary exponential </a:t>
            </a:r>
            <a:r>
              <a:rPr lang="en-US" dirty="0" err="1"/>
              <a:t>b</a:t>
            </a:r>
            <a:r>
              <a:rPr lang="en-US" dirty="0" err="1" smtClean="0"/>
              <a:t>ackoff</a:t>
            </a:r>
            <a:endParaRPr lang="en-US" dirty="0" smtClean="0"/>
          </a:p>
          <a:p>
            <a:r>
              <a:rPr lang="en-US" dirty="0" smtClean="0"/>
              <a:t>Error recovery</a:t>
            </a:r>
          </a:p>
          <a:p>
            <a:r>
              <a:rPr lang="en-US" dirty="0" smtClean="0"/>
              <a:t>Join/Leave procedures</a:t>
            </a:r>
          </a:p>
          <a:p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35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 Sense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Physical carrier sense</a:t>
            </a:r>
          </a:p>
          <a:p>
            <a:pPr lvl="1"/>
            <a:r>
              <a:rPr lang="en-US" dirty="0" smtClean="0"/>
              <a:t>Sense the wireless medium and check if it is busy or not</a:t>
            </a:r>
          </a:p>
          <a:p>
            <a:r>
              <a:rPr lang="en-US" dirty="0" smtClean="0"/>
              <a:t>Virtual carrier sense</a:t>
            </a:r>
          </a:p>
          <a:p>
            <a:pPr lvl="1"/>
            <a:r>
              <a:rPr lang="en-US" dirty="0" smtClean="0"/>
              <a:t>Each frame tells others how long it will use the medium in </a:t>
            </a:r>
            <a:r>
              <a:rPr lang="en-US" i="1" dirty="0" smtClean="0"/>
              <a:t>Duration</a:t>
            </a:r>
            <a:r>
              <a:rPr lang="en-US" dirty="0" smtClean="0"/>
              <a:t> field</a:t>
            </a:r>
          </a:p>
          <a:p>
            <a:pPr lvl="1"/>
            <a:r>
              <a:rPr lang="en-US" dirty="0" smtClean="0"/>
              <a:t>Each STA records that time in </a:t>
            </a:r>
            <a:r>
              <a:rPr lang="en-US" dirty="0" smtClean="0">
                <a:solidFill>
                  <a:srgbClr val="FF0000"/>
                </a:solidFill>
              </a:rPr>
              <a:t>NAV</a:t>
            </a:r>
            <a:r>
              <a:rPr lang="en-US" dirty="0" smtClean="0"/>
              <a:t> (Network Availability Vector), and waits for that reserved time period</a:t>
            </a:r>
          </a:p>
          <a:p>
            <a:pPr lvl="1"/>
            <a:r>
              <a:rPr lang="en-US" dirty="0" smtClean="0"/>
              <a:t>When NAV expires, the STA does PHY carrier sense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2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or 3"/>
          <p:cNvSpPr/>
          <p:nvPr/>
        </p:nvSpPr>
        <p:spPr>
          <a:xfrm>
            <a:off x="2192868" y="215299"/>
            <a:ext cx="457200" cy="457200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589316" y="672499"/>
            <a:ext cx="1664305" cy="1270628"/>
            <a:chOff x="1589316" y="672499"/>
            <a:chExt cx="1664305" cy="1270628"/>
          </a:xfrm>
        </p:grpSpPr>
        <p:sp>
          <p:nvSpPr>
            <p:cNvPr id="5" name="Decision 4"/>
            <p:cNvSpPr/>
            <p:nvPr/>
          </p:nvSpPr>
          <p:spPr>
            <a:xfrm>
              <a:off x="1589316" y="1193222"/>
              <a:ext cx="1664305" cy="749905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NAV&gt;0?</a:t>
              </a:r>
            </a:p>
          </p:txBody>
        </p:sp>
        <p:cxnSp>
          <p:nvCxnSpPr>
            <p:cNvPr id="8" name="Straight Arrow Connector 7"/>
            <p:cNvCxnSpPr>
              <a:stCxn id="4" idx="4"/>
              <a:endCxn id="5" idx="0"/>
            </p:cNvCxnSpPr>
            <p:nvPr/>
          </p:nvCxnSpPr>
          <p:spPr>
            <a:xfrm>
              <a:off x="2421468" y="672499"/>
              <a:ext cx="1" cy="52072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5" name="Elbow Connector 14"/>
          <p:cNvCxnSpPr>
            <a:stCxn id="6" idx="0"/>
          </p:cNvCxnSpPr>
          <p:nvPr/>
        </p:nvCxnSpPr>
        <p:spPr>
          <a:xfrm rot="16200000" flipV="1">
            <a:off x="3444109" y="-163878"/>
            <a:ext cx="334459" cy="237973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621041" y="229814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to send exists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89315" y="2721441"/>
            <a:ext cx="1664306" cy="1124850"/>
            <a:chOff x="1589315" y="2721441"/>
            <a:chExt cx="1664306" cy="1124850"/>
          </a:xfrm>
        </p:grpSpPr>
        <p:sp>
          <p:nvSpPr>
            <p:cNvPr id="20" name="Decision 19"/>
            <p:cNvSpPr/>
            <p:nvPr/>
          </p:nvSpPr>
          <p:spPr>
            <a:xfrm>
              <a:off x="1589315" y="3002637"/>
              <a:ext cx="1664306" cy="843654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Medium busy?</a:t>
              </a:r>
            </a:p>
          </p:txBody>
        </p:sp>
        <p:cxnSp>
          <p:nvCxnSpPr>
            <p:cNvPr id="37" name="Straight Arrow Connector 36"/>
            <p:cNvCxnSpPr>
              <a:stCxn id="19" idx="2"/>
              <a:endCxn id="20" idx="0"/>
            </p:cNvCxnSpPr>
            <p:nvPr/>
          </p:nvCxnSpPr>
          <p:spPr>
            <a:xfrm flipH="1">
              <a:off x="2421468" y="2721441"/>
              <a:ext cx="1" cy="281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589315" y="4615562"/>
            <a:ext cx="1664306" cy="1165973"/>
            <a:chOff x="1589315" y="4615562"/>
            <a:chExt cx="1664306" cy="1165973"/>
          </a:xfrm>
        </p:grpSpPr>
        <p:sp>
          <p:nvSpPr>
            <p:cNvPr id="25" name="Decision 24"/>
            <p:cNvSpPr/>
            <p:nvPr/>
          </p:nvSpPr>
          <p:spPr>
            <a:xfrm>
              <a:off x="1589315" y="4921606"/>
              <a:ext cx="1664306" cy="859929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Collision?</a:t>
              </a:r>
            </a:p>
          </p:txBody>
        </p:sp>
        <p:cxnSp>
          <p:nvCxnSpPr>
            <p:cNvPr id="44" name="Straight Arrow Connector 43"/>
            <p:cNvCxnSpPr>
              <a:stCxn id="24" idx="2"/>
              <a:endCxn id="25" idx="0"/>
            </p:cNvCxnSpPr>
            <p:nvPr/>
          </p:nvCxnSpPr>
          <p:spPr>
            <a:xfrm flipH="1">
              <a:off x="2421468" y="4615562"/>
              <a:ext cx="1" cy="30604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58" name="Elbow Connector 57"/>
          <p:cNvCxnSpPr>
            <a:stCxn id="21" idx="0"/>
          </p:cNvCxnSpPr>
          <p:nvPr/>
        </p:nvCxnSpPr>
        <p:spPr>
          <a:xfrm rot="16200000" flipV="1">
            <a:off x="4745418" y="914552"/>
            <a:ext cx="2190750" cy="2079167"/>
          </a:xfrm>
          <a:prstGeom prst="bentConnector3">
            <a:avLst>
              <a:gd name="adj1" fmla="val 100241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93332" y="5961826"/>
            <a:ext cx="3724096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i="1" dirty="0" smtClean="0"/>
              <a:t>Algorithm for CSMA/CA</a:t>
            </a:r>
            <a:endParaRPr lang="en-US" sz="2800" i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3168956" y="1193221"/>
            <a:ext cx="2333775" cy="749906"/>
            <a:chOff x="3168956" y="1193221"/>
            <a:chExt cx="2333775" cy="749906"/>
          </a:xfrm>
        </p:grpSpPr>
        <p:sp>
          <p:nvSpPr>
            <p:cNvPr id="6" name="Process 5"/>
            <p:cNvSpPr/>
            <p:nvPr/>
          </p:nvSpPr>
          <p:spPr>
            <a:xfrm>
              <a:off x="4099683" y="1193221"/>
              <a:ext cx="1403048" cy="749906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Sleep for </a:t>
              </a:r>
            </a:p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NAV sec</a:t>
              </a:r>
            </a:p>
          </p:txBody>
        </p:sp>
        <p:cxnSp>
          <p:nvCxnSpPr>
            <p:cNvPr id="13" name="Straight Arrow Connector 12"/>
            <p:cNvCxnSpPr>
              <a:stCxn id="5" idx="3"/>
              <a:endCxn id="6" idx="1"/>
            </p:cNvCxnSpPr>
            <p:nvPr/>
          </p:nvCxnSpPr>
          <p:spPr>
            <a:xfrm flipV="1">
              <a:off x="3253621" y="1568174"/>
              <a:ext cx="84606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168956" y="1217419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64121" y="3049511"/>
            <a:ext cx="4367583" cy="749906"/>
            <a:chOff x="3164121" y="3049511"/>
            <a:chExt cx="4367583" cy="749906"/>
          </a:xfrm>
        </p:grpSpPr>
        <p:sp>
          <p:nvSpPr>
            <p:cNvPr id="21" name="Process 20"/>
            <p:cNvSpPr/>
            <p:nvPr/>
          </p:nvSpPr>
          <p:spPr>
            <a:xfrm>
              <a:off x="6229048" y="3049511"/>
              <a:ext cx="1302656" cy="749906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Backoff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20" idx="3"/>
              <a:endCxn id="21" idx="1"/>
            </p:cNvCxnSpPr>
            <p:nvPr/>
          </p:nvCxnSpPr>
          <p:spPr>
            <a:xfrm>
              <a:off x="3253621" y="3424464"/>
              <a:ext cx="297542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3164121" y="3087309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290564" y="3783984"/>
            <a:ext cx="2261809" cy="831578"/>
            <a:chOff x="1290564" y="3783984"/>
            <a:chExt cx="2261809" cy="831578"/>
          </a:xfrm>
        </p:grpSpPr>
        <p:sp>
          <p:nvSpPr>
            <p:cNvPr id="24" name="Process 23"/>
            <p:cNvSpPr/>
            <p:nvPr/>
          </p:nvSpPr>
          <p:spPr>
            <a:xfrm>
              <a:off x="1290564" y="4171080"/>
              <a:ext cx="2261809" cy="44448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Transmit Frame</a:t>
              </a:r>
            </a:p>
          </p:txBody>
        </p:sp>
        <p:cxnSp>
          <p:nvCxnSpPr>
            <p:cNvPr id="41" name="Straight Arrow Connector 40"/>
            <p:cNvCxnSpPr>
              <a:stCxn id="20" idx="2"/>
              <a:endCxn id="24" idx="0"/>
            </p:cNvCxnSpPr>
            <p:nvPr/>
          </p:nvCxnSpPr>
          <p:spPr>
            <a:xfrm>
              <a:off x="2421468" y="3846291"/>
              <a:ext cx="1" cy="3247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2409396" y="3783984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290564" y="1900965"/>
            <a:ext cx="2261809" cy="820476"/>
            <a:chOff x="1290564" y="1900965"/>
            <a:chExt cx="2261809" cy="820476"/>
          </a:xfrm>
        </p:grpSpPr>
        <p:sp>
          <p:nvSpPr>
            <p:cNvPr id="19" name="Process 18"/>
            <p:cNvSpPr/>
            <p:nvPr/>
          </p:nvSpPr>
          <p:spPr>
            <a:xfrm>
              <a:off x="1290564" y="2276959"/>
              <a:ext cx="2261809" cy="44448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Read the medium</a:t>
              </a:r>
            </a:p>
          </p:txBody>
        </p:sp>
        <p:cxnSp>
          <p:nvCxnSpPr>
            <p:cNvPr id="32" name="Straight Arrow Connector 31"/>
            <p:cNvCxnSpPr>
              <a:stCxn id="5" idx="2"/>
              <a:endCxn id="19" idx="0"/>
            </p:cNvCxnSpPr>
            <p:nvPr/>
          </p:nvCxnSpPr>
          <p:spPr>
            <a:xfrm>
              <a:off x="2421469" y="1943127"/>
              <a:ext cx="0" cy="3338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2421469" y="1900965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168956" y="3799417"/>
            <a:ext cx="3711420" cy="1588439"/>
            <a:chOff x="3168956" y="3799417"/>
            <a:chExt cx="3711420" cy="1588439"/>
          </a:xfrm>
        </p:grpSpPr>
        <p:cxnSp>
          <p:nvCxnSpPr>
            <p:cNvPr id="70" name="Elbow Connector 69"/>
            <p:cNvCxnSpPr>
              <a:stCxn id="25" idx="3"/>
              <a:endCxn id="21" idx="2"/>
            </p:cNvCxnSpPr>
            <p:nvPr/>
          </p:nvCxnSpPr>
          <p:spPr>
            <a:xfrm flipV="1">
              <a:off x="3253621" y="3799417"/>
              <a:ext cx="3626755" cy="1552154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168956" y="5018524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192868" y="5743418"/>
            <a:ext cx="2640481" cy="899291"/>
            <a:chOff x="2192868" y="5743418"/>
            <a:chExt cx="2640481" cy="899291"/>
          </a:xfrm>
        </p:grpSpPr>
        <p:cxnSp>
          <p:nvCxnSpPr>
            <p:cNvPr id="47" name="Straight Arrow Connector 46"/>
            <p:cNvCxnSpPr>
              <a:stCxn id="25" idx="2"/>
              <a:endCxn id="30" idx="0"/>
            </p:cNvCxnSpPr>
            <p:nvPr/>
          </p:nvCxnSpPr>
          <p:spPr>
            <a:xfrm>
              <a:off x="2421468" y="5781535"/>
              <a:ext cx="0" cy="4039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Connector 29"/>
            <p:cNvSpPr/>
            <p:nvPr/>
          </p:nvSpPr>
          <p:spPr>
            <a:xfrm>
              <a:off x="2192868" y="6185509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640396" y="6223436"/>
              <a:ext cx="2192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Transmission success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397279" y="5743418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44469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92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Exponential Random </a:t>
            </a:r>
            <a:r>
              <a:rPr lang="en-US" dirty="0" err="1" smtClean="0"/>
              <a:t>Backoff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Backoff</a:t>
            </a:r>
            <a:r>
              <a:rPr lang="en-US" dirty="0" smtClean="0"/>
              <a:t> duration(</a:t>
            </a:r>
            <a:r>
              <a:rPr lang="en-US" dirty="0" err="1" smtClean="0"/>
              <a:t>i</a:t>
            </a:r>
            <a:r>
              <a:rPr lang="en-US" dirty="0" smtClean="0"/>
              <a:t>) = </a:t>
            </a:r>
            <a:r>
              <a:rPr lang="en-US" i="1" dirty="0" smtClean="0">
                <a:cs typeface="Times New Roman"/>
              </a:rPr>
              <a:t>random()</a:t>
            </a:r>
            <a:r>
              <a:rPr lang="en-US" dirty="0" smtClean="0"/>
              <a:t> * </a:t>
            </a:r>
            <a:r>
              <a:rPr lang="en-US" i="1" dirty="0" smtClean="0">
                <a:latin typeface="Times New Roman"/>
                <a:cs typeface="Times New Roman"/>
              </a:rPr>
              <a:t>CW(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pPr lvl="1"/>
            <a:r>
              <a:rPr lang="en-US" i="1" dirty="0" smtClean="0"/>
              <a:t>random()</a:t>
            </a:r>
            <a:r>
              <a:rPr lang="en-US" dirty="0" smtClean="0"/>
              <a:t>: picks a random value from (0,1)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CW(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: 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th</a:t>
            </a:r>
            <a:r>
              <a:rPr lang="en-US" dirty="0" smtClean="0"/>
              <a:t> collision window, exponentially grows</a:t>
            </a:r>
          </a:p>
          <a:p>
            <a:pPr lvl="2"/>
            <a:r>
              <a:rPr lang="en-US" i="1" dirty="0" smtClean="0">
                <a:latin typeface="Times New Roman"/>
                <a:cs typeface="Times New Roman"/>
              </a:rPr>
              <a:t>CW(1) = </a:t>
            </a:r>
            <a:r>
              <a:rPr lang="en-US" i="1" dirty="0" err="1" smtClean="0">
                <a:latin typeface="Times New Roman"/>
                <a:cs typeface="Times New Roman"/>
              </a:rPr>
              <a:t>CW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min</a:t>
            </a:r>
            <a:endParaRPr lang="en-US" i="1" baseline="-25000" dirty="0" smtClean="0">
              <a:latin typeface="Times New Roman"/>
              <a:cs typeface="Times New Roman"/>
            </a:endParaRPr>
          </a:p>
          <a:p>
            <a:pPr lvl="2"/>
            <a:r>
              <a:rPr lang="en-US" i="1" dirty="0" smtClean="0">
                <a:latin typeface="Times New Roman"/>
                <a:cs typeface="Times New Roman"/>
              </a:rPr>
              <a:t>CW(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i="1" dirty="0" smtClean="0">
                <a:latin typeface="Times New Roman"/>
                <a:cs typeface="Times New Roman"/>
              </a:rPr>
              <a:t>) = CW(i-1) * 2</a:t>
            </a:r>
          </a:p>
          <a:p>
            <a:pPr lvl="2"/>
            <a:r>
              <a:rPr lang="en-US" i="1" dirty="0" smtClean="0">
                <a:latin typeface="Times New Roman"/>
                <a:cs typeface="Times New Roman"/>
              </a:rPr>
              <a:t>CW(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i="1" dirty="0" smtClean="0">
                <a:latin typeface="Times New Roman"/>
                <a:cs typeface="Times New Roman"/>
              </a:rPr>
              <a:t>) ≤ </a:t>
            </a:r>
            <a:r>
              <a:rPr lang="en-US" i="1" dirty="0" err="1" smtClean="0">
                <a:latin typeface="Times New Roman"/>
                <a:cs typeface="Times New Roman"/>
              </a:rPr>
              <a:t>Cw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max</a:t>
            </a:r>
            <a:endParaRPr lang="en-US" i="1" baseline="-250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73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or 3"/>
          <p:cNvSpPr/>
          <p:nvPr/>
        </p:nvSpPr>
        <p:spPr>
          <a:xfrm>
            <a:off x="2192868" y="215299"/>
            <a:ext cx="457200" cy="457200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5" name="Decision 4"/>
          <p:cNvSpPr/>
          <p:nvPr/>
        </p:nvSpPr>
        <p:spPr>
          <a:xfrm>
            <a:off x="1589316" y="1193222"/>
            <a:ext cx="1664305" cy="749905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NAV&gt;0?</a:t>
            </a:r>
          </a:p>
        </p:txBody>
      </p:sp>
      <p:sp>
        <p:nvSpPr>
          <p:cNvPr id="6" name="Process 5"/>
          <p:cNvSpPr/>
          <p:nvPr/>
        </p:nvSpPr>
        <p:spPr>
          <a:xfrm>
            <a:off x="4099683" y="1193221"/>
            <a:ext cx="1403048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Sleep for 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NAV sec</a:t>
            </a:r>
          </a:p>
        </p:txBody>
      </p:sp>
      <p:cxnSp>
        <p:nvCxnSpPr>
          <p:cNvPr id="8" name="Straight Arrow Connector 7"/>
          <p:cNvCxnSpPr>
            <a:stCxn id="4" idx="4"/>
            <a:endCxn id="5" idx="0"/>
          </p:cNvCxnSpPr>
          <p:nvPr/>
        </p:nvCxnSpPr>
        <p:spPr>
          <a:xfrm>
            <a:off x="2421468" y="672499"/>
            <a:ext cx="1" cy="5207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 flipV="1">
            <a:off x="3253621" y="1568174"/>
            <a:ext cx="846062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6" idx="0"/>
          </p:cNvCxnSpPr>
          <p:nvPr/>
        </p:nvCxnSpPr>
        <p:spPr>
          <a:xfrm rot="16200000" flipV="1">
            <a:off x="3444109" y="-163878"/>
            <a:ext cx="334459" cy="237973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Process 18"/>
          <p:cNvSpPr/>
          <p:nvPr/>
        </p:nvSpPr>
        <p:spPr>
          <a:xfrm>
            <a:off x="1290564" y="2276959"/>
            <a:ext cx="2261809" cy="444482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Read the medium</a:t>
            </a:r>
          </a:p>
        </p:txBody>
      </p:sp>
      <p:sp>
        <p:nvSpPr>
          <p:cNvPr id="20" name="Decision 19"/>
          <p:cNvSpPr/>
          <p:nvPr/>
        </p:nvSpPr>
        <p:spPr>
          <a:xfrm>
            <a:off x="1589315" y="3002637"/>
            <a:ext cx="1664306" cy="843654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Medium busy?</a:t>
            </a:r>
          </a:p>
        </p:txBody>
      </p:sp>
      <p:sp>
        <p:nvSpPr>
          <p:cNvPr id="21" name="Process 20"/>
          <p:cNvSpPr/>
          <p:nvPr/>
        </p:nvSpPr>
        <p:spPr>
          <a:xfrm>
            <a:off x="6229048" y="3049511"/>
            <a:ext cx="1302656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double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CW</a:t>
            </a:r>
          </a:p>
        </p:txBody>
      </p:sp>
      <p:sp>
        <p:nvSpPr>
          <p:cNvPr id="23" name="Process 22"/>
          <p:cNvSpPr/>
          <p:nvPr/>
        </p:nvSpPr>
        <p:spPr>
          <a:xfrm>
            <a:off x="4018647" y="3049511"/>
            <a:ext cx="1565121" cy="749906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Sleep for 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rand*CW sec</a:t>
            </a:r>
          </a:p>
        </p:txBody>
      </p:sp>
      <p:sp>
        <p:nvSpPr>
          <p:cNvPr id="24" name="Process 23"/>
          <p:cNvSpPr/>
          <p:nvPr/>
        </p:nvSpPr>
        <p:spPr>
          <a:xfrm>
            <a:off x="1290564" y="4171080"/>
            <a:ext cx="2261809" cy="444482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Transmit Frame</a:t>
            </a:r>
          </a:p>
        </p:txBody>
      </p:sp>
      <p:sp>
        <p:nvSpPr>
          <p:cNvPr id="25" name="Decision 24"/>
          <p:cNvSpPr/>
          <p:nvPr/>
        </p:nvSpPr>
        <p:spPr>
          <a:xfrm>
            <a:off x="1589315" y="4921606"/>
            <a:ext cx="1664306" cy="85992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Collision?</a:t>
            </a:r>
          </a:p>
        </p:txBody>
      </p:sp>
      <p:sp>
        <p:nvSpPr>
          <p:cNvPr id="30" name="Connector 29"/>
          <p:cNvSpPr/>
          <p:nvPr/>
        </p:nvSpPr>
        <p:spPr>
          <a:xfrm>
            <a:off x="2192868" y="6185509"/>
            <a:ext cx="457200" cy="457200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21041" y="229814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to send exists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5" idx="2"/>
            <a:endCxn id="19" idx="0"/>
          </p:cNvCxnSpPr>
          <p:nvPr/>
        </p:nvCxnSpPr>
        <p:spPr>
          <a:xfrm>
            <a:off x="2421469" y="1943127"/>
            <a:ext cx="0" cy="3338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9" idx="2"/>
            <a:endCxn id="20" idx="0"/>
          </p:cNvCxnSpPr>
          <p:nvPr/>
        </p:nvCxnSpPr>
        <p:spPr>
          <a:xfrm flipH="1">
            <a:off x="2421468" y="2721441"/>
            <a:ext cx="1" cy="2811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2"/>
            <a:endCxn id="24" idx="0"/>
          </p:cNvCxnSpPr>
          <p:nvPr/>
        </p:nvCxnSpPr>
        <p:spPr>
          <a:xfrm>
            <a:off x="2421468" y="3846291"/>
            <a:ext cx="1" cy="3247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2"/>
            <a:endCxn id="25" idx="0"/>
          </p:cNvCxnSpPr>
          <p:nvPr/>
        </p:nvCxnSpPr>
        <p:spPr>
          <a:xfrm flipH="1">
            <a:off x="2421468" y="4615562"/>
            <a:ext cx="1" cy="3060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5" idx="2"/>
            <a:endCxn id="30" idx="0"/>
          </p:cNvCxnSpPr>
          <p:nvPr/>
        </p:nvCxnSpPr>
        <p:spPr>
          <a:xfrm>
            <a:off x="2421468" y="5781535"/>
            <a:ext cx="0" cy="403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0" idx="3"/>
            <a:endCxn id="23" idx="1"/>
          </p:cNvCxnSpPr>
          <p:nvPr/>
        </p:nvCxnSpPr>
        <p:spPr>
          <a:xfrm>
            <a:off x="3253621" y="3424464"/>
            <a:ext cx="7650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3" idx="3"/>
            <a:endCxn id="21" idx="1"/>
          </p:cNvCxnSpPr>
          <p:nvPr/>
        </p:nvCxnSpPr>
        <p:spPr>
          <a:xfrm>
            <a:off x="5583768" y="3424464"/>
            <a:ext cx="6452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21" idx="0"/>
          </p:cNvCxnSpPr>
          <p:nvPr/>
        </p:nvCxnSpPr>
        <p:spPr>
          <a:xfrm rot="16200000" flipV="1">
            <a:off x="4745418" y="914552"/>
            <a:ext cx="2190750" cy="2079167"/>
          </a:xfrm>
          <a:prstGeom prst="bentConnector3">
            <a:avLst>
              <a:gd name="adj1" fmla="val 100241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93332" y="5961826"/>
            <a:ext cx="3724096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i="1" dirty="0" smtClean="0"/>
              <a:t>Algorithm for CSMA/CA</a:t>
            </a:r>
            <a:endParaRPr lang="en-US" sz="2800" i="1" dirty="0"/>
          </a:p>
        </p:txBody>
      </p:sp>
      <p:sp>
        <p:nvSpPr>
          <p:cNvPr id="64" name="TextBox 63"/>
          <p:cNvSpPr txBox="1"/>
          <p:nvPr/>
        </p:nvSpPr>
        <p:spPr>
          <a:xfrm>
            <a:off x="2640396" y="6223436"/>
            <a:ext cx="219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Transmission success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168956" y="1217419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164121" y="3087309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409396" y="3783984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421469" y="1900965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70" name="Elbow Connector 69"/>
          <p:cNvCxnSpPr>
            <a:stCxn id="25" idx="3"/>
            <a:endCxn id="23" idx="2"/>
          </p:cNvCxnSpPr>
          <p:nvPr/>
        </p:nvCxnSpPr>
        <p:spPr>
          <a:xfrm flipV="1">
            <a:off x="3253621" y="3799417"/>
            <a:ext cx="1547587" cy="155215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168956" y="5018524"/>
            <a:ext cx="51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397279" y="5743418"/>
            <a:ext cx="46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0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solidFill>
              <a:srgbClr val="13141C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4228</TotalTime>
  <Words>965</Words>
  <Application>Microsoft Macintosh PowerPoint</Application>
  <PresentationFormat>On-screen Show (4:3)</PresentationFormat>
  <Paragraphs>232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Twilight</vt:lpstr>
      <vt:lpstr>Wireless LAN(2) Mobile Computing</vt:lpstr>
      <vt:lpstr>Review</vt:lpstr>
      <vt:lpstr>Quiz</vt:lpstr>
      <vt:lpstr>Quiz</vt:lpstr>
      <vt:lpstr>802.11 MAC in more detail</vt:lpstr>
      <vt:lpstr>Carrier Sense Mechanism</vt:lpstr>
      <vt:lpstr>PowerPoint Presentation</vt:lpstr>
      <vt:lpstr>Exponential Random Backoff</vt:lpstr>
      <vt:lpstr>PowerPoint Presentation</vt:lpstr>
      <vt:lpstr>Error Recovery</vt:lpstr>
      <vt:lpstr>Retransmission</vt:lpstr>
      <vt:lpstr>PowerPoint Presentation</vt:lpstr>
      <vt:lpstr>Network Identity</vt:lpstr>
      <vt:lpstr>Joining &amp; Leaving a WLAN</vt:lpstr>
      <vt:lpstr>WLAN Discovery (1)</vt:lpstr>
      <vt:lpstr>WLAN Discovery (2)</vt:lpstr>
      <vt:lpstr>Authentication</vt:lpstr>
      <vt:lpstr>Open Authentication</vt:lpstr>
      <vt:lpstr>Shared Key Authentication</vt:lpstr>
      <vt:lpstr>Association</vt:lpstr>
      <vt:lpstr>Disassociation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341</cp:revision>
  <dcterms:created xsi:type="dcterms:W3CDTF">2011-09-12T13:39:30Z</dcterms:created>
  <dcterms:modified xsi:type="dcterms:W3CDTF">2012-09-12T15:37:26Z</dcterms:modified>
</cp:coreProperties>
</file>