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19"/>
  </p:notesMasterIdLst>
  <p:handoutMasterIdLst>
    <p:handoutMasterId r:id="rId20"/>
  </p:handoutMasterIdLst>
  <p:sldIdLst>
    <p:sldId id="462" r:id="rId2"/>
    <p:sldId id="463" r:id="rId3"/>
    <p:sldId id="464" r:id="rId4"/>
    <p:sldId id="465" r:id="rId5"/>
    <p:sldId id="466" r:id="rId6"/>
    <p:sldId id="467" r:id="rId7"/>
    <p:sldId id="468" r:id="rId8"/>
    <p:sldId id="469" r:id="rId9"/>
    <p:sldId id="453" r:id="rId10"/>
    <p:sldId id="454" r:id="rId11"/>
    <p:sldId id="455" r:id="rId12"/>
    <p:sldId id="456" r:id="rId13"/>
    <p:sldId id="457" r:id="rId14"/>
    <p:sldId id="458" r:id="rId15"/>
    <p:sldId id="459" r:id="rId16"/>
    <p:sldId id="460" r:id="rId17"/>
    <p:sldId id="461" r:id="rId18"/>
  </p:sldIdLst>
  <p:sldSz cx="9906000" cy="6858000" type="A4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478451" indent="-14318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56902" indent="-28637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436516" indent="-43072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914967" indent="-57390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1676324" algn="l" defTabSz="67053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011589" algn="l" defTabSz="67053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2346853" algn="l" defTabSz="67053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2682118" algn="l" defTabSz="67053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>
          <p15:clr>
            <a:srgbClr val="A4A3A4"/>
          </p15:clr>
        </p15:guide>
        <p15:guide id="2" pos="14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6194FB"/>
    <a:srgbClr val="CC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76" autoAdjust="0"/>
  </p:normalViewPr>
  <p:slideViewPr>
    <p:cSldViewPr snapToGrid="0">
      <p:cViewPr varScale="1">
        <p:scale>
          <a:sx n="55" d="100"/>
          <a:sy n="55" d="100"/>
        </p:scale>
        <p:origin x="90" y="450"/>
      </p:cViewPr>
      <p:guideLst>
        <p:guide orient="horz" pos="1152"/>
        <p:guide pos="1416"/>
      </p:guideLst>
    </p:cSldViewPr>
  </p:slideViewPr>
  <p:outlineViewPr>
    <p:cViewPr>
      <p:scale>
        <a:sx n="33" d="100"/>
        <a:sy n="33" d="100"/>
      </p:scale>
      <p:origin x="0" y="11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1914" y="-8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fld id="{6063A3CB-D839-4AAF-B3CC-31B83B66252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42413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7888" y="688975"/>
            <a:ext cx="5068887" cy="3508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427538"/>
            <a:ext cx="5100637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fld id="{09F7371F-E946-45E1-9B10-F640FA7984E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29634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7845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5690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43651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91496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394629" algn="l" defTabSz="478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73554" algn="l" defTabSz="478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52480" algn="l" defTabSz="478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31406" algn="l" defTabSz="478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FC1E891B-7470-413B-8C1A-85A829625B5D}" type="slidenum">
              <a:rPr lang="en-US" altLang="ko-KR">
                <a:latin typeface="Times New Roman" charset="0"/>
              </a:rPr>
              <a:pPr/>
              <a:t>9</a:t>
            </a:fld>
            <a:endParaRPr lang="en-US" altLang="ko-KR" dirty="0">
              <a:latin typeface="Times New Roman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643508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003281E6-96DB-4071-BA04-3C46CD42B62E}" type="slidenum">
              <a:rPr lang="en-US" altLang="ko-KR">
                <a:latin typeface="Times New Roman" charset="0"/>
              </a:rPr>
              <a:pPr/>
              <a:t>10</a:t>
            </a:fld>
            <a:endParaRPr lang="en-US" altLang="ko-KR" dirty="0">
              <a:latin typeface="Times New Roman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482867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688975"/>
            <a:ext cx="5068887" cy="3508375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3434355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7888" y="688975"/>
            <a:ext cx="5068887" cy="3508375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3265382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199262EB-0E2A-4968-A663-B3A530DC805B}" type="slidenum">
              <a:rPr lang="en-US" altLang="ko-KR">
                <a:latin typeface="Times New Roman" charset="0"/>
              </a:rPr>
              <a:pPr/>
              <a:t>15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1973269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EBA49FD4-0428-489D-AF90-C3312AFF5368}" type="slidenum">
              <a:rPr lang="en-US" altLang="ko-KR">
                <a:latin typeface="Times New Roman" charset="0"/>
              </a:rPr>
              <a:pPr/>
              <a:t>16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171056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5158EDF6-175D-487F-84EF-285FCF5DF7F6}" type="slidenum">
              <a:rPr lang="en-US" altLang="ko-KR">
                <a:latin typeface="Times New Roman" charset="0"/>
              </a:rPr>
              <a:pPr/>
              <a:t>17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2825930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15547" y="2961085"/>
            <a:ext cx="9328150" cy="201215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030508" y="6587729"/>
            <a:ext cx="293969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5" tIns="47893" rIns="95785" bIns="47893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9810" y="6613922"/>
            <a:ext cx="269778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Operating System Concepts  – 8</a:t>
            </a:r>
            <a:r>
              <a:rPr lang="en-US" sz="1000" b="1" baseline="30000">
                <a:solidFill>
                  <a:srgbClr val="33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33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372" y="4157663"/>
            <a:ext cx="2233436" cy="1594247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493471" y="4043363"/>
            <a:ext cx="2531533" cy="1841897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lIns="95785" tIns="47893" rIns="95785" bIns="47893" anchor="ctr"/>
          <a:lstStyle/>
          <a:p>
            <a:endParaRPr lang="ko-KR" altLang="ko-KR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685800"/>
            <a:ext cx="8420100" cy="212725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975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5616" y="277813"/>
            <a:ext cx="232343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7813"/>
            <a:ext cx="6805216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3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0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78926" indent="0">
              <a:buNone/>
              <a:defRPr sz="1900"/>
            </a:lvl2pPr>
            <a:lvl3pPr marL="957851" indent="0">
              <a:buNone/>
              <a:defRPr sz="1700"/>
            </a:lvl3pPr>
            <a:lvl4pPr marL="1436777" indent="0">
              <a:buNone/>
              <a:defRPr sz="1500"/>
            </a:lvl4pPr>
            <a:lvl5pPr marL="1915703" indent="0">
              <a:buNone/>
              <a:defRPr sz="1500"/>
            </a:lvl5pPr>
            <a:lvl6pPr marL="2394629" indent="0">
              <a:buNone/>
              <a:defRPr sz="1500"/>
            </a:lvl6pPr>
            <a:lvl7pPr marL="2873554" indent="0">
              <a:buNone/>
              <a:defRPr sz="1500"/>
            </a:lvl7pPr>
            <a:lvl8pPr marL="3352480" indent="0">
              <a:buNone/>
              <a:defRPr sz="1500"/>
            </a:lvl8pPr>
            <a:lvl9pPr marL="3831406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015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3654" y="1233489"/>
            <a:ext cx="4375150" cy="45307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904" y="1233489"/>
            <a:ext cx="4375150" cy="45307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0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26" indent="0">
              <a:buNone/>
              <a:defRPr sz="2100" b="1"/>
            </a:lvl2pPr>
            <a:lvl3pPr marL="957851" indent="0">
              <a:buNone/>
              <a:defRPr sz="1900" b="1"/>
            </a:lvl3pPr>
            <a:lvl4pPr marL="1436777" indent="0">
              <a:buNone/>
              <a:defRPr sz="1700" b="1"/>
            </a:lvl4pPr>
            <a:lvl5pPr marL="1915703" indent="0">
              <a:buNone/>
              <a:defRPr sz="1700" b="1"/>
            </a:lvl5pPr>
            <a:lvl6pPr marL="2394629" indent="0">
              <a:buNone/>
              <a:defRPr sz="1700" b="1"/>
            </a:lvl6pPr>
            <a:lvl7pPr marL="2873554" indent="0">
              <a:buNone/>
              <a:defRPr sz="1700" b="1"/>
            </a:lvl7pPr>
            <a:lvl8pPr marL="3352480" indent="0">
              <a:buNone/>
              <a:defRPr sz="1700" b="1"/>
            </a:lvl8pPr>
            <a:lvl9pPr marL="383140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26" indent="0">
              <a:buNone/>
              <a:defRPr sz="2100" b="1"/>
            </a:lvl2pPr>
            <a:lvl3pPr marL="957851" indent="0">
              <a:buNone/>
              <a:defRPr sz="1900" b="1"/>
            </a:lvl3pPr>
            <a:lvl4pPr marL="1436777" indent="0">
              <a:buNone/>
              <a:defRPr sz="1700" b="1"/>
            </a:lvl4pPr>
            <a:lvl5pPr marL="1915703" indent="0">
              <a:buNone/>
              <a:defRPr sz="1700" b="1"/>
            </a:lvl5pPr>
            <a:lvl6pPr marL="2394629" indent="0">
              <a:buNone/>
              <a:defRPr sz="1700" b="1"/>
            </a:lvl6pPr>
            <a:lvl7pPr marL="2873554" indent="0">
              <a:buNone/>
              <a:defRPr sz="1700" b="1"/>
            </a:lvl7pPr>
            <a:lvl8pPr marL="3352480" indent="0">
              <a:buNone/>
              <a:defRPr sz="1700" b="1"/>
            </a:lvl8pPr>
            <a:lvl9pPr marL="383140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7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0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03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26" indent="0">
              <a:buNone/>
              <a:defRPr sz="1200"/>
            </a:lvl2pPr>
            <a:lvl3pPr marL="957851" indent="0">
              <a:buNone/>
              <a:defRPr sz="1000"/>
            </a:lvl3pPr>
            <a:lvl4pPr marL="1436777" indent="0">
              <a:buNone/>
              <a:defRPr sz="1000"/>
            </a:lvl4pPr>
            <a:lvl5pPr marL="1915703" indent="0">
              <a:buNone/>
              <a:defRPr sz="1000"/>
            </a:lvl5pPr>
            <a:lvl6pPr marL="2394629" indent="0">
              <a:buNone/>
              <a:defRPr sz="1000"/>
            </a:lvl6pPr>
            <a:lvl7pPr marL="2873554" indent="0">
              <a:buNone/>
              <a:defRPr sz="1000"/>
            </a:lvl7pPr>
            <a:lvl8pPr marL="3352480" indent="0">
              <a:buNone/>
              <a:defRPr sz="1000"/>
            </a:lvl8pPr>
            <a:lvl9pPr marL="38314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67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926" indent="0">
              <a:buNone/>
              <a:defRPr sz="2900"/>
            </a:lvl2pPr>
            <a:lvl3pPr marL="957851" indent="0">
              <a:buNone/>
              <a:defRPr sz="2500"/>
            </a:lvl3pPr>
            <a:lvl4pPr marL="1436777" indent="0">
              <a:buNone/>
              <a:defRPr sz="2100"/>
            </a:lvl4pPr>
            <a:lvl5pPr marL="1915703" indent="0">
              <a:buNone/>
              <a:defRPr sz="2100"/>
            </a:lvl5pPr>
            <a:lvl6pPr marL="2394629" indent="0">
              <a:buNone/>
              <a:defRPr sz="2100"/>
            </a:lvl6pPr>
            <a:lvl7pPr marL="2873554" indent="0">
              <a:buNone/>
              <a:defRPr sz="2100"/>
            </a:lvl7pPr>
            <a:lvl8pPr marL="3352480" indent="0">
              <a:buNone/>
              <a:defRPr sz="2100"/>
            </a:lvl8pPr>
            <a:lvl9pPr marL="3831406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26" indent="0">
              <a:buNone/>
              <a:defRPr sz="1200"/>
            </a:lvl2pPr>
            <a:lvl3pPr marL="957851" indent="0">
              <a:buNone/>
              <a:defRPr sz="1000"/>
            </a:lvl3pPr>
            <a:lvl4pPr marL="1436777" indent="0">
              <a:buNone/>
              <a:defRPr sz="1000"/>
            </a:lvl4pPr>
            <a:lvl5pPr marL="1915703" indent="0">
              <a:buNone/>
              <a:defRPr sz="1000"/>
            </a:lvl5pPr>
            <a:lvl6pPr marL="2394629" indent="0">
              <a:buNone/>
              <a:defRPr sz="1000"/>
            </a:lvl6pPr>
            <a:lvl7pPr marL="2873554" indent="0">
              <a:buNone/>
              <a:defRPr sz="1000"/>
            </a:lvl7pPr>
            <a:lvl8pPr marL="3352480" indent="0">
              <a:buNone/>
              <a:defRPr sz="1000"/>
            </a:lvl8pPr>
            <a:lvl9pPr marL="38314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2532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0"/>
            <a:ext cx="1295576" cy="90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7416"/>
            <a:ext cx="8915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5" tIns="47893" rIns="95785" bIns="4789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3654" y="1233487"/>
            <a:ext cx="8915400" cy="453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5" tIns="47893" rIns="95785" bIns="478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0" y="0"/>
            <a:ext cx="24765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 anchor="ctr"/>
          <a:lstStyle/>
          <a:p>
            <a:pPr algn="ctr" eaLnBrk="1" hangingPunct="1"/>
            <a:endParaRPr lang="ko-KR" altLang="ko-KR" sz="2500">
              <a:latin typeface="Times New Roman" charset="0"/>
            </a:endParaRPr>
          </a:p>
        </p:txBody>
      </p:sp>
      <p:sp>
        <p:nvSpPr>
          <p:cNvPr id="146438" name="Line 6"/>
          <p:cNvSpPr>
            <a:spLocks noChangeShapeType="1"/>
          </p:cNvSpPr>
          <p:nvPr/>
        </p:nvSpPr>
        <p:spPr bwMode="auto">
          <a:xfrm>
            <a:off x="495300" y="860822"/>
            <a:ext cx="87503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 lIns="95785" tIns="47893" rIns="95785" bIns="47893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0" y="2286000"/>
            <a:ext cx="247650" cy="2286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 anchor="ctr"/>
          <a:lstStyle/>
          <a:p>
            <a:pPr algn="ctr" eaLnBrk="1" hangingPunct="1"/>
            <a:endParaRPr lang="ko-KR" altLang="ko-KR" sz="2500">
              <a:latin typeface="Times New Roman" charset="0"/>
            </a:endParaRPr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0" y="4572000"/>
            <a:ext cx="24765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 anchor="ctr"/>
          <a:lstStyle/>
          <a:p>
            <a:pPr algn="ctr" eaLnBrk="1" hangingPunct="1"/>
            <a:endParaRPr lang="ko-KR" altLang="ko-KR" sz="2500">
              <a:latin typeface="Times New Roman" charset="0"/>
            </a:endParaRPr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4625093" y="6613923"/>
            <a:ext cx="456318" cy="25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1000" b="1">
                <a:solidFill>
                  <a:srgbClr val="006699"/>
                </a:solidFill>
                <a:latin typeface="Helvetica" charset="0"/>
              </a:rPr>
              <a:t>3.</a:t>
            </a:r>
            <a:fld id="{A1674E8B-32CB-4AA9-9B89-23B982724A62}" type="slidenum">
              <a:rPr lang="en-US" altLang="ko-KR" sz="1000" b="1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altLang="ko-KR" sz="1000" b="1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7030508" y="6587729"/>
            <a:ext cx="293969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5" tIns="47893" rIns="95785" bIns="47893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201789" y="6602016"/>
            <a:ext cx="266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Operating System Concepts – 8</a:t>
            </a:r>
            <a:r>
              <a:rPr lang="en-US" sz="1000" b="1" baseline="30000">
                <a:solidFill>
                  <a:srgbClr val="00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00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393" y="5849542"/>
            <a:ext cx="1390739" cy="79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5pPr>
      <a:lvl6pPr marL="478926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6pPr>
      <a:lvl7pPr marL="957851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7pPr>
      <a:lvl8pPr marL="1436777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8pPr>
      <a:lvl9pPr marL="1915703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9pPr>
    </p:titleStyle>
    <p:bodyStyle>
      <a:lvl1pPr marL="358547" indent="-358547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77628" indent="-299178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charset="2"/>
        <a:buChar char="l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1137340" indent="-238644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charset="2"/>
        <a:buChar char="4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1495887" indent="-238644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1855597" indent="-238644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2334763" indent="-23946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813688" indent="-23946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292615" indent="-23946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771540" indent="-23946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26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51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77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703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629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554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480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406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3654" y="1233487"/>
            <a:ext cx="8505193" cy="4530329"/>
          </a:xfrm>
        </p:spPr>
        <p:txBody>
          <a:bodyPr/>
          <a:lstStyle/>
          <a:p>
            <a:pPr lvl="0"/>
            <a:r>
              <a:rPr lang="en-US" altLang="ko-KR" dirty="0" smtClean="0"/>
              <a:t>1. </a:t>
            </a:r>
            <a:r>
              <a:rPr lang="ko-KR" altLang="en-US" dirty="0" smtClean="0"/>
              <a:t>프로세스는</a:t>
            </a:r>
            <a:r>
              <a:rPr lang="en-US" dirty="0" smtClean="0"/>
              <a:t> </a:t>
            </a:r>
            <a:r>
              <a:rPr lang="en-US" dirty="0"/>
              <a:t>5</a:t>
            </a:r>
            <a:r>
              <a:rPr lang="ko-KR" altLang="en-US" dirty="0"/>
              <a:t>가지의 상태를 가질 수 있다</a:t>
            </a:r>
            <a:r>
              <a:rPr lang="en-US" dirty="0"/>
              <a:t>. </a:t>
            </a:r>
            <a:r>
              <a:rPr lang="ko-KR" altLang="en-US" dirty="0"/>
              <a:t>각 상태</a:t>
            </a:r>
            <a:r>
              <a:rPr lang="en-US" dirty="0"/>
              <a:t>(State)</a:t>
            </a:r>
            <a:r>
              <a:rPr lang="ko-KR" altLang="en-US" dirty="0"/>
              <a:t>와 상태간의 전환</a:t>
            </a:r>
            <a:r>
              <a:rPr lang="en-US" dirty="0"/>
              <a:t>(Transition)</a:t>
            </a:r>
            <a:r>
              <a:rPr lang="ko-KR" altLang="en-US" dirty="0"/>
              <a:t>을 표시한 </a:t>
            </a:r>
            <a:r>
              <a:rPr lang="en-US" dirty="0"/>
              <a:t>Process 5-state diagram</a:t>
            </a:r>
            <a:r>
              <a:rPr lang="ko-KR" altLang="en-US" dirty="0"/>
              <a:t>을 그려라</a:t>
            </a:r>
            <a:r>
              <a:rPr lang="en-US" dirty="0"/>
              <a:t>. </a:t>
            </a:r>
            <a:r>
              <a:rPr lang="ko-KR" altLang="en-US" dirty="0"/>
              <a:t>각 전환이 발생하는 계기를 함께 표시하여라</a:t>
            </a:r>
            <a:r>
              <a:rPr lang="en-US" dirty="0"/>
              <a:t>. (10</a:t>
            </a:r>
            <a:r>
              <a:rPr lang="ko-KR" altLang="en-US" dirty="0"/>
              <a:t>점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State  </a:t>
            </a:r>
            <a:r>
              <a:rPr lang="ko-KR" altLang="en-US" dirty="0" smtClean="0"/>
              <a:t>당 </a:t>
            </a:r>
            <a:r>
              <a:rPr lang="ko-KR" altLang="ko-KR" dirty="0"/>
              <a:t>1</a:t>
            </a:r>
            <a:r>
              <a:rPr lang="ko-KR" altLang="en-US" dirty="0" smtClean="0"/>
              <a:t>점</a:t>
            </a:r>
            <a:endParaRPr lang="en-US" altLang="ko-KR" dirty="0" smtClean="0"/>
          </a:p>
          <a:p>
            <a:pPr lvl="1"/>
            <a:r>
              <a:rPr lang="en-US" dirty="0" smtClean="0"/>
              <a:t>Transition </a:t>
            </a:r>
            <a:r>
              <a:rPr lang="ko-KR" altLang="en-US" dirty="0" smtClean="0"/>
              <a:t>당 </a:t>
            </a:r>
            <a:r>
              <a:rPr lang="en-US" altLang="ko-KR" dirty="0" smtClean="0"/>
              <a:t>1</a:t>
            </a:r>
            <a:r>
              <a:rPr lang="ko-KR" altLang="en-US" dirty="0" smtClean="0"/>
              <a:t>점</a:t>
            </a:r>
            <a:endParaRPr lang="en-US" dirty="0"/>
          </a:p>
          <a:p>
            <a:endParaRPr lang="en-US" dirty="0"/>
          </a:p>
        </p:txBody>
      </p:sp>
      <p:pic>
        <p:nvPicPr>
          <p:cNvPr id="22" name="Picture 21" descr="Screen Shot 2015-04-21 at 11.17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66" y="3108765"/>
            <a:ext cx="6993467" cy="300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4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849577" y="277416"/>
            <a:ext cx="8561123" cy="576263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Concurrency Problem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96585" y="1365648"/>
            <a:ext cx="8218311" cy="4860131"/>
          </a:xfrm>
        </p:spPr>
        <p:txBody>
          <a:bodyPr/>
          <a:lstStyle/>
          <a:p>
            <a:r>
              <a:rPr lang="en-US" altLang="ko-KR" sz="2800" dirty="0" smtClean="0"/>
              <a:t>Concurrent access to shared data may result in data inconsistency</a:t>
            </a:r>
          </a:p>
          <a:p>
            <a:endParaRPr lang="en-US" altLang="ko-KR" sz="2800" dirty="0" smtClean="0"/>
          </a:p>
          <a:p>
            <a:r>
              <a:rPr lang="en-US" altLang="ko-KR" sz="2800" dirty="0" smtClean="0"/>
              <a:t>Maintaining data consistency requires mechanisms to ensure the orderly execution of cooperating processes</a:t>
            </a:r>
          </a:p>
          <a:p>
            <a:endParaRPr lang="en-US" altLang="ko-KR" sz="2800" dirty="0" smtClean="0"/>
          </a:p>
          <a:p>
            <a:r>
              <a:rPr lang="en-US" altLang="ko-KR" sz="2800" dirty="0" smtClean="0"/>
              <a:t>Think about shared memory problem</a:t>
            </a:r>
          </a:p>
        </p:txBody>
      </p:sp>
    </p:spTree>
    <p:extLst>
      <p:ext uri="{BB962C8B-B14F-4D97-AF65-F5344CB8AC3E}">
        <p14:creationId xmlns:p14="http://schemas.microsoft.com/office/powerpoint/2010/main" val="314629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Shared Buffer by Circular Array</a:t>
            </a:r>
            <a:endParaRPr lang="ko-KR" alt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308291" y="1996070"/>
            <a:ext cx="4783873" cy="35683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defTabSz="914334"/>
            <a:endParaRPr lang="ko-KR" altLang="en-US" dirty="0"/>
          </a:p>
        </p:txBody>
      </p:sp>
      <p:sp>
        <p:nvSpPr>
          <p:cNvPr id="5" name="7-Point Star 4"/>
          <p:cNvSpPr/>
          <p:nvPr/>
        </p:nvSpPr>
        <p:spPr bwMode="auto">
          <a:xfrm>
            <a:off x="4661195" y="1099912"/>
            <a:ext cx="490655" cy="394352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67048" tIns="33524" rIns="67048" bIns="33524" numCol="1" rtlCol="0" anchor="t" anchorCtr="0" compatLnSpc="1">
            <a:prstTxWarp prst="textNoShape">
              <a:avLst/>
            </a:prstTxWarp>
          </a:bodyPr>
          <a:lstStyle/>
          <a:p>
            <a:pPr defTabSz="670482"/>
            <a:r>
              <a:rPr lang="en-US" altLang="ko-KR" dirty="0">
                <a:solidFill>
                  <a:schemeClr val="tx1"/>
                </a:solidFill>
                <a:latin typeface="Verdana" charset="0"/>
              </a:rPr>
              <a:t>P</a:t>
            </a:r>
          </a:p>
          <a:p>
            <a:pPr defTabSz="670482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4795011" y="1572323"/>
            <a:ext cx="245328" cy="33453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3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defTabSz="914334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5151849" y="1739590"/>
            <a:ext cx="53525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ounded Rectangle 8"/>
          <p:cNvSpPr/>
          <p:nvPr/>
        </p:nvSpPr>
        <p:spPr bwMode="auto">
          <a:xfrm>
            <a:off x="4527382" y="1996070"/>
            <a:ext cx="256481" cy="356839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defTabSz="914334"/>
            <a:endParaRPr lang="ko-KR" altLang="en-US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4270902" y="1996069"/>
            <a:ext cx="256481" cy="356839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defTabSz="914334"/>
            <a:endParaRPr lang="ko-KR" altLang="en-US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4014420" y="1996070"/>
            <a:ext cx="256481" cy="356839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defTabSz="914334"/>
            <a:endParaRPr lang="ko-KR" altLang="en-US" dirty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3757940" y="1996071"/>
            <a:ext cx="256481" cy="356839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defTabSz="914334"/>
            <a:endParaRPr lang="ko-KR" altLang="en-US" dirty="0"/>
          </a:p>
        </p:txBody>
      </p:sp>
      <p:sp>
        <p:nvSpPr>
          <p:cNvPr id="14" name="Rounded Rectangle 13"/>
          <p:cNvSpPr/>
          <p:nvPr/>
        </p:nvSpPr>
        <p:spPr bwMode="auto">
          <a:xfrm>
            <a:off x="3501458" y="1996072"/>
            <a:ext cx="256481" cy="356839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defTabSz="914334"/>
            <a:endParaRPr lang="ko-KR" altLang="en-US" dirty="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3244978" y="1996073"/>
            <a:ext cx="256481" cy="356839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defTabSz="914334"/>
            <a:endParaRPr lang="ko-KR" altLang="en-US" dirty="0"/>
          </a:p>
        </p:txBody>
      </p:sp>
      <p:sp>
        <p:nvSpPr>
          <p:cNvPr id="16" name="Rounded Rectangle 15"/>
          <p:cNvSpPr/>
          <p:nvPr/>
        </p:nvSpPr>
        <p:spPr bwMode="auto">
          <a:xfrm>
            <a:off x="2988497" y="1996074"/>
            <a:ext cx="256481" cy="356839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defTabSz="914334"/>
            <a:endParaRPr lang="ko-KR" altLang="en-US" dirty="0"/>
          </a:p>
        </p:txBody>
      </p:sp>
      <p:sp>
        <p:nvSpPr>
          <p:cNvPr id="17" name="7-Point Star 16"/>
          <p:cNvSpPr/>
          <p:nvPr/>
        </p:nvSpPr>
        <p:spPr bwMode="auto">
          <a:xfrm>
            <a:off x="2882563" y="2824633"/>
            <a:ext cx="490655" cy="394352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67048" tIns="33524" rIns="67048" bIns="33524" numCol="1" rtlCol="0" anchor="t" anchorCtr="0" compatLnSpc="1">
            <a:prstTxWarp prst="textNoShape">
              <a:avLst/>
            </a:prstTxWarp>
          </a:bodyPr>
          <a:lstStyle/>
          <a:p>
            <a:pPr defTabSz="670482"/>
            <a:r>
              <a:rPr lang="en-US" altLang="ko-KR" dirty="0">
                <a:solidFill>
                  <a:schemeClr val="tx1"/>
                </a:solidFill>
                <a:latin typeface="Verdana" charset="0"/>
              </a:rPr>
              <a:t>C</a:t>
            </a:r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18" name="Up Arrow 17"/>
          <p:cNvSpPr/>
          <p:nvPr/>
        </p:nvSpPr>
        <p:spPr bwMode="auto">
          <a:xfrm>
            <a:off x="2988497" y="2419816"/>
            <a:ext cx="256481" cy="323381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3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ea typeface="+mn-ea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3324900" y="2637260"/>
            <a:ext cx="53525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Elbow Connector 20"/>
          <p:cNvCxnSpPr>
            <a:stCxn id="4" idx="3"/>
            <a:endCxn id="4" idx="1"/>
          </p:cNvCxnSpPr>
          <p:nvPr/>
        </p:nvCxnSpPr>
        <p:spPr bwMode="auto">
          <a:xfrm flipH="1">
            <a:off x="2308291" y="2174490"/>
            <a:ext cx="4783873" cy="12700"/>
          </a:xfrm>
          <a:prstGeom prst="bentConnector5">
            <a:avLst>
              <a:gd name="adj1" fmla="val -4779"/>
              <a:gd name="adj2" fmla="val 10492693"/>
              <a:gd name="adj3" fmla="val 104779"/>
            </a:avLst>
          </a:prstGeom>
          <a:solidFill>
            <a:schemeClr val="accent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739257" y="2592656"/>
            <a:ext cx="430977" cy="33854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altLang="ko-KR" sz="1600" i="1" dirty="0">
                <a:solidFill>
                  <a:srgbClr val="FF0000"/>
                </a:solidFill>
              </a:rPr>
              <a:t>in</a:t>
            </a:r>
            <a:endParaRPr lang="ko-KR" altLang="en-US" sz="1600" i="1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>
            <a:stCxn id="24" idx="0"/>
          </p:cNvCxnSpPr>
          <p:nvPr/>
        </p:nvCxnSpPr>
        <p:spPr bwMode="auto">
          <a:xfrm flipH="1" flipV="1">
            <a:off x="4930575" y="2352913"/>
            <a:ext cx="24171" cy="2397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865074" y="1414044"/>
            <a:ext cx="580056" cy="33854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altLang="ko-KR" sz="1600" i="1" dirty="0">
                <a:solidFill>
                  <a:srgbClr val="FF0000"/>
                </a:solidFill>
              </a:rPr>
              <a:t>out</a:t>
            </a:r>
            <a:endParaRPr lang="ko-KR" altLang="en-US" sz="1600" i="1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>
            <a:stCxn id="28" idx="2"/>
            <a:endCxn id="16" idx="0"/>
          </p:cNvCxnSpPr>
          <p:nvPr/>
        </p:nvCxnSpPr>
        <p:spPr bwMode="auto">
          <a:xfrm flipH="1">
            <a:off x="3116738" y="1752592"/>
            <a:ext cx="38364" cy="24348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Rounded Rectangle 32"/>
          <p:cNvSpPr/>
          <p:nvPr/>
        </p:nvSpPr>
        <p:spPr bwMode="auto">
          <a:xfrm>
            <a:off x="1694959" y="4047893"/>
            <a:ext cx="2865859" cy="1672683"/>
          </a:xfrm>
          <a:prstGeom prst="roundRect">
            <a:avLst>
              <a:gd name="adj" fmla="val 2910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defTabSz="914334"/>
            <a:r>
              <a:rPr lang="en-US" altLang="ko-KR" sz="1600" dirty="0">
                <a:latin typeface="+mn-ea"/>
                <a:ea typeface="+mn-ea"/>
              </a:rPr>
              <a:t>#define BS 100</a:t>
            </a:r>
          </a:p>
          <a:p>
            <a:pPr defTabSz="914334"/>
            <a:r>
              <a:rPr lang="en-US" altLang="ko-KR" sz="1600" dirty="0" err="1">
                <a:latin typeface="+mn-ea"/>
                <a:ea typeface="+mn-ea"/>
              </a:rPr>
              <a:t>typedef</a:t>
            </a:r>
            <a:r>
              <a:rPr lang="en-US" altLang="ko-KR" sz="1600" dirty="0">
                <a:latin typeface="+mn-ea"/>
                <a:ea typeface="+mn-ea"/>
              </a:rPr>
              <a:t> </a:t>
            </a:r>
            <a:r>
              <a:rPr lang="en-US" altLang="ko-KR" sz="1600" dirty="0" err="1">
                <a:latin typeface="+mn-ea"/>
                <a:ea typeface="+mn-ea"/>
              </a:rPr>
              <a:t>struct</a:t>
            </a:r>
            <a:r>
              <a:rPr lang="en-US" altLang="ko-KR" sz="1600" dirty="0">
                <a:latin typeface="+mn-ea"/>
                <a:ea typeface="+mn-ea"/>
              </a:rPr>
              <a:t> {…} item;</a:t>
            </a:r>
          </a:p>
          <a:p>
            <a:pPr defTabSz="914334"/>
            <a:endParaRPr lang="en-US" altLang="ko-KR" sz="1600" dirty="0">
              <a:latin typeface="+mn-ea"/>
              <a:ea typeface="+mn-ea"/>
            </a:endParaRPr>
          </a:p>
          <a:p>
            <a:pPr defTabSz="914334"/>
            <a:r>
              <a:rPr lang="en-US" altLang="ko-KR" sz="1600" dirty="0">
                <a:latin typeface="+mn-ea"/>
                <a:ea typeface="+mn-ea"/>
              </a:rPr>
              <a:t>item </a:t>
            </a:r>
            <a:r>
              <a:rPr lang="en-US" altLang="ko-KR" sz="1600" dirty="0" err="1">
                <a:latin typeface="+mn-ea"/>
                <a:ea typeface="+mn-ea"/>
              </a:rPr>
              <a:t>buf</a:t>
            </a:r>
            <a:r>
              <a:rPr lang="en-US" altLang="ko-KR" sz="1600" dirty="0">
                <a:latin typeface="+mn-ea"/>
                <a:ea typeface="+mn-ea"/>
              </a:rPr>
              <a:t>[BS]</a:t>
            </a:r>
          </a:p>
          <a:p>
            <a:pPr defTabSz="914334"/>
            <a:r>
              <a:rPr lang="en-US" altLang="ko-KR" sz="1600" dirty="0" err="1">
                <a:latin typeface="+mn-ea"/>
                <a:ea typeface="+mn-ea"/>
              </a:rPr>
              <a:t>int</a:t>
            </a:r>
            <a:r>
              <a:rPr lang="en-US" altLang="ko-KR" sz="1600" dirty="0">
                <a:latin typeface="+mn-ea"/>
                <a:ea typeface="+mn-ea"/>
              </a:rPr>
              <a:t> in = 0</a:t>
            </a:r>
          </a:p>
          <a:p>
            <a:pPr defTabSz="914334"/>
            <a:r>
              <a:rPr lang="en-US" altLang="ko-KR" sz="1600" dirty="0" err="1">
                <a:latin typeface="+mn-ea"/>
                <a:ea typeface="+mn-ea"/>
              </a:rPr>
              <a:t>int</a:t>
            </a:r>
            <a:r>
              <a:rPr lang="en-US" altLang="ko-KR" sz="1600" dirty="0">
                <a:latin typeface="+mn-ea"/>
                <a:ea typeface="+mn-ea"/>
              </a:rPr>
              <a:t> out = 0</a:t>
            </a:r>
            <a:endParaRPr lang="ko-KR" altLang="en-US" sz="1600" dirty="0">
              <a:latin typeface="+mn-ea"/>
              <a:ea typeface="+mn-ea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4930574" y="4044176"/>
            <a:ext cx="3588958" cy="1672683"/>
          </a:xfrm>
          <a:prstGeom prst="roundRect">
            <a:avLst>
              <a:gd name="adj" fmla="val 2910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defTabSz="914334"/>
            <a:r>
              <a:rPr lang="en-US" altLang="ko-KR" sz="1600" dirty="0">
                <a:solidFill>
                  <a:srgbClr val="FF0000"/>
                </a:solidFill>
                <a:latin typeface="+mn-ea"/>
                <a:ea typeface="+mn-ea"/>
              </a:rPr>
              <a:t>* Buffer is empty if</a:t>
            </a:r>
          </a:p>
          <a:p>
            <a:pPr defTabSz="914334"/>
            <a:r>
              <a:rPr lang="en-US" altLang="ko-KR" sz="1600" dirty="0">
                <a:solidFill>
                  <a:srgbClr val="FF0000"/>
                </a:solidFill>
                <a:latin typeface="+mn-ea"/>
                <a:ea typeface="+mn-ea"/>
              </a:rPr>
              <a:t>    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  <a:ea typeface="+mn-ea"/>
              </a:rPr>
              <a:t>in </a:t>
            </a:r>
            <a:r>
              <a:rPr lang="en-US" altLang="ko-KR" sz="1600" dirty="0">
                <a:solidFill>
                  <a:srgbClr val="FF0000"/>
                </a:solidFill>
                <a:latin typeface="+mn-ea"/>
                <a:ea typeface="+mn-ea"/>
              </a:rPr>
              <a:t>== 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  <a:ea typeface="+mn-ea"/>
              </a:rPr>
              <a:t>out</a:t>
            </a:r>
            <a:endParaRPr lang="en-US" altLang="ko-KR" sz="1600" dirty="0">
              <a:solidFill>
                <a:srgbClr val="FF0000"/>
              </a:solidFill>
              <a:latin typeface="+mn-ea"/>
              <a:ea typeface="+mn-ea"/>
            </a:endParaRPr>
          </a:p>
          <a:p>
            <a:pPr defTabSz="914334"/>
            <a:r>
              <a:rPr lang="en-US" altLang="ko-KR" sz="1600" dirty="0">
                <a:solidFill>
                  <a:srgbClr val="FF0000"/>
                </a:solidFill>
                <a:latin typeface="+mn-ea"/>
                <a:ea typeface="+mn-ea"/>
              </a:rPr>
              <a:t>* Buffer is full if</a:t>
            </a:r>
          </a:p>
          <a:p>
            <a:pPr defTabSz="914334"/>
            <a:r>
              <a:rPr lang="en-US" altLang="ko-KR" sz="1600" dirty="0">
                <a:solidFill>
                  <a:srgbClr val="FF0000"/>
                </a:solidFill>
                <a:latin typeface="+mn-ea"/>
                <a:ea typeface="+mn-ea"/>
              </a:rPr>
              <a:t>    (in+1)%BS == out</a:t>
            </a:r>
          </a:p>
          <a:p>
            <a:pPr defTabSz="914334"/>
            <a:r>
              <a:rPr lang="en-US" altLang="ko-KR" sz="1600" dirty="0">
                <a:latin typeface="+mn-ea"/>
                <a:ea typeface="+mn-ea"/>
              </a:rPr>
              <a:t>* Maximum items count</a:t>
            </a:r>
          </a:p>
          <a:p>
            <a:pPr defTabSz="914334"/>
            <a:r>
              <a:rPr lang="en-US" altLang="ko-KR" sz="1600" dirty="0">
                <a:latin typeface="+mn-ea"/>
                <a:ea typeface="+mn-ea"/>
              </a:rPr>
              <a:t>    BS-1</a:t>
            </a:r>
            <a:endParaRPr lang="ko-KR" altLang="en-US" sz="16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8931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0733" y="277417"/>
            <a:ext cx="8199967" cy="576263"/>
          </a:xfrm>
        </p:spPr>
        <p:txBody>
          <a:bodyPr/>
          <a:lstStyle/>
          <a:p>
            <a:pPr eaLnBrk="1" hangingPunct="1"/>
            <a:r>
              <a:rPr lang="en-US" altLang="ko-KR" smtClean="0"/>
              <a:t>Bounded-Buffer – Producer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83" y="1428751"/>
            <a:ext cx="7963782" cy="4482704"/>
          </a:xfrm>
        </p:spPr>
        <p:txBody>
          <a:bodyPr/>
          <a:lstStyle/>
          <a:p>
            <a:pPr>
              <a:buFont typeface="Monotype Sorts" charset="2"/>
              <a:buNone/>
            </a:pPr>
            <a:endParaRPr lang="en-US" altLang="ko-KR" sz="2100" dirty="0">
              <a:latin typeface="Monaco" charset="0"/>
            </a:endParaRPr>
          </a:p>
          <a:p>
            <a:pPr>
              <a:buFont typeface="Monotype Sorts" charset="2"/>
              <a:buNone/>
            </a:pPr>
            <a:r>
              <a:rPr lang="en-US" altLang="ko-KR" sz="2100" dirty="0">
                <a:latin typeface="Monaco" charset="0"/>
              </a:rPr>
              <a:t>	while (true) {</a:t>
            </a:r>
            <a:br>
              <a:rPr lang="en-US" altLang="ko-KR" sz="2100" dirty="0">
                <a:latin typeface="Monaco" charset="0"/>
              </a:rPr>
            </a:br>
            <a:r>
              <a:rPr lang="en-US" altLang="ko-KR" sz="2100" dirty="0">
                <a:latin typeface="Monaco" charset="0"/>
              </a:rPr>
              <a:t>   /* Produce an item */</a:t>
            </a:r>
          </a:p>
          <a:p>
            <a:pPr>
              <a:buFont typeface="Monotype Sorts" charset="2"/>
              <a:buNone/>
            </a:pPr>
            <a:r>
              <a:rPr lang="en-US" altLang="ko-KR" sz="2100" dirty="0">
                <a:latin typeface="Monaco" charset="0"/>
              </a:rPr>
              <a:t>        while ((in + 1) % BUFFER_SIZE == out)</a:t>
            </a:r>
          </a:p>
          <a:p>
            <a:pPr>
              <a:buFont typeface="Monotype Sorts" charset="2"/>
              <a:buNone/>
            </a:pPr>
            <a:r>
              <a:rPr lang="en-US" altLang="ko-KR" sz="2100" dirty="0">
                <a:latin typeface="Monaco" charset="0"/>
              </a:rPr>
              <a:t>	     ;   /* do nothing -- no free buffers */</a:t>
            </a:r>
          </a:p>
          <a:p>
            <a:pPr>
              <a:buFont typeface="Monotype Sorts" charset="2"/>
              <a:buNone/>
            </a:pPr>
            <a:r>
              <a:rPr lang="en-US" altLang="ko-KR" sz="2100" dirty="0">
                <a:latin typeface="Monaco" charset="0"/>
              </a:rPr>
              <a:t>	    buffer[in] = item;</a:t>
            </a:r>
          </a:p>
          <a:p>
            <a:pPr>
              <a:buFont typeface="Monotype Sorts" charset="2"/>
              <a:buNone/>
            </a:pPr>
            <a:r>
              <a:rPr lang="en-US" altLang="ko-KR" sz="2100" dirty="0">
                <a:latin typeface="Monaco" charset="0"/>
              </a:rPr>
              <a:t>	    in = (in + 1) % BUFFER SIZE;</a:t>
            </a:r>
          </a:p>
          <a:p>
            <a:pPr>
              <a:buFont typeface="Monotype Sorts" charset="2"/>
              <a:buNone/>
            </a:pPr>
            <a:r>
              <a:rPr lang="en-US" altLang="ko-KR" sz="2100" dirty="0">
                <a:latin typeface="Monaco" charset="0"/>
              </a:rPr>
              <a:t>     }</a:t>
            </a:r>
          </a:p>
          <a:p>
            <a:pPr>
              <a:buFont typeface="Monotype Sorts" charset="2"/>
              <a:buNone/>
            </a:pPr>
            <a:endParaRPr lang="en-US" altLang="ko-KR" sz="2100" dirty="0">
              <a:latin typeface="Monaco" charset="0"/>
            </a:endParaRPr>
          </a:p>
          <a:p>
            <a:pPr>
              <a:buFont typeface="Monotype Sorts" charset="2"/>
              <a:buNone/>
            </a:pPr>
            <a:endParaRPr lang="en-US" altLang="ko-KR" sz="2100" dirty="0"/>
          </a:p>
          <a:p>
            <a:pPr>
              <a:buFont typeface="Monotype Sorts" charset="2"/>
              <a:buNone/>
            </a:pPr>
            <a:r>
              <a:rPr lang="en-US" altLang="ko-KR" sz="1700" dirty="0"/>
              <a:t>	</a:t>
            </a:r>
          </a:p>
          <a:p>
            <a:pPr marL="7509156" lvl="4">
              <a:buNone/>
            </a:pP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40694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Bounded Buffer – Consumer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0563" y="1500188"/>
            <a:ext cx="6671646" cy="4411266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altLang="ko-KR" dirty="0" smtClean="0">
                <a:latin typeface="Monaco" charset="0"/>
              </a:rPr>
              <a:t>	</a:t>
            </a:r>
            <a:r>
              <a:rPr lang="en-US" altLang="ko-KR" sz="2100" dirty="0">
                <a:latin typeface="Monaco" charset="0"/>
              </a:rPr>
              <a:t>while (true) {</a:t>
            </a:r>
          </a:p>
          <a:p>
            <a:pPr>
              <a:buFont typeface="Monotype Sorts" charset="2"/>
              <a:buNone/>
            </a:pPr>
            <a:r>
              <a:rPr lang="en-US" altLang="ko-KR" sz="2100" dirty="0">
                <a:latin typeface="Monaco" charset="0"/>
              </a:rPr>
              <a:t>          while (in == out)</a:t>
            </a:r>
          </a:p>
          <a:p>
            <a:pPr>
              <a:buFont typeface="Monotype Sorts" charset="2"/>
              <a:buNone/>
            </a:pPr>
            <a:r>
              <a:rPr lang="en-US" altLang="ko-KR" sz="2100" dirty="0">
                <a:latin typeface="Monaco" charset="0"/>
              </a:rPr>
              <a:t>                 ; // do nothing -- nothing to consume</a:t>
            </a:r>
          </a:p>
          <a:p>
            <a:pPr>
              <a:buFont typeface="Monotype Sorts" charset="2"/>
              <a:buNone/>
            </a:pPr>
            <a:endParaRPr lang="en-US" altLang="ko-KR" sz="2100" dirty="0">
              <a:latin typeface="Monaco" charset="0"/>
            </a:endParaRPr>
          </a:p>
          <a:p>
            <a:pPr>
              <a:buFont typeface="Monotype Sorts" charset="2"/>
              <a:buNone/>
            </a:pPr>
            <a:r>
              <a:rPr lang="en-US" altLang="ko-KR" sz="2100" dirty="0">
                <a:latin typeface="Monaco" charset="0"/>
              </a:rPr>
              <a:t>	     // remove an item from the buffer</a:t>
            </a:r>
          </a:p>
          <a:p>
            <a:pPr>
              <a:buFont typeface="Monotype Sorts" charset="2"/>
              <a:buNone/>
            </a:pPr>
            <a:r>
              <a:rPr lang="en-US" altLang="ko-KR" sz="2100" dirty="0">
                <a:latin typeface="Monaco" charset="0"/>
              </a:rPr>
              <a:t>	     item = buffer[out];</a:t>
            </a:r>
          </a:p>
          <a:p>
            <a:pPr>
              <a:buFont typeface="Monotype Sorts" charset="2"/>
              <a:buNone/>
            </a:pPr>
            <a:r>
              <a:rPr lang="en-US" altLang="ko-KR" sz="2100" dirty="0">
                <a:latin typeface="Monaco" charset="0"/>
              </a:rPr>
              <a:t>	     out = (out + 1) % BUFFER SIZE;</a:t>
            </a:r>
          </a:p>
          <a:p>
            <a:pPr>
              <a:buFont typeface="Monotype Sorts" charset="2"/>
              <a:buNone/>
            </a:pPr>
            <a:endParaRPr lang="en-US" altLang="ko-KR" sz="2100" dirty="0">
              <a:latin typeface="Monaco" charset="0"/>
            </a:endParaRPr>
          </a:p>
          <a:p>
            <a:pPr>
              <a:buFont typeface="Monotype Sorts" charset="2"/>
              <a:buNone/>
            </a:pPr>
            <a:r>
              <a:rPr lang="en-US" altLang="ko-KR" sz="2100" dirty="0">
                <a:latin typeface="Monaco" charset="0"/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301846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Fix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We can use only up to BUFFER_SIZE-1 spaces</a:t>
            </a:r>
          </a:p>
          <a:p>
            <a:pPr lvl="1"/>
            <a:r>
              <a:rPr lang="en-US" altLang="ko-KR" dirty="0" smtClean="0"/>
              <a:t>empty if in == out</a:t>
            </a:r>
          </a:p>
          <a:p>
            <a:pPr lvl="1"/>
            <a:r>
              <a:rPr lang="en-US" altLang="ko-KR" dirty="0" smtClean="0"/>
              <a:t>full if (in + 1)%BUFFER_SIZE == out</a:t>
            </a:r>
          </a:p>
          <a:p>
            <a:r>
              <a:rPr lang="en-US" altLang="ko-KR" dirty="0" smtClean="0"/>
              <a:t>How can we use all the space of the buffer?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Use a </a:t>
            </a:r>
            <a:r>
              <a:rPr lang="en-US" altLang="ko-KR" i="1" dirty="0" smtClean="0"/>
              <a:t>counter</a:t>
            </a:r>
            <a:r>
              <a:rPr lang="en-US" altLang="ko-KR" dirty="0" smtClean="0"/>
              <a:t> variable to indicate the number of data </a:t>
            </a:r>
          </a:p>
          <a:p>
            <a:pPr lvl="1"/>
            <a:r>
              <a:rPr lang="en-US" altLang="ko-KR" dirty="0" smtClean="0"/>
              <a:t>empty if counter == 0</a:t>
            </a:r>
          </a:p>
          <a:p>
            <a:pPr lvl="1"/>
            <a:r>
              <a:rPr lang="en-US" altLang="ko-KR" dirty="0" smtClean="0"/>
              <a:t>full if counter == BUFFER_SIZE</a:t>
            </a:r>
          </a:p>
          <a:p>
            <a:pPr lvl="1"/>
            <a:r>
              <a:rPr lang="en-US" altLang="ko-KR" dirty="0" smtClean="0"/>
              <a:t>Producer counter++ after writing a data</a:t>
            </a:r>
          </a:p>
          <a:p>
            <a:pPr lvl="1"/>
            <a:r>
              <a:rPr lang="en-US" altLang="ko-KR" dirty="0" smtClean="0"/>
              <a:t>Consumer counter– after reading a data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363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Producer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0410" y="1408510"/>
            <a:ext cx="7293064" cy="4557713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while (true) {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    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          /*  produce an item and put in </a:t>
            </a:r>
            <a:r>
              <a:rPr lang="en-US" altLang="ko-KR" dirty="0" err="1" smtClean="0">
                <a:solidFill>
                  <a:srgbClr val="0000FF"/>
                </a:solidFill>
              </a:rPr>
              <a:t>nextProduced</a:t>
            </a:r>
            <a:r>
              <a:rPr lang="en-US" altLang="ko-KR" dirty="0" smtClean="0">
                <a:solidFill>
                  <a:srgbClr val="0000FF"/>
                </a:solidFill>
              </a:rPr>
              <a:t>  */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      while (counter == BUFFER_SIZE)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	; // do nothing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       buffer [in] = </a:t>
            </a:r>
            <a:r>
              <a:rPr lang="en-US" altLang="ko-KR" dirty="0" err="1" smtClean="0">
                <a:solidFill>
                  <a:srgbClr val="0000FF"/>
                </a:solidFill>
              </a:rPr>
              <a:t>nextProduced</a:t>
            </a:r>
            <a:r>
              <a:rPr lang="en-US" altLang="ko-KR" dirty="0" smtClean="0">
                <a:solidFill>
                  <a:srgbClr val="0000FF"/>
                </a:solidFill>
              </a:rPr>
              <a:t>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       in = (in + 1) % BUFFER_SIZE;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       counter++;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}   </a:t>
            </a:r>
          </a:p>
        </p:txBody>
      </p:sp>
    </p:spTree>
    <p:extLst>
      <p:ext uri="{BB962C8B-B14F-4D97-AF65-F5344CB8AC3E}">
        <p14:creationId xmlns:p14="http://schemas.microsoft.com/office/powerpoint/2010/main" val="334575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Consumer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585" y="1022748"/>
            <a:ext cx="7450138" cy="4860131"/>
          </a:xfrm>
        </p:spPr>
        <p:txBody>
          <a:bodyPr/>
          <a:lstStyle/>
          <a:p>
            <a:pPr>
              <a:buFont typeface="Monotype Sorts" charset="2"/>
              <a:buNone/>
            </a:pPr>
            <a:endParaRPr lang="en-US" altLang="ko-KR" sz="2100" dirty="0"/>
          </a:p>
          <a:p>
            <a:pPr>
              <a:buFont typeface="Monotype Sorts" charset="2"/>
              <a:buNone/>
            </a:pPr>
            <a:r>
              <a:rPr lang="en-US" altLang="ko-KR" sz="2100" dirty="0">
                <a:solidFill>
                  <a:srgbClr val="0000FF"/>
                </a:solidFill>
              </a:rPr>
              <a:t>    </a:t>
            </a:r>
            <a:r>
              <a:rPr lang="en-US" altLang="ko-KR" dirty="0" smtClean="0">
                <a:solidFill>
                  <a:srgbClr val="0000FF"/>
                </a:solidFill>
              </a:rPr>
              <a:t>while (true)  {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        while (counter == 0)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        ; // do nothing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    </a:t>
            </a:r>
            <a:r>
              <a:rPr lang="en-US" altLang="ko-KR" dirty="0" err="1" smtClean="0">
                <a:solidFill>
                  <a:srgbClr val="0000FF"/>
                </a:solidFill>
              </a:rPr>
              <a:t>nextConsumed</a:t>
            </a:r>
            <a:r>
              <a:rPr lang="en-US" altLang="ko-KR" dirty="0" smtClean="0">
                <a:solidFill>
                  <a:srgbClr val="0000FF"/>
                </a:solidFill>
              </a:rPr>
              <a:t> =  buffer[out];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    out = (out + 1) % BUFFER_SIZE;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        counter--;</a:t>
            </a:r>
          </a:p>
          <a:p>
            <a:pPr>
              <a:buFont typeface="Monotype Sorts" charset="2"/>
              <a:buNone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    /*  consume the item in </a:t>
            </a:r>
            <a:r>
              <a:rPr lang="en-US" altLang="ko-KR" dirty="0" err="1" smtClean="0">
                <a:solidFill>
                  <a:srgbClr val="0000FF"/>
                </a:solidFill>
              </a:rPr>
              <a:t>nextConsumed</a:t>
            </a:r>
            <a:r>
              <a:rPr lang="en-US" altLang="ko-KR" dirty="0" smtClean="0">
                <a:solidFill>
                  <a:srgbClr val="0000FF"/>
                </a:solidFill>
              </a:rPr>
              <a:t>  */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359363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mtClean="0"/>
              <a:t>Race Condition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96585" y="1279923"/>
            <a:ext cx="8739982" cy="517326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1700">
                <a:solidFill>
                  <a:srgbClr val="0000FF"/>
                </a:solidFill>
              </a:rPr>
              <a:t>counter++</a:t>
            </a:r>
            <a:r>
              <a:rPr lang="en-US" altLang="ko-KR" sz="1700"/>
              <a:t> could be implemented as</a:t>
            </a:r>
            <a:br>
              <a:rPr lang="en-US" altLang="ko-KR" sz="1700"/>
            </a:br>
            <a:r>
              <a:rPr lang="en-US" altLang="ko-KR" sz="1700"/>
              <a:t/>
            </a:r>
            <a:br>
              <a:rPr lang="en-US" altLang="ko-KR" sz="1700"/>
            </a:br>
            <a:r>
              <a:rPr lang="en-US" altLang="ko-KR" sz="1700"/>
              <a:t>     </a:t>
            </a:r>
            <a:r>
              <a:rPr lang="en-US" altLang="ko-KR" sz="1700">
                <a:solidFill>
                  <a:srgbClr val="0000FF"/>
                </a:solidFill>
              </a:rPr>
              <a:t>register1 = counter</a:t>
            </a:r>
            <a:br>
              <a:rPr lang="en-US" altLang="ko-KR" sz="1700">
                <a:solidFill>
                  <a:srgbClr val="0000FF"/>
                </a:solidFill>
              </a:rPr>
            </a:br>
            <a:r>
              <a:rPr lang="en-US" altLang="ko-KR" sz="1700">
                <a:solidFill>
                  <a:srgbClr val="0000FF"/>
                </a:solidFill>
              </a:rPr>
              <a:t>     register1 = register1 + 1</a:t>
            </a:r>
            <a:br>
              <a:rPr lang="en-US" altLang="ko-KR" sz="1700">
                <a:solidFill>
                  <a:srgbClr val="0000FF"/>
                </a:solidFill>
              </a:rPr>
            </a:br>
            <a:r>
              <a:rPr lang="en-US" altLang="ko-KR" sz="1700">
                <a:solidFill>
                  <a:srgbClr val="0000FF"/>
                </a:solidFill>
              </a:rPr>
              <a:t>     counter = register1</a:t>
            </a:r>
          </a:p>
          <a:p>
            <a:pPr>
              <a:lnSpc>
                <a:spcPct val="90000"/>
              </a:lnSpc>
            </a:pPr>
            <a:endParaRPr lang="en-US" altLang="ko-KR" sz="80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ko-KR" sz="1700">
                <a:solidFill>
                  <a:schemeClr val="tx2"/>
                </a:solidFill>
              </a:rPr>
              <a:t>counter--</a:t>
            </a:r>
            <a:r>
              <a:rPr lang="en-US" altLang="ko-KR" sz="1700"/>
              <a:t> could be implemented as</a:t>
            </a:r>
            <a:br>
              <a:rPr lang="en-US" altLang="ko-KR" sz="1700"/>
            </a:br>
            <a:r>
              <a:rPr lang="en-US" altLang="ko-KR" sz="1700"/>
              <a:t/>
            </a:r>
            <a:br>
              <a:rPr lang="en-US" altLang="ko-KR" sz="1700"/>
            </a:br>
            <a:r>
              <a:rPr lang="en-US" altLang="ko-KR" sz="1700"/>
              <a:t>     </a:t>
            </a:r>
            <a:r>
              <a:rPr lang="en-US" altLang="ko-KR" sz="1700">
                <a:solidFill>
                  <a:schemeClr val="tx2"/>
                </a:solidFill>
              </a:rPr>
              <a:t>register2 = counter</a:t>
            </a:r>
            <a:br>
              <a:rPr lang="en-US" altLang="ko-KR" sz="1700">
                <a:solidFill>
                  <a:schemeClr val="tx2"/>
                </a:solidFill>
              </a:rPr>
            </a:br>
            <a:r>
              <a:rPr lang="en-US" altLang="ko-KR" sz="1700">
                <a:solidFill>
                  <a:schemeClr val="tx2"/>
                </a:solidFill>
              </a:rPr>
              <a:t>     register2 = register2 - 1</a:t>
            </a:r>
            <a:br>
              <a:rPr lang="en-US" altLang="ko-KR" sz="1700">
                <a:solidFill>
                  <a:schemeClr val="tx2"/>
                </a:solidFill>
              </a:rPr>
            </a:br>
            <a:r>
              <a:rPr lang="en-US" altLang="ko-KR" sz="1700">
                <a:solidFill>
                  <a:schemeClr val="tx2"/>
                </a:solidFill>
              </a:rPr>
              <a:t>     count = register2</a:t>
            </a:r>
          </a:p>
          <a:p>
            <a:pPr>
              <a:lnSpc>
                <a:spcPct val="90000"/>
              </a:lnSpc>
            </a:pPr>
            <a:endParaRPr lang="en-US" altLang="ko-KR" sz="80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ko-KR" sz="1700"/>
              <a:t>Consider this execution interleaving with “count = 5” initially: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r>
              <a:rPr lang="en-US" altLang="ko-KR" sz="1700"/>
              <a:t>	</a:t>
            </a:r>
            <a:r>
              <a:rPr lang="en-US" altLang="ko-KR" smtClean="0"/>
              <a:t>S0: producer execute </a:t>
            </a:r>
            <a:r>
              <a:rPr lang="en-US" altLang="ko-KR" smtClean="0">
                <a:solidFill>
                  <a:srgbClr val="0000FF"/>
                </a:solidFill>
              </a:rPr>
              <a:t>register1 = counter</a:t>
            </a:r>
            <a:r>
              <a:rPr lang="en-US" altLang="ko-KR" smtClean="0"/>
              <a:t>   {register1 = 5}</a:t>
            </a:r>
            <a:br>
              <a:rPr lang="en-US" altLang="ko-KR" smtClean="0"/>
            </a:br>
            <a:r>
              <a:rPr lang="en-US" altLang="ko-KR" smtClean="0"/>
              <a:t>S1: producer execute </a:t>
            </a:r>
            <a:r>
              <a:rPr lang="en-US" altLang="ko-KR" smtClean="0">
                <a:solidFill>
                  <a:srgbClr val="0000FF"/>
                </a:solidFill>
              </a:rPr>
              <a:t>register1 = register1 + 1  </a:t>
            </a:r>
            <a:r>
              <a:rPr lang="en-US" altLang="ko-KR" smtClean="0"/>
              <a:t> {register1 = 6} </a:t>
            </a:r>
            <a:br>
              <a:rPr lang="en-US" altLang="ko-KR" smtClean="0"/>
            </a:br>
            <a:r>
              <a:rPr lang="en-US" altLang="ko-KR" smtClean="0"/>
              <a:t>S2: consumer execute </a:t>
            </a:r>
            <a:r>
              <a:rPr lang="en-US" altLang="ko-KR" smtClean="0">
                <a:solidFill>
                  <a:schemeClr val="tx2"/>
                </a:solidFill>
              </a:rPr>
              <a:t>register2 = counter</a:t>
            </a:r>
            <a:r>
              <a:rPr lang="en-US" altLang="ko-KR" smtClean="0"/>
              <a:t>   {register2 = 5} </a:t>
            </a:r>
            <a:br>
              <a:rPr lang="en-US" altLang="ko-KR" smtClean="0"/>
            </a:br>
            <a:r>
              <a:rPr lang="en-US" altLang="ko-KR" smtClean="0"/>
              <a:t>S3: consumer execute </a:t>
            </a:r>
            <a:r>
              <a:rPr lang="en-US" altLang="ko-KR" smtClean="0">
                <a:solidFill>
                  <a:schemeClr val="tx2"/>
                </a:solidFill>
              </a:rPr>
              <a:t>register2 = register2 - 1</a:t>
            </a:r>
            <a:r>
              <a:rPr lang="en-US" altLang="ko-KR" smtClean="0"/>
              <a:t>   {register2 = 4} </a:t>
            </a:r>
            <a:br>
              <a:rPr lang="en-US" altLang="ko-KR" smtClean="0"/>
            </a:br>
            <a:r>
              <a:rPr lang="en-US" altLang="ko-KR" smtClean="0"/>
              <a:t>S4: producer execute </a:t>
            </a:r>
            <a:r>
              <a:rPr lang="en-US" altLang="ko-KR" smtClean="0">
                <a:solidFill>
                  <a:srgbClr val="0000FF"/>
                </a:solidFill>
              </a:rPr>
              <a:t>counter = register1</a:t>
            </a:r>
            <a:r>
              <a:rPr lang="en-US" altLang="ko-KR" smtClean="0"/>
              <a:t>   {count = 6 } </a:t>
            </a:r>
            <a:br>
              <a:rPr lang="en-US" altLang="ko-KR" smtClean="0"/>
            </a:br>
            <a:r>
              <a:rPr lang="en-US" altLang="ko-KR" smtClean="0"/>
              <a:t>S5: consumer execute </a:t>
            </a:r>
            <a:r>
              <a:rPr lang="en-US" altLang="ko-KR" smtClean="0">
                <a:solidFill>
                  <a:schemeClr val="tx2"/>
                </a:solidFill>
              </a:rPr>
              <a:t>counter = register2</a:t>
            </a:r>
            <a:r>
              <a:rPr lang="en-US" altLang="ko-KR" smtClean="0"/>
              <a:t>   {count = 4}</a:t>
            </a:r>
          </a:p>
          <a:p>
            <a:pPr lvl="1">
              <a:lnSpc>
                <a:spcPct val="90000"/>
              </a:lnSpc>
              <a:buFont typeface="Monotype Sorts" charset="2"/>
              <a:buNone/>
            </a:pPr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27379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2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764063"/>
              </p:ext>
            </p:extLst>
          </p:nvPr>
        </p:nvGraphicFramePr>
        <p:xfrm>
          <a:off x="1546857" y="1132141"/>
          <a:ext cx="6988495" cy="5151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3" imgW="5461000" imgH="4025900" progId="Word.Document.12">
                  <p:embed/>
                </p:oleObj>
              </mc:Choice>
              <mc:Fallback>
                <p:oleObj name="Document" r:id="rId3" imgW="5461000" imgH="4025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6857" y="1132141"/>
                        <a:ext cx="6988495" cy="5151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56858" y="3011824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7163" y="3033983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3865" y="3864269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4170" y="3886428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0872" y="4716714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91177" y="4738873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27879" y="5569159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48184" y="5591318"/>
            <a:ext cx="3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2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여러 프로세스를 사용해서 응용프로그램을 개발하면 병렬처리로 인해서 프래그램의 효율이 높아질 수 있으나 각 프로세스간에 통신이 번거롭고 프로세스의 메모리가 전혀 공유가 되지 않는 단점이 있다</a:t>
            </a:r>
            <a:r>
              <a:rPr lang="en-US" dirty="0"/>
              <a:t>. </a:t>
            </a:r>
            <a:r>
              <a:rPr lang="ko-KR" altLang="en-US" dirty="0"/>
              <a:t>이를 극복하기 위해서 쓰레드를 사용할 수 있다</a:t>
            </a:r>
            <a:r>
              <a:rPr lang="en-US" dirty="0"/>
              <a:t>. </a:t>
            </a:r>
            <a:r>
              <a:rPr lang="ko-KR" altLang="en-US" dirty="0"/>
              <a:t>한 프로세스에서 여러개의 쓰레드를 생성하면 스레드간에 공요되는 정보는 무엇이고</a:t>
            </a:r>
            <a:r>
              <a:rPr lang="en-US" dirty="0"/>
              <a:t>, </a:t>
            </a:r>
            <a:r>
              <a:rPr lang="ko-KR" altLang="en-US" dirty="0"/>
              <a:t>각각 분리되어 저장되는 정보는 무엇인지 답하라</a:t>
            </a:r>
            <a:r>
              <a:rPr lang="en-US" dirty="0"/>
              <a:t>. (10</a:t>
            </a:r>
            <a:r>
              <a:rPr lang="ko-KR" altLang="en-US" dirty="0"/>
              <a:t>점</a:t>
            </a:r>
            <a:r>
              <a:rPr lang="en-US" dirty="0"/>
              <a:t>)</a:t>
            </a:r>
          </a:p>
          <a:p>
            <a:pPr lvl="1"/>
            <a:r>
              <a:rPr lang="ko-KR" altLang="en-US" dirty="0" smtClean="0"/>
              <a:t>공유</a:t>
            </a:r>
            <a:endParaRPr lang="en-US" altLang="ko-KR" dirty="0" smtClean="0"/>
          </a:p>
          <a:p>
            <a:pPr lvl="2"/>
            <a:r>
              <a:rPr lang="en-US" dirty="0" smtClean="0"/>
              <a:t>Code(Text)</a:t>
            </a:r>
          </a:p>
          <a:p>
            <a:pPr lvl="2"/>
            <a:r>
              <a:rPr lang="en-US" dirty="0" smtClean="0"/>
              <a:t>Data(Global data/Constant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File</a:t>
            </a:r>
            <a:endParaRPr lang="en-US" dirty="0" smtClean="0"/>
          </a:p>
          <a:p>
            <a:pPr lvl="1"/>
            <a:r>
              <a:rPr lang="ko-KR" altLang="en-US" dirty="0" smtClean="0"/>
              <a:t>분리</a:t>
            </a:r>
            <a:endParaRPr lang="en-US" altLang="ko-KR" dirty="0" smtClean="0"/>
          </a:p>
          <a:p>
            <a:pPr lvl="2"/>
            <a:r>
              <a:rPr lang="en-US" dirty="0" smtClean="0"/>
              <a:t>Stack</a:t>
            </a:r>
          </a:p>
          <a:p>
            <a:pPr lvl="2"/>
            <a:r>
              <a:rPr lang="en-US" dirty="0" smtClean="0"/>
              <a:t>Register`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2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Principle of Locality</a:t>
            </a:r>
            <a:r>
              <a:rPr lang="ko-KR" altLang="en-US" dirty="0"/>
              <a:t>는 소프트웨어에서 메모리를 접근하는 패턴에 대한 법칙을 설명해 준다</a:t>
            </a:r>
            <a:r>
              <a:rPr lang="en-US" dirty="0"/>
              <a:t>. </a:t>
            </a:r>
            <a:r>
              <a:rPr lang="ko-KR" altLang="en-US" dirty="0"/>
              <a:t>이 개념을 데이터의 위치와 시간 두가지 측면에서 설명하여라</a:t>
            </a:r>
            <a:r>
              <a:rPr lang="en-US" dirty="0"/>
              <a:t>. (10</a:t>
            </a:r>
            <a:r>
              <a:rPr lang="ko-KR" altLang="en-US" dirty="0"/>
              <a:t>점</a:t>
            </a:r>
            <a:r>
              <a:rPr lang="en-US" dirty="0" smtClean="0"/>
              <a:t>)</a:t>
            </a:r>
          </a:p>
          <a:p>
            <a:pPr lvl="0"/>
            <a:endParaRPr lang="en-US" dirty="0"/>
          </a:p>
          <a:p>
            <a:pPr lvl="1"/>
            <a:r>
              <a:rPr lang="ko-KR" altLang="en-US" dirty="0" smtClean="0"/>
              <a:t>위치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연속된 접근은 비슷한 위치에 접근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시간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같은 위치에 대한 접근은 가까운 시간내에 재접근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19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다음</a:t>
            </a:r>
            <a:r>
              <a:rPr lang="en-US" dirty="0"/>
              <a:t> scheduling </a:t>
            </a:r>
            <a:r>
              <a:rPr lang="ko-KR" altLang="en-US" dirty="0"/>
              <a:t>알고리즘 중</a:t>
            </a:r>
            <a:r>
              <a:rPr lang="en-US" dirty="0"/>
              <a:t> starvation </a:t>
            </a:r>
            <a:r>
              <a:rPr lang="ko-KR" altLang="en-US" dirty="0"/>
              <a:t>이 발생할 수 있는 알고리즘을 모두 고르시오</a:t>
            </a:r>
            <a:r>
              <a:rPr lang="en-US" dirty="0"/>
              <a:t>. (8</a:t>
            </a:r>
            <a:r>
              <a:rPr lang="ko-KR" altLang="en-US" dirty="0"/>
              <a:t>점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a. FCFS</a:t>
            </a:r>
            <a:endParaRPr lang="en-US" dirty="0"/>
          </a:p>
          <a:p>
            <a:pPr lvl="1"/>
            <a:r>
              <a:rPr lang="en-US" dirty="0" smtClean="0"/>
              <a:t>b. Shortest </a:t>
            </a:r>
            <a:r>
              <a:rPr lang="en-US" dirty="0"/>
              <a:t>Job First</a:t>
            </a:r>
          </a:p>
          <a:p>
            <a:pPr lvl="1"/>
            <a:r>
              <a:rPr lang="en-US" dirty="0" smtClean="0"/>
              <a:t>c. Priority</a:t>
            </a:r>
            <a:endParaRPr lang="en-US" dirty="0"/>
          </a:p>
          <a:p>
            <a:pPr lvl="1"/>
            <a:r>
              <a:rPr lang="en-US" dirty="0" smtClean="0"/>
              <a:t>d. Shortest </a:t>
            </a:r>
            <a:r>
              <a:rPr lang="en-US" dirty="0"/>
              <a:t>Remaining Time </a:t>
            </a:r>
            <a:r>
              <a:rPr lang="en-US" dirty="0" smtClean="0"/>
              <a:t>First</a:t>
            </a:r>
          </a:p>
          <a:p>
            <a:pPr lvl="1"/>
            <a:endParaRPr lang="en-US" dirty="0"/>
          </a:p>
          <a:p>
            <a:pPr lvl="1"/>
            <a:r>
              <a:rPr lang="ko-KR" altLang="en-US" dirty="0" smtClean="0"/>
              <a:t>한항목당 </a:t>
            </a:r>
            <a:r>
              <a:rPr lang="en-US" altLang="ko-KR" dirty="0" smtClean="0"/>
              <a:t>2</a:t>
            </a:r>
            <a:r>
              <a:rPr lang="ko-KR" altLang="en-US" dirty="0" smtClean="0"/>
              <a:t>점</a:t>
            </a:r>
            <a:endParaRPr lang="en-US" altLang="ko-KR" dirty="0" smtClean="0"/>
          </a:p>
          <a:p>
            <a:pPr lvl="1"/>
            <a:r>
              <a:rPr lang="en-US" dirty="0" err="1" smtClean="0"/>
              <a:t>B,c,d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03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3^100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878346"/>
              </p:ext>
            </p:extLst>
          </p:nvPr>
        </p:nvGraphicFramePr>
        <p:xfrm>
          <a:off x="819739" y="1088824"/>
          <a:ext cx="8135757" cy="3371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ocument" r:id="rId3" imgW="5270500" imgH="2184400" progId="Word.Document.12">
                  <p:embed/>
                </p:oleObj>
              </mc:Choice>
              <mc:Fallback>
                <p:oleObj name="Document" r:id="rId3" imgW="5270500" imgH="2184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9739" y="1088824"/>
                        <a:ext cx="8135757" cy="3371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554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7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004106"/>
              </p:ext>
            </p:extLst>
          </p:nvPr>
        </p:nvGraphicFramePr>
        <p:xfrm>
          <a:off x="873654" y="1214825"/>
          <a:ext cx="7759532" cy="4215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Document" r:id="rId3" imgW="5422900" imgH="2946400" progId="Word.Document.12">
                  <p:embed/>
                </p:oleObj>
              </mc:Choice>
              <mc:Fallback>
                <p:oleObj name="Document" r:id="rId3" imgW="5422900" imgH="294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3654" y="1214825"/>
                        <a:ext cx="7759532" cy="42159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 smtClean="0"/>
              <a:t>FCFS: 28/5</a:t>
            </a:r>
          </a:p>
          <a:p>
            <a:r>
              <a:rPr lang="en-US" altLang="ko-KR" dirty="0" smtClean="0"/>
              <a:t>SJF: 14/5</a:t>
            </a:r>
          </a:p>
          <a:p>
            <a:r>
              <a:rPr lang="en-US" altLang="ko-KR" dirty="0" smtClean="0"/>
              <a:t>Priority: 29/5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610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9/5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810819"/>
              </p:ext>
            </p:extLst>
          </p:nvPr>
        </p:nvGraphicFramePr>
        <p:xfrm>
          <a:off x="873801" y="1501479"/>
          <a:ext cx="8294894" cy="4098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Document" r:id="rId3" imgW="5422900" imgH="2679700" progId="Word.Document.12">
                  <p:embed/>
                </p:oleObj>
              </mc:Choice>
              <mc:Fallback>
                <p:oleObj name="Document" r:id="rId3" imgW="5422900" imgH="2679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3801" y="1501479"/>
                        <a:ext cx="8294894" cy="40988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918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685800"/>
            <a:ext cx="8420100" cy="2127647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Chapter 6:  Process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61081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s-8">
  <a:themeElements>
    <a:clrScheme name="1_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1_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11769</TotalTime>
  <Words>430</Words>
  <Application>Microsoft Office PowerPoint</Application>
  <PresentationFormat>A4 용지(210x297mm)</PresentationFormat>
  <Paragraphs>167</Paragraphs>
  <Slides>17</Slides>
  <Notes>7</Notes>
  <HiddenSlides>0</HiddenSlides>
  <MMClips>0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7" baseType="lpstr">
      <vt:lpstr>Monaco</vt:lpstr>
      <vt:lpstr>Monotype Sorts</vt:lpstr>
      <vt:lpstr>ＭＳ Ｐゴシック</vt:lpstr>
      <vt:lpstr>Arial</vt:lpstr>
      <vt:lpstr>Helvetica</vt:lpstr>
      <vt:lpstr>Times New Roman</vt:lpstr>
      <vt:lpstr>Verdana</vt:lpstr>
      <vt:lpstr>Webdings</vt:lpstr>
      <vt:lpstr>1_os-8</vt:lpstr>
      <vt:lpstr>Document</vt:lpstr>
      <vt:lpstr>Midterm 1</vt:lpstr>
      <vt:lpstr>Midterm 2</vt:lpstr>
      <vt:lpstr>Midterm 3</vt:lpstr>
      <vt:lpstr>Midterm 4</vt:lpstr>
      <vt:lpstr>Midterm 5</vt:lpstr>
      <vt:lpstr>Midterm 6</vt:lpstr>
      <vt:lpstr>Midterm 7</vt:lpstr>
      <vt:lpstr>Midterm 8</vt:lpstr>
      <vt:lpstr>Chapter 6:  Process Synchronization</vt:lpstr>
      <vt:lpstr>Concurrency Problem</vt:lpstr>
      <vt:lpstr>Shared Buffer by Circular Array</vt:lpstr>
      <vt:lpstr>Bounded-Buffer – Producer</vt:lpstr>
      <vt:lpstr>Bounded Buffer – Consumer</vt:lpstr>
      <vt:lpstr>Fix</vt:lpstr>
      <vt:lpstr>Producer </vt:lpstr>
      <vt:lpstr>Consumer</vt:lpstr>
      <vt:lpstr>Race Condition</vt:lpstr>
    </vt:vector>
  </TitlesOfParts>
  <Company>Lucent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4:  Processes</dc:title>
  <dc:creator>Marilyn Turnamian</dc:creator>
  <cp:lastModifiedBy>Prof. Minho Shin</cp:lastModifiedBy>
  <cp:revision>289</cp:revision>
  <cp:lastPrinted>2013-04-07T16:28:42Z</cp:lastPrinted>
  <dcterms:created xsi:type="dcterms:W3CDTF">2011-01-14T20:24:54Z</dcterms:created>
  <dcterms:modified xsi:type="dcterms:W3CDTF">2015-04-22T02:51:31Z</dcterms:modified>
</cp:coreProperties>
</file>