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9"/>
  </p:notesMasterIdLst>
  <p:handoutMasterIdLst>
    <p:handoutMasterId r:id="rId20"/>
  </p:handoutMasterIdLst>
  <p:sldIdLst>
    <p:sldId id="462" r:id="rId2"/>
    <p:sldId id="463" r:id="rId3"/>
    <p:sldId id="464" r:id="rId4"/>
    <p:sldId id="465" r:id="rId5"/>
    <p:sldId id="466" r:id="rId6"/>
    <p:sldId id="467" r:id="rId7"/>
    <p:sldId id="468" r:id="rId8"/>
    <p:sldId id="469" r:id="rId9"/>
    <p:sldId id="453" r:id="rId10"/>
    <p:sldId id="454" r:id="rId11"/>
    <p:sldId id="455" r:id="rId12"/>
    <p:sldId id="456" r:id="rId13"/>
    <p:sldId id="457" r:id="rId14"/>
    <p:sldId id="458" r:id="rId15"/>
    <p:sldId id="459" r:id="rId16"/>
    <p:sldId id="460" r:id="rId17"/>
    <p:sldId id="461" r:id="rId18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">
          <p15:clr>
            <a:srgbClr val="A4A3A4"/>
          </p15:clr>
        </p15:guide>
        <p15:guide id="2" pos="14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676" autoAdjust="0"/>
  </p:normalViewPr>
  <p:slideViewPr>
    <p:cSldViewPr snapToGrid="0">
      <p:cViewPr varScale="1">
        <p:scale>
          <a:sx n="55" d="100"/>
          <a:sy n="55" d="100"/>
        </p:scale>
        <p:origin x="90" y="450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1E891B-7470-413B-8C1A-85A829625B5D}" type="slidenum">
              <a:rPr lang="en-US" altLang="ko-KR">
                <a:latin typeface="Times New Roman" charset="0"/>
              </a:rPr>
              <a:pPr/>
              <a:t>9</a:t>
            </a:fld>
            <a:endParaRPr lang="en-US" altLang="ko-KR" dirty="0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643508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003281E6-96DB-4071-BA04-3C46CD42B62E}" type="slidenum">
              <a:rPr lang="en-US" altLang="ko-KR">
                <a:latin typeface="Times New Roman" charset="0"/>
              </a:rPr>
              <a:pPr/>
              <a:t>10</a:t>
            </a:fld>
            <a:endParaRPr lang="en-US" altLang="ko-KR" dirty="0">
              <a:latin typeface="Times New Roman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482867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434355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265382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199262EB-0E2A-4968-A663-B3A530DC805B}" type="slidenum">
              <a:rPr lang="en-US" altLang="ko-KR">
                <a:latin typeface="Times New Roman" charset="0"/>
              </a:rPr>
              <a:pPr/>
              <a:t>15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1973269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EBA49FD4-0428-489D-AF90-C3312AFF5368}" type="slidenum">
              <a:rPr lang="en-US" altLang="ko-KR">
                <a:latin typeface="Times New Roman" charset="0"/>
              </a:rPr>
              <a:pPr/>
              <a:t>16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171056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5158EDF6-175D-487F-84EF-285FCF5DF7F6}" type="slidenum">
              <a:rPr lang="en-US" altLang="ko-KR">
                <a:latin typeface="Times New Roman" charset="0"/>
              </a:rPr>
              <a:pPr/>
              <a:t>17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282593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73654" y="1233487"/>
            <a:ext cx="8505193" cy="4530329"/>
          </a:xfrm>
        </p:spPr>
        <p:txBody>
          <a:bodyPr/>
          <a:lstStyle/>
          <a:p>
            <a:pPr lvl="0"/>
            <a:r>
              <a:rPr lang="en-US" altLang="ko-KR" dirty="0" smtClean="0"/>
              <a:t>1. </a:t>
            </a:r>
            <a:r>
              <a:rPr lang="ko-KR" altLang="en-US" dirty="0" smtClean="0"/>
              <a:t>프로세스는</a:t>
            </a:r>
            <a:r>
              <a:rPr lang="en-US" dirty="0" smtClean="0"/>
              <a:t> </a:t>
            </a:r>
            <a:r>
              <a:rPr lang="en-US" dirty="0"/>
              <a:t>5</a:t>
            </a:r>
            <a:r>
              <a:rPr lang="ko-KR" altLang="en-US" dirty="0"/>
              <a:t>가지의 상태를 가질 수 있다</a:t>
            </a:r>
            <a:r>
              <a:rPr lang="en-US" dirty="0"/>
              <a:t>. </a:t>
            </a:r>
            <a:r>
              <a:rPr lang="ko-KR" altLang="en-US" dirty="0"/>
              <a:t>각 상태</a:t>
            </a:r>
            <a:r>
              <a:rPr lang="en-US" dirty="0"/>
              <a:t>(State)</a:t>
            </a:r>
            <a:r>
              <a:rPr lang="ko-KR" altLang="en-US" dirty="0"/>
              <a:t>와 상태간의 전환</a:t>
            </a:r>
            <a:r>
              <a:rPr lang="en-US" dirty="0"/>
              <a:t>(Transition)</a:t>
            </a:r>
            <a:r>
              <a:rPr lang="ko-KR" altLang="en-US" dirty="0"/>
              <a:t>을 표시한 </a:t>
            </a:r>
            <a:r>
              <a:rPr lang="en-US" dirty="0"/>
              <a:t>Process 5-state diagram</a:t>
            </a:r>
            <a:r>
              <a:rPr lang="ko-KR" altLang="en-US" dirty="0"/>
              <a:t>을 그려라</a:t>
            </a:r>
            <a:r>
              <a:rPr lang="en-US" dirty="0"/>
              <a:t>. </a:t>
            </a:r>
            <a:r>
              <a:rPr lang="ko-KR" altLang="en-US" dirty="0"/>
              <a:t>각 전환이 발생하는 계기를 함께 표시하여라</a:t>
            </a:r>
            <a:r>
              <a:rPr lang="en-US" dirty="0"/>
              <a:t>. (10</a:t>
            </a:r>
            <a:r>
              <a:rPr lang="ko-KR" altLang="en-US" dirty="0"/>
              <a:t>점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State  </a:t>
            </a:r>
            <a:r>
              <a:rPr lang="ko-KR" altLang="en-US" dirty="0" smtClean="0"/>
              <a:t>당 </a:t>
            </a:r>
            <a:r>
              <a:rPr lang="ko-KR" altLang="ko-KR" dirty="0"/>
              <a:t>1</a:t>
            </a:r>
            <a:r>
              <a:rPr lang="ko-KR" altLang="en-US" dirty="0" smtClean="0"/>
              <a:t>점</a:t>
            </a:r>
            <a:endParaRPr lang="en-US" altLang="ko-KR" dirty="0" smtClean="0"/>
          </a:p>
          <a:p>
            <a:pPr lvl="1"/>
            <a:r>
              <a:rPr lang="en-US" dirty="0" smtClean="0"/>
              <a:t>Transition </a:t>
            </a:r>
            <a:r>
              <a:rPr lang="ko-KR" altLang="en-US" dirty="0" smtClean="0"/>
              <a:t>당 </a:t>
            </a:r>
            <a:r>
              <a:rPr lang="en-US" altLang="ko-KR" dirty="0" smtClean="0"/>
              <a:t>1</a:t>
            </a:r>
            <a:r>
              <a:rPr lang="ko-KR" altLang="en-US" dirty="0" smtClean="0"/>
              <a:t>점</a:t>
            </a:r>
            <a:endParaRPr lang="en-US" dirty="0"/>
          </a:p>
          <a:p>
            <a:endParaRPr lang="en-US" dirty="0"/>
          </a:p>
        </p:txBody>
      </p:sp>
      <p:pic>
        <p:nvPicPr>
          <p:cNvPr id="22" name="Picture 21" descr="Screen Shot 2015-04-21 at 11.17.4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66" y="3108765"/>
            <a:ext cx="6993467" cy="300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849577" y="277416"/>
            <a:ext cx="8561123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Concurrency Problem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96585" y="1365648"/>
            <a:ext cx="8218311" cy="4860131"/>
          </a:xfrm>
        </p:spPr>
        <p:txBody>
          <a:bodyPr/>
          <a:lstStyle/>
          <a:p>
            <a:r>
              <a:rPr lang="en-US" altLang="ko-KR" sz="2800" dirty="0" smtClean="0"/>
              <a:t>Concurrent access to shared data may result in data inconsistency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Maintaining data consistency requires mechanisms to ensure the orderly execution of cooperating processes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Think about shared memory problem</a:t>
            </a:r>
          </a:p>
        </p:txBody>
      </p:sp>
    </p:spTree>
    <p:extLst>
      <p:ext uri="{BB962C8B-B14F-4D97-AF65-F5344CB8AC3E}">
        <p14:creationId xmlns:p14="http://schemas.microsoft.com/office/powerpoint/2010/main" val="314629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Buffer by Circular Array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308291" y="1996070"/>
            <a:ext cx="4783873" cy="3568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 dirty="0"/>
          </a:p>
        </p:txBody>
      </p:sp>
      <p:sp>
        <p:nvSpPr>
          <p:cNvPr id="5" name="7-Point Star 4"/>
          <p:cNvSpPr/>
          <p:nvPr/>
        </p:nvSpPr>
        <p:spPr bwMode="auto">
          <a:xfrm>
            <a:off x="4661195" y="1099912"/>
            <a:ext cx="490655" cy="394352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P</a:t>
            </a:r>
          </a:p>
          <a:p>
            <a:pPr defTabSz="67048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6" name="Down Arrow 5"/>
          <p:cNvSpPr/>
          <p:nvPr/>
        </p:nvSpPr>
        <p:spPr bwMode="auto">
          <a:xfrm>
            <a:off x="4795011" y="1572323"/>
            <a:ext cx="245328" cy="334537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5151849" y="1739590"/>
            <a:ext cx="53525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Rounded Rectangle 8"/>
          <p:cNvSpPr/>
          <p:nvPr/>
        </p:nvSpPr>
        <p:spPr bwMode="auto">
          <a:xfrm>
            <a:off x="4527382" y="1996070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 dirty="0"/>
          </a:p>
        </p:txBody>
      </p:sp>
      <p:sp>
        <p:nvSpPr>
          <p:cNvPr id="11" name="Rounded Rectangle 10"/>
          <p:cNvSpPr/>
          <p:nvPr/>
        </p:nvSpPr>
        <p:spPr bwMode="auto">
          <a:xfrm>
            <a:off x="4270902" y="1996069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 dirty="0"/>
          </a:p>
        </p:txBody>
      </p:sp>
      <p:sp>
        <p:nvSpPr>
          <p:cNvPr id="12" name="Rounded Rectangle 11"/>
          <p:cNvSpPr/>
          <p:nvPr/>
        </p:nvSpPr>
        <p:spPr bwMode="auto">
          <a:xfrm>
            <a:off x="4014420" y="1996070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 dirty="0"/>
          </a:p>
        </p:txBody>
      </p:sp>
      <p:sp>
        <p:nvSpPr>
          <p:cNvPr id="13" name="Rounded Rectangle 12"/>
          <p:cNvSpPr/>
          <p:nvPr/>
        </p:nvSpPr>
        <p:spPr bwMode="auto">
          <a:xfrm>
            <a:off x="3757940" y="1996071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 dirty="0"/>
          </a:p>
        </p:txBody>
      </p:sp>
      <p:sp>
        <p:nvSpPr>
          <p:cNvPr id="14" name="Rounded Rectangle 13"/>
          <p:cNvSpPr/>
          <p:nvPr/>
        </p:nvSpPr>
        <p:spPr bwMode="auto">
          <a:xfrm>
            <a:off x="3501458" y="1996072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 dirty="0"/>
          </a:p>
        </p:txBody>
      </p:sp>
      <p:sp>
        <p:nvSpPr>
          <p:cNvPr id="15" name="Rounded Rectangle 14"/>
          <p:cNvSpPr/>
          <p:nvPr/>
        </p:nvSpPr>
        <p:spPr bwMode="auto">
          <a:xfrm>
            <a:off x="3244978" y="1996073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 dirty="0"/>
          </a:p>
        </p:txBody>
      </p:sp>
      <p:sp>
        <p:nvSpPr>
          <p:cNvPr id="16" name="Rounded Rectangle 15"/>
          <p:cNvSpPr/>
          <p:nvPr/>
        </p:nvSpPr>
        <p:spPr bwMode="auto">
          <a:xfrm>
            <a:off x="2988497" y="1996074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 dirty="0"/>
          </a:p>
        </p:txBody>
      </p:sp>
      <p:sp>
        <p:nvSpPr>
          <p:cNvPr id="17" name="7-Point Star 16"/>
          <p:cNvSpPr/>
          <p:nvPr/>
        </p:nvSpPr>
        <p:spPr bwMode="auto">
          <a:xfrm>
            <a:off x="2882563" y="2824633"/>
            <a:ext cx="490655" cy="394352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C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Up Arrow 17"/>
          <p:cNvSpPr/>
          <p:nvPr/>
        </p:nvSpPr>
        <p:spPr bwMode="auto">
          <a:xfrm>
            <a:off x="2988497" y="2419816"/>
            <a:ext cx="256481" cy="323381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ea typeface="+mn-ea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3324900" y="2637260"/>
            <a:ext cx="53525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Elbow Connector 20"/>
          <p:cNvCxnSpPr>
            <a:stCxn id="4" idx="3"/>
            <a:endCxn id="4" idx="1"/>
          </p:cNvCxnSpPr>
          <p:nvPr/>
        </p:nvCxnSpPr>
        <p:spPr bwMode="auto">
          <a:xfrm flipH="1">
            <a:off x="2308291" y="2174490"/>
            <a:ext cx="4783873" cy="12700"/>
          </a:xfrm>
          <a:prstGeom prst="bentConnector5">
            <a:avLst>
              <a:gd name="adj1" fmla="val -4779"/>
              <a:gd name="adj2" fmla="val 10492693"/>
              <a:gd name="adj3" fmla="val 104779"/>
            </a:avLst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4739257" y="2592656"/>
            <a:ext cx="430977" cy="338548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altLang="ko-KR" sz="1600" i="1" dirty="0">
                <a:solidFill>
                  <a:srgbClr val="FF0000"/>
                </a:solidFill>
              </a:rPr>
              <a:t>in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6" name="Straight Arrow Connector 25"/>
          <p:cNvCxnSpPr>
            <a:stCxn id="24" idx="0"/>
          </p:cNvCxnSpPr>
          <p:nvPr/>
        </p:nvCxnSpPr>
        <p:spPr bwMode="auto">
          <a:xfrm flipH="1" flipV="1">
            <a:off x="4930575" y="2352913"/>
            <a:ext cx="24171" cy="2397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865074" y="1414044"/>
            <a:ext cx="580056" cy="338548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altLang="ko-KR" sz="1600" i="1" dirty="0">
                <a:solidFill>
                  <a:srgbClr val="FF0000"/>
                </a:solidFill>
              </a:rPr>
              <a:t>out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>
            <a:stCxn id="28" idx="2"/>
            <a:endCxn id="16" idx="0"/>
          </p:cNvCxnSpPr>
          <p:nvPr/>
        </p:nvCxnSpPr>
        <p:spPr bwMode="auto">
          <a:xfrm flipH="1">
            <a:off x="3116738" y="1752592"/>
            <a:ext cx="38364" cy="2434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Rounded Rectangle 32"/>
          <p:cNvSpPr/>
          <p:nvPr/>
        </p:nvSpPr>
        <p:spPr bwMode="auto">
          <a:xfrm>
            <a:off x="1694959" y="4047893"/>
            <a:ext cx="2865859" cy="1672683"/>
          </a:xfrm>
          <a:prstGeom prst="roundRect">
            <a:avLst>
              <a:gd name="adj" fmla="val 291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r>
              <a:rPr lang="en-US" altLang="ko-KR" sz="1600" dirty="0">
                <a:latin typeface="+mn-ea"/>
                <a:ea typeface="+mn-ea"/>
              </a:rPr>
              <a:t>#define BS 100</a:t>
            </a:r>
          </a:p>
          <a:p>
            <a:pPr defTabSz="914334"/>
            <a:r>
              <a:rPr lang="en-US" altLang="ko-KR" sz="1600" dirty="0" err="1">
                <a:latin typeface="+mn-ea"/>
                <a:ea typeface="+mn-ea"/>
              </a:rPr>
              <a:t>typedef</a:t>
            </a:r>
            <a:r>
              <a:rPr lang="en-US" altLang="ko-KR" sz="1600" dirty="0">
                <a:latin typeface="+mn-ea"/>
                <a:ea typeface="+mn-ea"/>
              </a:rPr>
              <a:t> </a:t>
            </a:r>
            <a:r>
              <a:rPr lang="en-US" altLang="ko-KR" sz="1600" dirty="0" err="1">
                <a:latin typeface="+mn-ea"/>
                <a:ea typeface="+mn-ea"/>
              </a:rPr>
              <a:t>struct</a:t>
            </a:r>
            <a:r>
              <a:rPr lang="en-US" altLang="ko-KR" sz="1600" dirty="0">
                <a:latin typeface="+mn-ea"/>
                <a:ea typeface="+mn-ea"/>
              </a:rPr>
              <a:t> {…} item;</a:t>
            </a:r>
          </a:p>
          <a:p>
            <a:pPr defTabSz="914334"/>
            <a:endParaRPr lang="en-US" altLang="ko-KR" sz="1600" dirty="0">
              <a:latin typeface="+mn-ea"/>
              <a:ea typeface="+mn-ea"/>
            </a:endParaRPr>
          </a:p>
          <a:p>
            <a:pPr defTabSz="914334"/>
            <a:r>
              <a:rPr lang="en-US" altLang="ko-KR" sz="1600" dirty="0">
                <a:latin typeface="+mn-ea"/>
                <a:ea typeface="+mn-ea"/>
              </a:rPr>
              <a:t>item </a:t>
            </a:r>
            <a:r>
              <a:rPr lang="en-US" altLang="ko-KR" sz="1600" dirty="0" err="1">
                <a:latin typeface="+mn-ea"/>
                <a:ea typeface="+mn-ea"/>
              </a:rPr>
              <a:t>buf</a:t>
            </a:r>
            <a:r>
              <a:rPr lang="en-US" altLang="ko-KR" sz="1600" dirty="0">
                <a:latin typeface="+mn-ea"/>
                <a:ea typeface="+mn-ea"/>
              </a:rPr>
              <a:t>[BS]</a:t>
            </a:r>
          </a:p>
          <a:p>
            <a:pPr defTabSz="914334"/>
            <a:r>
              <a:rPr lang="en-US" altLang="ko-KR" sz="1600" dirty="0" err="1">
                <a:latin typeface="+mn-ea"/>
                <a:ea typeface="+mn-ea"/>
              </a:rPr>
              <a:t>int</a:t>
            </a:r>
            <a:r>
              <a:rPr lang="en-US" altLang="ko-KR" sz="1600" dirty="0">
                <a:latin typeface="+mn-ea"/>
                <a:ea typeface="+mn-ea"/>
              </a:rPr>
              <a:t> in = 0</a:t>
            </a:r>
          </a:p>
          <a:p>
            <a:pPr defTabSz="914334"/>
            <a:r>
              <a:rPr lang="en-US" altLang="ko-KR" sz="1600" dirty="0" err="1">
                <a:latin typeface="+mn-ea"/>
                <a:ea typeface="+mn-ea"/>
              </a:rPr>
              <a:t>int</a:t>
            </a:r>
            <a:r>
              <a:rPr lang="en-US" altLang="ko-KR" sz="1600" dirty="0">
                <a:latin typeface="+mn-ea"/>
                <a:ea typeface="+mn-ea"/>
              </a:rPr>
              <a:t> out = 0</a:t>
            </a:r>
            <a:endParaRPr lang="ko-KR" altLang="en-US" sz="1600" dirty="0">
              <a:latin typeface="+mn-ea"/>
              <a:ea typeface="+mn-ea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4930574" y="4044176"/>
            <a:ext cx="3588958" cy="1672683"/>
          </a:xfrm>
          <a:prstGeom prst="roundRect">
            <a:avLst>
              <a:gd name="adj" fmla="val 291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* Buffer is empty if</a:t>
            </a:r>
          </a:p>
          <a:p>
            <a:pPr defTabSz="914334"/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    </a:t>
            </a:r>
            <a:r>
              <a:rPr lang="en-US" altLang="ko-KR" sz="1600" dirty="0" smtClean="0">
                <a:solidFill>
                  <a:srgbClr val="FF0000"/>
                </a:solidFill>
                <a:latin typeface="+mn-ea"/>
                <a:ea typeface="+mn-ea"/>
              </a:rPr>
              <a:t>in </a:t>
            </a:r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== </a:t>
            </a:r>
            <a:r>
              <a:rPr lang="en-US" altLang="ko-KR" sz="1600" dirty="0" smtClean="0">
                <a:solidFill>
                  <a:srgbClr val="FF0000"/>
                </a:solidFill>
                <a:latin typeface="+mn-ea"/>
                <a:ea typeface="+mn-ea"/>
              </a:rPr>
              <a:t>out</a:t>
            </a:r>
            <a:endParaRPr lang="en-US" altLang="ko-KR" sz="1600" dirty="0">
              <a:solidFill>
                <a:srgbClr val="FF0000"/>
              </a:solidFill>
              <a:latin typeface="+mn-ea"/>
              <a:ea typeface="+mn-ea"/>
            </a:endParaRPr>
          </a:p>
          <a:p>
            <a:pPr defTabSz="914334"/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* Buffer is full if</a:t>
            </a:r>
          </a:p>
          <a:p>
            <a:pPr defTabSz="914334"/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    (in+1)%BS == out</a:t>
            </a:r>
          </a:p>
          <a:p>
            <a:pPr defTabSz="914334"/>
            <a:r>
              <a:rPr lang="en-US" altLang="ko-KR" sz="1600" dirty="0">
                <a:latin typeface="+mn-ea"/>
                <a:ea typeface="+mn-ea"/>
              </a:rPr>
              <a:t>* Maximum items count</a:t>
            </a:r>
          </a:p>
          <a:p>
            <a:pPr defTabSz="914334"/>
            <a:r>
              <a:rPr lang="en-US" altLang="ko-KR" sz="1600" dirty="0">
                <a:latin typeface="+mn-ea"/>
                <a:ea typeface="+mn-ea"/>
              </a:rPr>
              <a:t>    BS-1</a:t>
            </a:r>
            <a:endParaRPr lang="ko-KR" altLang="en-US" sz="1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8931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0733" y="277417"/>
            <a:ext cx="8199967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Bounded-Buffer – Producer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783" y="1428751"/>
            <a:ext cx="7963782" cy="4482704"/>
          </a:xfrm>
        </p:spPr>
        <p:txBody>
          <a:bodyPr/>
          <a:lstStyle/>
          <a:p>
            <a:pPr>
              <a:buFont typeface="Monotype Sorts" charset="2"/>
              <a:buNone/>
            </a:pPr>
            <a:endParaRPr lang="en-US" altLang="ko-KR" sz="2100" dirty="0">
              <a:latin typeface="Monaco" charset="0"/>
            </a:endParaRP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while (true) {</a:t>
            </a:r>
            <a:br>
              <a:rPr lang="en-US" altLang="ko-KR" sz="2100" dirty="0">
                <a:latin typeface="Monaco" charset="0"/>
              </a:rPr>
            </a:br>
            <a:r>
              <a:rPr lang="en-US" altLang="ko-KR" sz="2100" dirty="0">
                <a:latin typeface="Monaco" charset="0"/>
              </a:rPr>
              <a:t>   /* Produce an item */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        while ((in + 1) % BUFFER_SIZE == out)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 ;   /* do nothing -- no free buffers */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buffer[in] = item;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in = (in + 1) % BUFFER SIZE;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     }</a:t>
            </a:r>
          </a:p>
          <a:p>
            <a:pPr>
              <a:buFont typeface="Monotype Sorts" charset="2"/>
              <a:buNone/>
            </a:pPr>
            <a:endParaRPr lang="en-US" altLang="ko-KR" sz="2100" dirty="0">
              <a:latin typeface="Monaco" charset="0"/>
            </a:endParaRPr>
          </a:p>
          <a:p>
            <a:pPr>
              <a:buFont typeface="Monotype Sorts" charset="2"/>
              <a:buNone/>
            </a:pPr>
            <a:endParaRPr lang="en-US" altLang="ko-KR" sz="2100" dirty="0"/>
          </a:p>
          <a:p>
            <a:pPr>
              <a:buFont typeface="Monotype Sorts" charset="2"/>
              <a:buNone/>
            </a:pPr>
            <a:r>
              <a:rPr lang="en-US" altLang="ko-KR" sz="1700" dirty="0"/>
              <a:t>	</a:t>
            </a:r>
          </a:p>
          <a:p>
            <a:pPr marL="7509156" lvl="4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0694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Bounded Buffer – Consumer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0563" y="1500188"/>
            <a:ext cx="6671646" cy="4411266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 smtClean="0">
                <a:latin typeface="Monaco" charset="0"/>
              </a:rPr>
              <a:t>	</a:t>
            </a:r>
            <a:r>
              <a:rPr lang="en-US" altLang="ko-KR" sz="2100" dirty="0">
                <a:latin typeface="Monaco" charset="0"/>
              </a:rPr>
              <a:t>while (true) {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          while (in == out)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                 ; // do nothing -- nothing to consume</a:t>
            </a:r>
          </a:p>
          <a:p>
            <a:pPr>
              <a:buFont typeface="Monotype Sorts" charset="2"/>
              <a:buNone/>
            </a:pPr>
            <a:endParaRPr lang="en-US" altLang="ko-KR" sz="2100" dirty="0">
              <a:latin typeface="Monaco" charset="0"/>
            </a:endParaRP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 // remove an item from the buffer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 item = buffer[out];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 out = (out + 1) % BUFFER SIZE;</a:t>
            </a:r>
          </a:p>
          <a:p>
            <a:pPr>
              <a:buFont typeface="Monotype Sorts" charset="2"/>
              <a:buNone/>
            </a:pPr>
            <a:endParaRPr lang="en-US" altLang="ko-KR" sz="2100" dirty="0">
              <a:latin typeface="Monaco" charset="0"/>
            </a:endParaRP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301846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Fix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We can use only up to BUFFER_SIZE-1 spaces</a:t>
            </a:r>
          </a:p>
          <a:p>
            <a:pPr lvl="1"/>
            <a:r>
              <a:rPr lang="en-US" altLang="ko-KR" dirty="0" smtClean="0"/>
              <a:t>empty if in == out</a:t>
            </a:r>
          </a:p>
          <a:p>
            <a:pPr lvl="1"/>
            <a:r>
              <a:rPr lang="en-US" altLang="ko-KR" dirty="0" smtClean="0"/>
              <a:t>full if (in + 1)%BUFFER_SIZE == out</a:t>
            </a:r>
          </a:p>
          <a:p>
            <a:r>
              <a:rPr lang="en-US" altLang="ko-KR" dirty="0" smtClean="0"/>
              <a:t>How can we use all the space of the buffer?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Use a </a:t>
            </a:r>
            <a:r>
              <a:rPr lang="en-US" altLang="ko-KR" i="1" dirty="0" smtClean="0"/>
              <a:t>counter</a:t>
            </a:r>
            <a:r>
              <a:rPr lang="en-US" altLang="ko-KR" dirty="0" smtClean="0"/>
              <a:t> variable to indicate the number of data </a:t>
            </a:r>
          </a:p>
          <a:p>
            <a:pPr lvl="1"/>
            <a:r>
              <a:rPr lang="en-US" altLang="ko-KR" dirty="0" smtClean="0"/>
              <a:t>empty if counter == 0</a:t>
            </a:r>
          </a:p>
          <a:p>
            <a:pPr lvl="1"/>
            <a:r>
              <a:rPr lang="en-US" altLang="ko-KR" dirty="0" smtClean="0"/>
              <a:t>full if counter == BUFFER_SIZE</a:t>
            </a:r>
          </a:p>
          <a:p>
            <a:pPr lvl="1"/>
            <a:r>
              <a:rPr lang="en-US" altLang="ko-KR" dirty="0" smtClean="0"/>
              <a:t>Producer counter++ after writing a data</a:t>
            </a:r>
          </a:p>
          <a:p>
            <a:pPr lvl="1"/>
            <a:r>
              <a:rPr lang="en-US" altLang="ko-KR" dirty="0" smtClean="0"/>
              <a:t>Consumer counter– after reading a data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363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Producer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0410" y="1408510"/>
            <a:ext cx="7293064" cy="4557713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while (true) {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     /*  produce an item and put in </a:t>
            </a:r>
            <a:r>
              <a:rPr lang="en-US" altLang="ko-KR" dirty="0" err="1" smtClean="0">
                <a:solidFill>
                  <a:srgbClr val="0000FF"/>
                </a:solidFill>
              </a:rPr>
              <a:t>nextProduced</a:t>
            </a:r>
            <a:r>
              <a:rPr lang="en-US" altLang="ko-KR" dirty="0" smtClean="0">
                <a:solidFill>
                  <a:srgbClr val="0000FF"/>
                </a:solidFill>
              </a:rPr>
              <a:t>  */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      while (counter == BUFFER_SIZE)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	; // do nothing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   buffer [in] = </a:t>
            </a:r>
            <a:r>
              <a:rPr lang="en-US" altLang="ko-KR" dirty="0" err="1" smtClean="0">
                <a:solidFill>
                  <a:srgbClr val="0000FF"/>
                </a:solidFill>
              </a:rPr>
              <a:t>nextProduced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   in = (in + 1) % BUFFER_SIZE;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   counter++;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}   </a:t>
            </a:r>
          </a:p>
        </p:txBody>
      </p:sp>
    </p:spTree>
    <p:extLst>
      <p:ext uri="{BB962C8B-B14F-4D97-AF65-F5344CB8AC3E}">
        <p14:creationId xmlns:p14="http://schemas.microsoft.com/office/powerpoint/2010/main" val="334575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Consumer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022748"/>
            <a:ext cx="7450138" cy="4860131"/>
          </a:xfrm>
        </p:spPr>
        <p:txBody>
          <a:bodyPr/>
          <a:lstStyle/>
          <a:p>
            <a:pPr>
              <a:buFont typeface="Monotype Sorts" charset="2"/>
              <a:buNone/>
            </a:pPr>
            <a:endParaRPr lang="en-US" altLang="ko-KR" sz="2100" dirty="0"/>
          </a:p>
          <a:p>
            <a:pPr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</a:t>
            </a:r>
            <a:r>
              <a:rPr lang="en-US" altLang="ko-KR" dirty="0" smtClean="0">
                <a:solidFill>
                  <a:srgbClr val="0000FF"/>
                </a:solidFill>
              </a:rPr>
              <a:t>while (true)  {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        while (counter == 0)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    ; // do nothing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</a:t>
            </a:r>
            <a:r>
              <a:rPr lang="en-US" altLang="ko-KR" dirty="0" err="1" smtClean="0">
                <a:solidFill>
                  <a:srgbClr val="0000FF"/>
                </a:solidFill>
              </a:rPr>
              <a:t>nextConsumed</a:t>
            </a:r>
            <a:r>
              <a:rPr lang="en-US" altLang="ko-KR" dirty="0" smtClean="0">
                <a:solidFill>
                  <a:srgbClr val="0000FF"/>
                </a:solidFill>
              </a:rPr>
              <a:t> =  buffer[out];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out = (out + 1) % BUFFER_SIZE;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        counter--;</a:t>
            </a: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/*  consume the item in </a:t>
            </a:r>
            <a:r>
              <a:rPr lang="en-US" altLang="ko-KR" dirty="0" err="1" smtClean="0">
                <a:solidFill>
                  <a:srgbClr val="0000FF"/>
                </a:solidFill>
              </a:rPr>
              <a:t>nextConsumed</a:t>
            </a:r>
            <a:r>
              <a:rPr lang="en-US" altLang="ko-KR" dirty="0" smtClean="0">
                <a:solidFill>
                  <a:srgbClr val="0000FF"/>
                </a:solidFill>
              </a:rPr>
              <a:t>  */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359363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Race Condition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739982" cy="517326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1700">
                <a:solidFill>
                  <a:srgbClr val="0000FF"/>
                </a:solidFill>
              </a:rPr>
              <a:t>counter++</a:t>
            </a:r>
            <a:r>
              <a:rPr lang="en-US" altLang="ko-KR" sz="1700"/>
              <a:t> could be implemented as</a:t>
            </a:r>
            <a:br>
              <a:rPr lang="en-US" altLang="ko-KR" sz="1700"/>
            </a:br>
            <a:r>
              <a:rPr lang="en-US" altLang="ko-KR" sz="1700"/>
              <a:t/>
            </a:r>
            <a:br>
              <a:rPr lang="en-US" altLang="ko-KR" sz="1700"/>
            </a:br>
            <a:r>
              <a:rPr lang="en-US" altLang="ko-KR" sz="1700"/>
              <a:t>     </a:t>
            </a:r>
            <a:r>
              <a:rPr lang="en-US" altLang="ko-KR" sz="1700">
                <a:solidFill>
                  <a:srgbClr val="0000FF"/>
                </a:solidFill>
              </a:rPr>
              <a:t>register1 = counter</a:t>
            </a:r>
            <a:br>
              <a:rPr lang="en-US" altLang="ko-KR" sz="1700">
                <a:solidFill>
                  <a:srgbClr val="0000FF"/>
                </a:solidFill>
              </a:rPr>
            </a:br>
            <a:r>
              <a:rPr lang="en-US" altLang="ko-KR" sz="1700">
                <a:solidFill>
                  <a:srgbClr val="0000FF"/>
                </a:solidFill>
              </a:rPr>
              <a:t>     register1 = register1 + 1</a:t>
            </a:r>
            <a:br>
              <a:rPr lang="en-US" altLang="ko-KR" sz="1700">
                <a:solidFill>
                  <a:srgbClr val="0000FF"/>
                </a:solidFill>
              </a:rPr>
            </a:br>
            <a:r>
              <a:rPr lang="en-US" altLang="ko-KR" sz="1700">
                <a:solidFill>
                  <a:srgbClr val="0000FF"/>
                </a:solidFill>
              </a:rPr>
              <a:t>     counter = register1</a:t>
            </a:r>
          </a:p>
          <a:p>
            <a:pPr>
              <a:lnSpc>
                <a:spcPct val="90000"/>
              </a:lnSpc>
            </a:pPr>
            <a:endParaRPr lang="en-US" altLang="ko-KR" sz="80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ko-KR" sz="1700">
                <a:solidFill>
                  <a:schemeClr val="tx2"/>
                </a:solidFill>
              </a:rPr>
              <a:t>counter--</a:t>
            </a:r>
            <a:r>
              <a:rPr lang="en-US" altLang="ko-KR" sz="1700"/>
              <a:t> could be implemented as</a:t>
            </a:r>
            <a:br>
              <a:rPr lang="en-US" altLang="ko-KR" sz="1700"/>
            </a:br>
            <a:r>
              <a:rPr lang="en-US" altLang="ko-KR" sz="1700"/>
              <a:t/>
            </a:r>
            <a:br>
              <a:rPr lang="en-US" altLang="ko-KR" sz="1700"/>
            </a:br>
            <a:r>
              <a:rPr lang="en-US" altLang="ko-KR" sz="1700"/>
              <a:t>     </a:t>
            </a:r>
            <a:r>
              <a:rPr lang="en-US" altLang="ko-KR" sz="1700">
                <a:solidFill>
                  <a:schemeClr val="tx2"/>
                </a:solidFill>
              </a:rPr>
              <a:t>register2 = counter</a:t>
            </a:r>
            <a:br>
              <a:rPr lang="en-US" altLang="ko-KR" sz="1700">
                <a:solidFill>
                  <a:schemeClr val="tx2"/>
                </a:solidFill>
              </a:rPr>
            </a:br>
            <a:r>
              <a:rPr lang="en-US" altLang="ko-KR" sz="1700">
                <a:solidFill>
                  <a:schemeClr val="tx2"/>
                </a:solidFill>
              </a:rPr>
              <a:t>     register2 = register2 - 1</a:t>
            </a:r>
            <a:br>
              <a:rPr lang="en-US" altLang="ko-KR" sz="1700">
                <a:solidFill>
                  <a:schemeClr val="tx2"/>
                </a:solidFill>
              </a:rPr>
            </a:br>
            <a:r>
              <a:rPr lang="en-US" altLang="ko-KR" sz="1700">
                <a:solidFill>
                  <a:schemeClr val="tx2"/>
                </a:solidFill>
              </a:rPr>
              <a:t>     count = register2</a:t>
            </a:r>
          </a:p>
          <a:p>
            <a:pPr>
              <a:lnSpc>
                <a:spcPct val="90000"/>
              </a:lnSpc>
            </a:pPr>
            <a:endParaRPr lang="en-US" altLang="ko-KR" sz="80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ko-KR" sz="1700"/>
              <a:t>Consider this execution interleaving with “count = 5” initially: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z="1700"/>
              <a:t>	</a:t>
            </a:r>
            <a:r>
              <a:rPr lang="en-US" altLang="ko-KR" smtClean="0"/>
              <a:t>S0: producer execute </a:t>
            </a:r>
            <a:r>
              <a:rPr lang="en-US" altLang="ko-KR" smtClean="0">
                <a:solidFill>
                  <a:srgbClr val="0000FF"/>
                </a:solidFill>
              </a:rPr>
              <a:t>register1 = counter</a:t>
            </a:r>
            <a:r>
              <a:rPr lang="en-US" altLang="ko-KR" smtClean="0"/>
              <a:t>   {register1 = 5}</a:t>
            </a:r>
            <a:br>
              <a:rPr lang="en-US" altLang="ko-KR" smtClean="0"/>
            </a:br>
            <a:r>
              <a:rPr lang="en-US" altLang="ko-KR" smtClean="0"/>
              <a:t>S1: producer execute </a:t>
            </a:r>
            <a:r>
              <a:rPr lang="en-US" altLang="ko-KR" smtClean="0">
                <a:solidFill>
                  <a:srgbClr val="0000FF"/>
                </a:solidFill>
              </a:rPr>
              <a:t>register1 = register1 + 1  </a:t>
            </a:r>
            <a:r>
              <a:rPr lang="en-US" altLang="ko-KR" smtClean="0"/>
              <a:t> {register1 = 6} </a:t>
            </a:r>
            <a:br>
              <a:rPr lang="en-US" altLang="ko-KR" smtClean="0"/>
            </a:br>
            <a:r>
              <a:rPr lang="en-US" altLang="ko-KR" smtClean="0"/>
              <a:t>S2: consumer execute </a:t>
            </a:r>
            <a:r>
              <a:rPr lang="en-US" altLang="ko-KR" smtClean="0">
                <a:solidFill>
                  <a:schemeClr val="tx2"/>
                </a:solidFill>
              </a:rPr>
              <a:t>register2 = counter</a:t>
            </a:r>
            <a:r>
              <a:rPr lang="en-US" altLang="ko-KR" smtClean="0"/>
              <a:t>   {register2 = 5} </a:t>
            </a:r>
            <a:br>
              <a:rPr lang="en-US" altLang="ko-KR" smtClean="0"/>
            </a:br>
            <a:r>
              <a:rPr lang="en-US" altLang="ko-KR" smtClean="0"/>
              <a:t>S3: consumer execute </a:t>
            </a:r>
            <a:r>
              <a:rPr lang="en-US" altLang="ko-KR" smtClean="0">
                <a:solidFill>
                  <a:schemeClr val="tx2"/>
                </a:solidFill>
              </a:rPr>
              <a:t>register2 = register2 - 1</a:t>
            </a:r>
            <a:r>
              <a:rPr lang="en-US" altLang="ko-KR" smtClean="0"/>
              <a:t>   {register2 = 4} </a:t>
            </a:r>
            <a:br>
              <a:rPr lang="en-US" altLang="ko-KR" smtClean="0"/>
            </a:br>
            <a:r>
              <a:rPr lang="en-US" altLang="ko-KR" smtClean="0"/>
              <a:t>S4: producer execute </a:t>
            </a:r>
            <a:r>
              <a:rPr lang="en-US" altLang="ko-KR" smtClean="0">
                <a:solidFill>
                  <a:srgbClr val="0000FF"/>
                </a:solidFill>
              </a:rPr>
              <a:t>counter = register1</a:t>
            </a:r>
            <a:r>
              <a:rPr lang="en-US" altLang="ko-KR" smtClean="0"/>
              <a:t>   {count = 6 } </a:t>
            </a:r>
            <a:br>
              <a:rPr lang="en-US" altLang="ko-KR" smtClean="0"/>
            </a:br>
            <a:r>
              <a:rPr lang="en-US" altLang="ko-KR" smtClean="0"/>
              <a:t>S5: consumer execute </a:t>
            </a:r>
            <a:r>
              <a:rPr lang="en-US" altLang="ko-KR" smtClean="0">
                <a:solidFill>
                  <a:schemeClr val="tx2"/>
                </a:solidFill>
              </a:rPr>
              <a:t>counter = register2</a:t>
            </a:r>
            <a:r>
              <a:rPr lang="en-US" altLang="ko-KR" smtClean="0"/>
              <a:t>   {count = 4}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27379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2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764063"/>
              </p:ext>
            </p:extLst>
          </p:nvPr>
        </p:nvGraphicFramePr>
        <p:xfrm>
          <a:off x="1546857" y="1132141"/>
          <a:ext cx="6988495" cy="5151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3" imgW="5461000" imgH="4025900" progId="Word.Document.12">
                  <p:embed/>
                </p:oleObj>
              </mc:Choice>
              <mc:Fallback>
                <p:oleObj name="Document" r:id="rId3" imgW="5461000" imgH="4025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6857" y="1132141"/>
                        <a:ext cx="6988495" cy="5151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56858" y="3011824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7163" y="3033983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3865" y="3864269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4170" y="3886428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0872" y="4716714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91177" y="4738873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27879" y="5569159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48184" y="5591318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02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여러 프로세스를 사용해서 응용프로그램을 개발하면 병렬처리로 인해서 프래그램의 효율이 높아질 수 있으나 각 프로세스간에 통신이 번거롭고 프로세스의 메모리가 전혀 공유가 되지 않는 단점이 있다</a:t>
            </a:r>
            <a:r>
              <a:rPr lang="en-US" dirty="0"/>
              <a:t>. </a:t>
            </a:r>
            <a:r>
              <a:rPr lang="ko-KR" altLang="en-US" dirty="0"/>
              <a:t>이를 극복하기 위해서 쓰레드를 사용할 수 있다</a:t>
            </a:r>
            <a:r>
              <a:rPr lang="en-US" dirty="0"/>
              <a:t>. </a:t>
            </a:r>
            <a:r>
              <a:rPr lang="ko-KR" altLang="en-US" dirty="0"/>
              <a:t>한 프로세스에서 여러개의 쓰레드를 생성하면 스레드간에 공요되는 정보는 무엇이고</a:t>
            </a:r>
            <a:r>
              <a:rPr lang="en-US" dirty="0"/>
              <a:t>, </a:t>
            </a:r>
            <a:r>
              <a:rPr lang="ko-KR" altLang="en-US" dirty="0"/>
              <a:t>각각 분리되어 저장되는 정보는 무엇인지 답하라</a:t>
            </a:r>
            <a:r>
              <a:rPr lang="en-US" dirty="0"/>
              <a:t>. (10</a:t>
            </a:r>
            <a:r>
              <a:rPr lang="ko-KR" altLang="en-US" dirty="0"/>
              <a:t>점</a:t>
            </a:r>
            <a:r>
              <a:rPr lang="en-US" dirty="0"/>
              <a:t>)</a:t>
            </a:r>
          </a:p>
          <a:p>
            <a:pPr lvl="1"/>
            <a:r>
              <a:rPr lang="ko-KR" altLang="en-US" dirty="0" smtClean="0"/>
              <a:t>공유</a:t>
            </a:r>
            <a:endParaRPr lang="en-US" altLang="ko-KR" dirty="0" smtClean="0"/>
          </a:p>
          <a:p>
            <a:pPr lvl="2"/>
            <a:r>
              <a:rPr lang="en-US" dirty="0" smtClean="0"/>
              <a:t>Code(Text)</a:t>
            </a:r>
          </a:p>
          <a:p>
            <a:pPr lvl="2"/>
            <a:r>
              <a:rPr lang="en-US" dirty="0" smtClean="0"/>
              <a:t>Data(Global data/Constant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File</a:t>
            </a:r>
            <a:endParaRPr lang="en-US" dirty="0" smtClean="0"/>
          </a:p>
          <a:p>
            <a:pPr lvl="1"/>
            <a:r>
              <a:rPr lang="ko-KR" altLang="en-US" dirty="0" smtClean="0"/>
              <a:t>분리</a:t>
            </a:r>
            <a:endParaRPr lang="en-US" altLang="ko-KR" dirty="0" smtClean="0"/>
          </a:p>
          <a:p>
            <a:pPr lvl="2"/>
            <a:r>
              <a:rPr lang="en-US" dirty="0" smtClean="0"/>
              <a:t>Stack</a:t>
            </a:r>
          </a:p>
          <a:p>
            <a:pPr lvl="2"/>
            <a:r>
              <a:rPr lang="en-US" dirty="0" smtClean="0"/>
              <a:t>Register`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12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Principle of Locality</a:t>
            </a:r>
            <a:r>
              <a:rPr lang="ko-KR" altLang="en-US" dirty="0"/>
              <a:t>는 소프트웨어에서 메모리를 접근하는 패턴에 대한 법칙을 설명해 준다</a:t>
            </a:r>
            <a:r>
              <a:rPr lang="en-US" dirty="0"/>
              <a:t>. </a:t>
            </a:r>
            <a:r>
              <a:rPr lang="ko-KR" altLang="en-US" dirty="0"/>
              <a:t>이 개념을 데이터의 위치와 시간 두가지 측면에서 설명하여라</a:t>
            </a:r>
            <a:r>
              <a:rPr lang="en-US" dirty="0"/>
              <a:t>. (10</a:t>
            </a:r>
            <a:r>
              <a:rPr lang="ko-KR" altLang="en-US" dirty="0"/>
              <a:t>점</a:t>
            </a:r>
            <a:r>
              <a:rPr lang="en-US" dirty="0" smtClean="0"/>
              <a:t>)</a:t>
            </a:r>
          </a:p>
          <a:p>
            <a:pPr lvl="0"/>
            <a:endParaRPr lang="en-US" dirty="0"/>
          </a:p>
          <a:p>
            <a:pPr lvl="1"/>
            <a:r>
              <a:rPr lang="ko-KR" altLang="en-US" dirty="0" smtClean="0"/>
              <a:t>위치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연속된 접근은 비슷한 위치에 접근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시간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같은 위치에 대한 접근은 가까운 시간내에 재접근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9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다음</a:t>
            </a:r>
            <a:r>
              <a:rPr lang="en-US" dirty="0"/>
              <a:t> scheduling </a:t>
            </a:r>
            <a:r>
              <a:rPr lang="ko-KR" altLang="en-US" dirty="0"/>
              <a:t>알고리즘 중</a:t>
            </a:r>
            <a:r>
              <a:rPr lang="en-US" dirty="0"/>
              <a:t> starvation </a:t>
            </a:r>
            <a:r>
              <a:rPr lang="ko-KR" altLang="en-US" dirty="0"/>
              <a:t>이 발생할 수 있는 알고리즘을 모두 고르시오</a:t>
            </a:r>
            <a:r>
              <a:rPr lang="en-US" dirty="0"/>
              <a:t>. (8</a:t>
            </a:r>
            <a:r>
              <a:rPr lang="ko-KR" altLang="en-US" dirty="0"/>
              <a:t>점</a:t>
            </a:r>
            <a:r>
              <a:rPr lang="en-US" dirty="0"/>
              <a:t>)</a:t>
            </a:r>
          </a:p>
          <a:p>
            <a:pPr lvl="1"/>
            <a:r>
              <a:rPr lang="en-US" dirty="0" smtClean="0"/>
              <a:t>a. FCFS</a:t>
            </a:r>
            <a:endParaRPr lang="en-US" dirty="0"/>
          </a:p>
          <a:p>
            <a:pPr lvl="1"/>
            <a:r>
              <a:rPr lang="en-US" dirty="0" smtClean="0"/>
              <a:t>b. Shortest </a:t>
            </a:r>
            <a:r>
              <a:rPr lang="en-US" dirty="0"/>
              <a:t>Job First</a:t>
            </a:r>
          </a:p>
          <a:p>
            <a:pPr lvl="1"/>
            <a:r>
              <a:rPr lang="en-US" dirty="0" smtClean="0"/>
              <a:t>c. Priority</a:t>
            </a:r>
            <a:endParaRPr lang="en-US" dirty="0"/>
          </a:p>
          <a:p>
            <a:pPr lvl="1"/>
            <a:r>
              <a:rPr lang="en-US" dirty="0" smtClean="0"/>
              <a:t>d. Shortest </a:t>
            </a:r>
            <a:r>
              <a:rPr lang="en-US" dirty="0"/>
              <a:t>Remaining Time </a:t>
            </a:r>
            <a:r>
              <a:rPr lang="en-US" dirty="0" smtClean="0"/>
              <a:t>First</a:t>
            </a:r>
          </a:p>
          <a:p>
            <a:pPr lvl="1"/>
            <a:endParaRPr lang="en-US" dirty="0"/>
          </a:p>
          <a:p>
            <a:pPr lvl="1"/>
            <a:r>
              <a:rPr lang="ko-KR" altLang="en-US" dirty="0" smtClean="0"/>
              <a:t>한항목당 </a:t>
            </a:r>
            <a:r>
              <a:rPr lang="en-US" altLang="ko-KR" dirty="0" smtClean="0"/>
              <a:t>2</a:t>
            </a:r>
            <a:r>
              <a:rPr lang="ko-KR" altLang="en-US" dirty="0" smtClean="0"/>
              <a:t>점</a:t>
            </a:r>
            <a:endParaRPr lang="en-US" altLang="ko-KR" dirty="0" smtClean="0"/>
          </a:p>
          <a:p>
            <a:pPr lvl="1"/>
            <a:r>
              <a:rPr lang="en-US" dirty="0" err="1" smtClean="0"/>
              <a:t>B,c,d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03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3^100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878346"/>
              </p:ext>
            </p:extLst>
          </p:nvPr>
        </p:nvGraphicFramePr>
        <p:xfrm>
          <a:off x="819739" y="1088824"/>
          <a:ext cx="8135757" cy="337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ocument" r:id="rId3" imgW="5270500" imgH="2184400" progId="Word.Document.12">
                  <p:embed/>
                </p:oleObj>
              </mc:Choice>
              <mc:Fallback>
                <p:oleObj name="Document" r:id="rId3" imgW="5270500" imgH="2184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9739" y="1088824"/>
                        <a:ext cx="8135757" cy="3371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554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7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004106"/>
              </p:ext>
            </p:extLst>
          </p:nvPr>
        </p:nvGraphicFramePr>
        <p:xfrm>
          <a:off x="873654" y="1214825"/>
          <a:ext cx="7759532" cy="4215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Document" r:id="rId3" imgW="5422900" imgH="2946400" progId="Word.Document.12">
                  <p:embed/>
                </p:oleObj>
              </mc:Choice>
              <mc:Fallback>
                <p:oleObj name="Document" r:id="rId3" imgW="5422900" imgH="294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3654" y="1214825"/>
                        <a:ext cx="7759532" cy="4215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 smtClean="0"/>
              <a:t>FCFS: 28/5</a:t>
            </a:r>
          </a:p>
          <a:p>
            <a:r>
              <a:rPr lang="en-US" altLang="ko-KR" dirty="0" smtClean="0"/>
              <a:t>SJF: 14/5</a:t>
            </a:r>
          </a:p>
          <a:p>
            <a:r>
              <a:rPr lang="en-US" altLang="ko-KR" dirty="0" smtClean="0"/>
              <a:t>Priority: 29/5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610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9/5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810819"/>
              </p:ext>
            </p:extLst>
          </p:nvPr>
        </p:nvGraphicFramePr>
        <p:xfrm>
          <a:off x="873801" y="1501479"/>
          <a:ext cx="8294894" cy="4098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Document" r:id="rId3" imgW="5422900" imgH="2679700" progId="Word.Document.12">
                  <p:embed/>
                </p:oleObj>
              </mc:Choice>
              <mc:Fallback>
                <p:oleObj name="Document" r:id="rId3" imgW="5422900" imgH="2679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3801" y="1501479"/>
                        <a:ext cx="8294894" cy="40988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918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Chapter 6:  Process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61081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11769</TotalTime>
  <Words>430</Words>
  <Application>Microsoft Office PowerPoint</Application>
  <PresentationFormat>A4 용지(210x297mm)</PresentationFormat>
  <Paragraphs>167</Paragraphs>
  <Slides>17</Slides>
  <Notes>7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7" baseType="lpstr">
      <vt:lpstr>Monaco</vt:lpstr>
      <vt:lpstr>Monotype Sorts</vt:lpstr>
      <vt:lpstr>ＭＳ Ｐゴシック</vt:lpstr>
      <vt:lpstr>Arial</vt:lpstr>
      <vt:lpstr>Helvetica</vt:lpstr>
      <vt:lpstr>Times New Roman</vt:lpstr>
      <vt:lpstr>Verdana</vt:lpstr>
      <vt:lpstr>Webdings</vt:lpstr>
      <vt:lpstr>1_os-8</vt:lpstr>
      <vt:lpstr>Document</vt:lpstr>
      <vt:lpstr>Midterm 1</vt:lpstr>
      <vt:lpstr>Midterm 2</vt:lpstr>
      <vt:lpstr>Midterm 3</vt:lpstr>
      <vt:lpstr>Midterm 4</vt:lpstr>
      <vt:lpstr>Midterm 5</vt:lpstr>
      <vt:lpstr>Midterm 6</vt:lpstr>
      <vt:lpstr>Midterm 7</vt:lpstr>
      <vt:lpstr>Midterm 8</vt:lpstr>
      <vt:lpstr>Chapter 6:  Process Synchronization</vt:lpstr>
      <vt:lpstr>Concurrency Problem</vt:lpstr>
      <vt:lpstr>Shared Buffer by Circular Array</vt:lpstr>
      <vt:lpstr>Bounded-Buffer – Producer</vt:lpstr>
      <vt:lpstr>Bounded Buffer – Consumer</vt:lpstr>
      <vt:lpstr>Fix</vt:lpstr>
      <vt:lpstr>Producer </vt:lpstr>
      <vt:lpstr>Consumer</vt:lpstr>
      <vt:lpstr>Race Condition</vt:lpstr>
    </vt:vector>
  </TitlesOfParts>
  <Company>Lucent Technologies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Prof. Minho Shin</cp:lastModifiedBy>
  <cp:revision>289</cp:revision>
  <cp:lastPrinted>2013-04-07T16:28:42Z</cp:lastPrinted>
  <dcterms:created xsi:type="dcterms:W3CDTF">2011-01-14T20:24:54Z</dcterms:created>
  <dcterms:modified xsi:type="dcterms:W3CDTF">2015-04-22T02:51:31Z</dcterms:modified>
</cp:coreProperties>
</file>