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0"/>
  </p:notesMasterIdLst>
  <p:sldIdLst>
    <p:sldId id="256" r:id="rId3"/>
    <p:sldId id="259" r:id="rId4"/>
    <p:sldId id="257" r:id="rId5"/>
    <p:sldId id="278" r:id="rId6"/>
    <p:sldId id="279" r:id="rId7"/>
    <p:sldId id="280" r:id="rId8"/>
    <p:sldId id="281" r:id="rId9"/>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CEC"/>
    <a:srgbClr val="E9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911" autoAdjust="0"/>
  </p:normalViewPr>
  <p:slideViewPr>
    <p:cSldViewPr>
      <p:cViewPr varScale="1">
        <p:scale>
          <a:sx n="134" d="100"/>
          <a:sy n="134" d="100"/>
        </p:scale>
        <p:origin x="876"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F80927-F6D1-4328-B862-6FD2F2D259B5}" type="datetimeFigureOut">
              <a:rPr lang="ko-KR" altLang="en-US" smtClean="0"/>
              <a:t>2018-03-21</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77B7D5-BE1F-4BC1-8E30-BDACE6E729C6}" type="slidenum">
              <a:rPr lang="ko-KR" altLang="en-US" smtClean="0"/>
              <a:t>‹#›</a:t>
            </a:fld>
            <a:endParaRPr lang="ko-KR" altLang="en-US"/>
          </a:p>
        </p:txBody>
      </p:sp>
    </p:spTree>
    <p:extLst>
      <p:ext uri="{BB962C8B-B14F-4D97-AF65-F5344CB8AC3E}">
        <p14:creationId xmlns:p14="http://schemas.microsoft.com/office/powerpoint/2010/main" val="1534837423"/>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B777B7D5-BE1F-4BC1-8E30-BDACE6E729C6}" type="slidenum">
              <a:rPr lang="ko-KR" altLang="en-US" smtClean="0"/>
              <a:t>1</a:t>
            </a:fld>
            <a:endParaRPr lang="ko-KR" altLang="en-US"/>
          </a:p>
        </p:txBody>
      </p:sp>
    </p:spTree>
    <p:extLst>
      <p:ext uri="{BB962C8B-B14F-4D97-AF65-F5344CB8AC3E}">
        <p14:creationId xmlns:p14="http://schemas.microsoft.com/office/powerpoint/2010/main" val="14955412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직사각형 2">
            <a:extLst>
              <a:ext uri="{FF2B5EF4-FFF2-40B4-BE49-F238E27FC236}">
                <a16:creationId xmlns:a16="http://schemas.microsoft.com/office/drawing/2014/main" id="{CE139B1A-04D9-4519-BB3A-CB90BEE139DF}"/>
              </a:ext>
            </a:extLst>
          </p:cNvPr>
          <p:cNvSpPr/>
          <p:nvPr userDrawn="1"/>
        </p:nvSpPr>
        <p:spPr>
          <a:xfrm>
            <a:off x="25007" y="0"/>
            <a:ext cx="9144000" cy="5143500"/>
          </a:xfrm>
          <a:prstGeom prst="rect">
            <a:avLst/>
          </a:prstGeom>
          <a:solidFill>
            <a:srgbClr val="E6ECEC"/>
          </a:solidFill>
          <a:ln>
            <a:solidFill>
              <a:srgbClr val="E6E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 name="그래픽 1">
            <a:extLst>
              <a:ext uri="{FF2B5EF4-FFF2-40B4-BE49-F238E27FC236}">
                <a16:creationId xmlns:a16="http://schemas.microsoft.com/office/drawing/2014/main" id="{709F781E-95C2-4951-8620-57CA85CAC9C8}"/>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89684" y="1707654"/>
            <a:ext cx="5814646" cy="1224136"/>
          </a:xfrm>
          <a:prstGeom prst="rect">
            <a:avLst/>
          </a:prstGeom>
        </p:spPr>
      </p:pic>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40353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50182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72244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810871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424009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7" name="직사각형 6">
            <a:extLst>
              <a:ext uri="{FF2B5EF4-FFF2-40B4-BE49-F238E27FC236}">
                <a16:creationId xmlns:a16="http://schemas.microsoft.com/office/drawing/2014/main" id="{B796EA5C-B0A4-4222-A5FD-DAB3F6E95D01}"/>
              </a:ext>
            </a:extLst>
          </p:cNvPr>
          <p:cNvSpPr/>
          <p:nvPr userDrawn="1"/>
        </p:nvSpPr>
        <p:spPr>
          <a:xfrm>
            <a:off x="7092280" y="20370"/>
            <a:ext cx="2051720" cy="874980"/>
          </a:xfrm>
          <a:prstGeom prst="rect">
            <a:avLst/>
          </a:prstGeom>
          <a:solidFill>
            <a:srgbClr val="E9EFEF"/>
          </a:solidFill>
          <a:ln>
            <a:solidFill>
              <a:srgbClr val="E9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 Free PPT _ Click to add title</a:t>
            </a:r>
            <a:endParaRPr lang="ko-KR" altLang="en-US" dirty="0"/>
          </a:p>
        </p:txBody>
      </p:sp>
      <p:sp>
        <p:nvSpPr>
          <p:cNvPr id="8" name="직사각형 7">
            <a:extLst>
              <a:ext uri="{FF2B5EF4-FFF2-40B4-BE49-F238E27FC236}">
                <a16:creationId xmlns:a16="http://schemas.microsoft.com/office/drawing/2014/main" id="{A3883575-5F0D-4966-B747-6C434F54F589}"/>
              </a:ext>
            </a:extLst>
          </p:cNvPr>
          <p:cNvSpPr/>
          <p:nvPr userDrawn="1"/>
        </p:nvSpPr>
        <p:spPr>
          <a:xfrm>
            <a:off x="8424428" y="930206"/>
            <a:ext cx="648072"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Free PPT _ Click to add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6" name="직사각형 5">
            <a:extLst>
              <a:ext uri="{FF2B5EF4-FFF2-40B4-BE49-F238E27FC236}">
                <a16:creationId xmlns:a16="http://schemas.microsoft.com/office/drawing/2014/main" id="{4EB4BD96-FCFC-4CAC-9CEF-37BA758E79CA}"/>
              </a:ext>
            </a:extLst>
          </p:cNvPr>
          <p:cNvSpPr/>
          <p:nvPr userDrawn="1"/>
        </p:nvSpPr>
        <p:spPr>
          <a:xfrm>
            <a:off x="30487" y="9486"/>
            <a:ext cx="1445169" cy="978088"/>
          </a:xfrm>
          <a:prstGeom prst="rect">
            <a:avLst/>
          </a:prstGeom>
          <a:solidFill>
            <a:srgbClr val="E6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922808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37D59-5EDB-4C39-B697-625748F703B6}" type="datetimeFigureOut">
              <a:rPr lang="en-US" smtClean="0"/>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9595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81513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6043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937D59-5EDB-4C39-B697-625748F703B6}" type="datetimeFigureOut">
              <a:rPr lang="en-US" smtClean="0"/>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0580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937D59-5EDB-4C39-B697-625748F703B6}" type="datetimeFigureOut">
              <a:rPr lang="en-US" smtClean="0"/>
              <a:t>3/21/2018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3879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937D59-5EDB-4C39-B697-625748F703B6}" type="datetimeFigureOut">
              <a:rPr lang="en-US" smtClean="0"/>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150510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ctr" defTabSz="914400" rtl="0" eaLnBrk="1" latinLnBrk="1" hangingPunct="1">
        <a:spcBef>
          <a:spcPct val="0"/>
        </a:spcBef>
        <a:buNone/>
        <a:defRPr sz="36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3937D59-5EDB-4C39-B697-625748F703B6}" type="datetimeFigureOut">
              <a:rPr lang="en-US" smtClean="0"/>
              <a:t>3/21/2018</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31DC1F-5561-484E-AB46-68C682854F61}" type="slidenum">
              <a:rPr lang="en-US" smtClean="0"/>
              <a:t>‹#›</a:t>
            </a:fld>
            <a:endParaRPr lang="en-US"/>
          </a:p>
        </p:txBody>
      </p:sp>
    </p:spTree>
    <p:extLst>
      <p:ext uri="{BB962C8B-B14F-4D97-AF65-F5344CB8AC3E}">
        <p14:creationId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19490" y="3147814"/>
            <a:ext cx="9144000" cy="2000548"/>
          </a:xfrm>
          <a:prstGeom prst="rect">
            <a:avLst/>
          </a:prstGeom>
          <a:noFill/>
          <a:ln w="9525">
            <a:noFill/>
            <a:miter lim="800000"/>
            <a:headEnd/>
            <a:tailEnd/>
          </a:ln>
        </p:spPr>
        <p:txBody>
          <a:bodyPr wrap="square">
            <a:spAutoFit/>
          </a:bodyPr>
          <a:lstStyle/>
          <a:p>
            <a:pPr algn="ctr"/>
            <a:r>
              <a:rPr lang="en-US" altLang="ko-KR" sz="3200" b="1" dirty="0">
                <a:solidFill>
                  <a:schemeClr val="tx1">
                    <a:lumMod val="75000"/>
                    <a:lumOff val="25000"/>
                  </a:schemeClr>
                </a:solidFill>
                <a:latin typeface="Arial" pitchFamily="34" charset="0"/>
                <a:ea typeface="맑은 고딕" pitchFamily="50" charset="-127"/>
                <a:cs typeface="Arial" pitchFamily="34" charset="0"/>
              </a:rPr>
              <a:t>A Peer-to-Peer Electronic Cash System:</a:t>
            </a:r>
          </a:p>
          <a:p>
            <a:pPr algn="ctr"/>
            <a:r>
              <a:rPr lang="en-US" altLang="ko-KR" sz="2400" b="1" dirty="0">
                <a:solidFill>
                  <a:schemeClr val="tx1">
                    <a:lumMod val="75000"/>
                    <a:lumOff val="25000"/>
                  </a:schemeClr>
                </a:solidFill>
                <a:latin typeface="Arial" pitchFamily="34" charset="0"/>
                <a:ea typeface="맑은 고딕" pitchFamily="50" charset="-127"/>
                <a:cs typeface="Arial" pitchFamily="34" charset="0"/>
              </a:rPr>
              <a:t>Calculations</a:t>
            </a:r>
          </a:p>
          <a:p>
            <a:pPr algn="ctr"/>
            <a:endParaRPr lang="en-US" altLang="ko-KR" sz="2000" b="1" dirty="0">
              <a:solidFill>
                <a:schemeClr val="tx1">
                  <a:lumMod val="75000"/>
                  <a:lumOff val="25000"/>
                </a:schemeClr>
              </a:solidFill>
              <a:latin typeface="Arial" pitchFamily="34" charset="0"/>
              <a:ea typeface="맑은 고딕" pitchFamily="50" charset="-127"/>
              <a:cs typeface="Arial" pitchFamily="34" charset="0"/>
            </a:endParaRPr>
          </a:p>
          <a:p>
            <a:pPr algn="ctr"/>
            <a:r>
              <a:rPr lang="en-US" altLang="ko-KR" sz="1600" b="1" dirty="0">
                <a:solidFill>
                  <a:schemeClr val="tx1">
                    <a:lumMod val="75000"/>
                    <a:lumOff val="25000"/>
                  </a:schemeClr>
                </a:solidFill>
                <a:latin typeface="Arial" pitchFamily="34" charset="0"/>
                <a:ea typeface="맑은 고딕" pitchFamily="50" charset="-127"/>
                <a:cs typeface="Arial" pitchFamily="34" charset="0"/>
              </a:rPr>
              <a:t>Satoshi</a:t>
            </a:r>
            <a:r>
              <a:rPr lang="ko-KR" altLang="en-US" sz="1600" b="1" dirty="0">
                <a:solidFill>
                  <a:schemeClr val="tx1">
                    <a:lumMod val="75000"/>
                    <a:lumOff val="25000"/>
                  </a:schemeClr>
                </a:solidFill>
                <a:latin typeface="Arial" pitchFamily="34" charset="0"/>
                <a:ea typeface="맑은 고딕" pitchFamily="50" charset="-127"/>
                <a:cs typeface="Arial" pitchFamily="34" charset="0"/>
              </a:rPr>
              <a:t> </a:t>
            </a:r>
            <a:r>
              <a:rPr lang="en-US" altLang="ko-KR" sz="1600" b="1" dirty="0">
                <a:solidFill>
                  <a:schemeClr val="tx1">
                    <a:lumMod val="75000"/>
                    <a:lumOff val="25000"/>
                  </a:schemeClr>
                </a:solidFill>
                <a:latin typeface="Arial" pitchFamily="34" charset="0"/>
                <a:ea typeface="맑은 고딕" pitchFamily="50" charset="-127"/>
                <a:cs typeface="Arial" pitchFamily="34" charset="0"/>
              </a:rPr>
              <a:t>Nakamoto,</a:t>
            </a:r>
            <a:r>
              <a:rPr lang="ko-KR" altLang="en-US" sz="1600" b="1" dirty="0">
                <a:solidFill>
                  <a:schemeClr val="tx1">
                    <a:lumMod val="75000"/>
                    <a:lumOff val="25000"/>
                  </a:schemeClr>
                </a:solidFill>
                <a:latin typeface="Arial" pitchFamily="34" charset="0"/>
                <a:ea typeface="맑은 고딕" pitchFamily="50" charset="-127"/>
                <a:cs typeface="Arial" pitchFamily="34" charset="0"/>
              </a:rPr>
              <a:t> </a:t>
            </a:r>
            <a:r>
              <a:rPr lang="en-US" altLang="ko-KR" sz="1600" b="1" dirty="0">
                <a:solidFill>
                  <a:schemeClr val="tx1">
                    <a:lumMod val="75000"/>
                    <a:lumOff val="25000"/>
                  </a:schemeClr>
                </a:solidFill>
                <a:latin typeface="Arial" pitchFamily="34" charset="0"/>
                <a:ea typeface="맑은 고딕" pitchFamily="50" charset="-127"/>
                <a:cs typeface="Arial" pitchFamily="34" charset="0"/>
              </a:rPr>
              <a:t>2008</a:t>
            </a:r>
          </a:p>
          <a:p>
            <a:pPr algn="ctr"/>
            <a:endParaRPr lang="en-US" altLang="ko-KR" sz="1600" b="1" dirty="0">
              <a:solidFill>
                <a:schemeClr val="tx1">
                  <a:lumMod val="75000"/>
                  <a:lumOff val="25000"/>
                </a:schemeClr>
              </a:solidFill>
              <a:latin typeface="Arial" pitchFamily="34" charset="0"/>
              <a:ea typeface="맑은 고딕" pitchFamily="50" charset="-127"/>
              <a:cs typeface="Arial" pitchFamily="34" charset="0"/>
            </a:endParaRPr>
          </a:p>
          <a:p>
            <a:pPr algn="ctr"/>
            <a:r>
              <a:rPr lang="ko-KR" altLang="en-US" sz="1600" b="1" dirty="0">
                <a:solidFill>
                  <a:schemeClr val="tx1">
                    <a:lumMod val="75000"/>
                    <a:lumOff val="25000"/>
                  </a:schemeClr>
                </a:solidFill>
                <a:latin typeface="Arial" pitchFamily="34" charset="0"/>
                <a:ea typeface="맑은 고딕" pitchFamily="50" charset="-127"/>
                <a:cs typeface="Arial" pitchFamily="34" charset="0"/>
              </a:rPr>
              <a:t>명지대학교 컴퓨터공학과 윤성하</a:t>
            </a:r>
            <a:endParaRPr lang="en-US" altLang="ko-KR" sz="1600" b="1" dirty="0">
              <a:solidFill>
                <a:schemeClr val="tx1">
                  <a:lumMod val="75000"/>
                  <a:lumOff val="25000"/>
                </a:schemeClr>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303447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dirty="0"/>
              <a:t>Contents</a:t>
            </a:r>
            <a:endParaRPr lang="ko-KR" altLang="en-US" dirty="0"/>
          </a:p>
        </p:txBody>
      </p:sp>
      <p:sp>
        <p:nvSpPr>
          <p:cNvPr id="2" name="Content Placeholder 1"/>
          <p:cNvSpPr>
            <a:spLocks noGrp="1"/>
          </p:cNvSpPr>
          <p:nvPr>
            <p:ph idx="1"/>
          </p:nvPr>
        </p:nvSpPr>
        <p:spPr>
          <a:xfrm>
            <a:off x="1979712" y="699542"/>
            <a:ext cx="6912768" cy="369332"/>
          </a:xfrm>
        </p:spPr>
        <p:txBody>
          <a:bodyPr wrap="square" anchor="t">
            <a:spAutoFit/>
          </a:bodyPr>
          <a:lstStyle/>
          <a:p>
            <a:pPr marL="342900" lvl="0" indent="-342900">
              <a:buFont typeface="Arial" panose="020B0604020202020204" pitchFamily="34" charset="0"/>
              <a:buChar char="•"/>
            </a:pPr>
            <a:r>
              <a:rPr lang="en-US" sz="1800" b="1" dirty="0"/>
              <a:t>Calculations</a:t>
            </a:r>
          </a:p>
        </p:txBody>
      </p:sp>
    </p:spTree>
    <p:extLst>
      <p:ext uri="{BB962C8B-B14F-4D97-AF65-F5344CB8AC3E}">
        <p14:creationId xmlns:p14="http://schemas.microsoft.com/office/powerpoint/2010/main" val="97910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ko-KR" b="1" dirty="0">
                <a:latin typeface="Arial" pitchFamily="34" charset="0"/>
                <a:cs typeface="Arial" pitchFamily="34" charset="0"/>
              </a:rPr>
              <a:t>Calculations</a:t>
            </a:r>
            <a:r>
              <a:rPr lang="ko-KR" altLang="en-US" b="1" dirty="0">
                <a:latin typeface="Arial" pitchFamily="34" charset="0"/>
                <a:cs typeface="Arial" pitchFamily="34" charset="0"/>
              </a:rPr>
              <a:t> </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405880" y="1563638"/>
            <a:ext cx="8496944" cy="1960537"/>
          </a:xfrm>
        </p:spPr>
        <p:txBody>
          <a:bodyPr>
            <a:spAutoFit/>
          </a:bodyPr>
          <a:lstStyle/>
          <a:p>
            <a:pPr marL="285750" indent="-285750">
              <a:buFont typeface="Arial" panose="020B0604020202020204" pitchFamily="34" charset="0"/>
              <a:buChar char="•"/>
            </a:pPr>
            <a:r>
              <a:rPr lang="en-US" altLang="ko-KR" sz="1200" dirty="0"/>
              <a:t>We consider the scenario of an attacker trying to generate an alternate chain faster than </a:t>
            </a:r>
          </a:p>
          <a:p>
            <a:r>
              <a:rPr lang="en-US" altLang="ko-KR" sz="1200" dirty="0"/>
              <a:t>      the honest chain.</a:t>
            </a:r>
          </a:p>
          <a:p>
            <a:pPr marL="914400" lvl="1" indent="-171450">
              <a:buFontTx/>
              <a:buChar char="-"/>
            </a:pPr>
            <a:r>
              <a:rPr lang="en-US" altLang="ko-KR" sz="1100" dirty="0"/>
              <a:t>Even if this is accomplished, it does not throw the system open to arbitrary changes, such as creating value out of thin air or taking money that never belonged to the attacker. </a:t>
            </a:r>
          </a:p>
          <a:p>
            <a:pPr marL="914400" lvl="1" indent="-171450">
              <a:buFontTx/>
              <a:buChar char="-"/>
            </a:pPr>
            <a:r>
              <a:rPr lang="en-US" altLang="ko-KR" sz="1100" dirty="0"/>
              <a:t>An attacker can only try to change one of his own transactions to take back money he recently spent.</a:t>
            </a:r>
          </a:p>
          <a:p>
            <a:pPr marL="285750" indent="-285750">
              <a:buFont typeface="Arial" panose="020B0604020202020204" pitchFamily="34" charset="0"/>
              <a:buChar char="•"/>
            </a:pPr>
            <a:endParaRPr lang="en-US" altLang="ko-KR" sz="1200" dirty="0"/>
          </a:p>
          <a:p>
            <a:pPr marL="285750" indent="-285750">
              <a:buFont typeface="Arial" panose="020B0604020202020204" pitchFamily="34" charset="0"/>
              <a:buChar char="•"/>
            </a:pPr>
            <a:r>
              <a:rPr lang="en-US" altLang="ko-KR" sz="1200" dirty="0"/>
              <a:t>The race between the honest chain and an attacker chain can be characterized as a Binomial Random Walk.</a:t>
            </a:r>
          </a:p>
          <a:p>
            <a:pPr marL="914400" lvl="1" indent="-171450">
              <a:buFontTx/>
              <a:buChar char="-"/>
            </a:pPr>
            <a:r>
              <a:rPr lang="en-US" altLang="ko-KR" sz="1100" dirty="0"/>
              <a:t>The success event is the honest chain being extended by one block</a:t>
            </a:r>
          </a:p>
          <a:p>
            <a:pPr marL="914400" lvl="1" indent="-171450">
              <a:buFontTx/>
              <a:buChar char="-"/>
            </a:pPr>
            <a:r>
              <a:rPr lang="en-US" altLang="ko-KR" sz="1100" dirty="0"/>
              <a:t>the failure event is the attacker's chain being extended by one block</a:t>
            </a:r>
          </a:p>
        </p:txBody>
      </p:sp>
      <p:sp>
        <p:nvSpPr>
          <p:cNvPr id="3" name="Title 2"/>
          <p:cNvSpPr>
            <a:spLocks noGrp="1"/>
          </p:cNvSpPr>
          <p:nvPr>
            <p:ph type="title"/>
          </p:nvPr>
        </p:nvSpPr>
        <p:spPr/>
        <p:txBody>
          <a:bodyPr/>
          <a:lstStyle/>
          <a:p>
            <a:r>
              <a:rPr lang="ko-KR" altLang="en-US" dirty="0"/>
              <a:t> </a:t>
            </a:r>
            <a:r>
              <a:rPr lang="en-US" altLang="ko-KR" dirty="0"/>
              <a:t>Calculations</a:t>
            </a:r>
            <a:endParaRPr lang="en-US" dirty="0"/>
          </a:p>
        </p:txBody>
      </p:sp>
    </p:spTree>
    <p:extLst>
      <p:ext uri="{BB962C8B-B14F-4D97-AF65-F5344CB8AC3E}">
        <p14:creationId xmlns:p14="http://schemas.microsoft.com/office/powerpoint/2010/main" val="2090594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ko-KR" b="1" dirty="0">
                <a:latin typeface="Arial" pitchFamily="34" charset="0"/>
                <a:cs typeface="Arial" pitchFamily="34" charset="0"/>
              </a:rPr>
              <a:t>Calculations</a:t>
            </a:r>
            <a:r>
              <a:rPr lang="ko-KR" altLang="en-US" b="1" dirty="0">
                <a:latin typeface="Arial" pitchFamily="34" charset="0"/>
                <a:cs typeface="Arial" pitchFamily="34" charset="0"/>
              </a:rPr>
              <a:t> </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405880" y="1563638"/>
            <a:ext cx="8496944" cy="3222421"/>
          </a:xfrm>
        </p:spPr>
        <p:txBody>
          <a:bodyPr>
            <a:spAutoFit/>
          </a:bodyPr>
          <a:lstStyle/>
          <a:p>
            <a:pPr marL="285750" indent="-285750">
              <a:buFont typeface="Arial" panose="020B0604020202020204" pitchFamily="34" charset="0"/>
              <a:buChar char="•"/>
            </a:pPr>
            <a:r>
              <a:rPr lang="en-US" altLang="ko-KR" sz="1200" dirty="0"/>
              <a:t>The probability of an attacker catching up from a given deficit is analogous to a Gambler's Ruin problem.</a:t>
            </a:r>
          </a:p>
          <a:p>
            <a:pPr marL="914400" lvl="1" indent="-171450">
              <a:buFontTx/>
              <a:buChar char="-"/>
            </a:pPr>
            <a:r>
              <a:rPr lang="en-US" altLang="ko-KR" sz="1100" dirty="0"/>
              <a:t>Suppose a gambler with unlimited credit starts at a deficit and plays potentially an infinite number of trials to try to reach breakeven.</a:t>
            </a:r>
          </a:p>
          <a:p>
            <a:pPr marL="914400" lvl="1" indent="-171450">
              <a:buFontTx/>
              <a:buChar char="-"/>
            </a:pPr>
            <a:r>
              <a:rPr lang="en-US" altLang="ko-KR" sz="1100" dirty="0"/>
              <a:t>The probability he ever reaches breakeven, as follows:</a:t>
            </a:r>
          </a:p>
          <a:p>
            <a:pPr lvl="1" indent="0">
              <a:buNone/>
            </a:pPr>
            <a:r>
              <a:rPr lang="en-US" altLang="ko-KR" sz="1100" dirty="0"/>
              <a:t>    p = probability an honest node finds the next block</a:t>
            </a:r>
          </a:p>
          <a:p>
            <a:pPr lvl="1" indent="0">
              <a:buNone/>
            </a:pPr>
            <a:r>
              <a:rPr lang="en-US" altLang="ko-KR" sz="1100" dirty="0"/>
              <a:t>    q = probability the attacker finds the next block </a:t>
            </a:r>
          </a:p>
          <a:p>
            <a:pPr lvl="1" indent="0">
              <a:buNone/>
            </a:pPr>
            <a:r>
              <a:rPr lang="en-US" altLang="ko-KR" sz="1100" dirty="0"/>
              <a:t>    </a:t>
            </a:r>
            <a:r>
              <a:rPr lang="en-US" altLang="ko-KR" sz="1100" dirty="0" err="1"/>
              <a:t>q</a:t>
            </a:r>
            <a:r>
              <a:rPr lang="en-US" altLang="ko-KR" sz="1100" baseline="-25000" dirty="0" err="1"/>
              <a:t>z</a:t>
            </a:r>
            <a:r>
              <a:rPr lang="en-US" altLang="ko-KR" sz="1100" dirty="0"/>
              <a:t> = probability the attacker will ever catch up from z blocks behind</a:t>
            </a:r>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r>
              <a:rPr lang="en-US" altLang="ko-KR" sz="1100" dirty="0"/>
              <a:t>If p &gt; q, the probability drops exponentially as the number of blocks the attacker has to catch up with increases.</a:t>
            </a:r>
          </a:p>
          <a:p>
            <a:pPr marL="914400" lvl="1" indent="-171450">
              <a:buFontTx/>
              <a:buChar char="-"/>
            </a:pPr>
            <a:r>
              <a:rPr lang="en-US" altLang="ko-KR" sz="1100" dirty="0"/>
              <a:t>If he doesn't make a lucky lunge forward early on, his chances become vanishingly small as he falls further behind</a:t>
            </a:r>
          </a:p>
        </p:txBody>
      </p:sp>
      <p:sp>
        <p:nvSpPr>
          <p:cNvPr id="3" name="Title 2"/>
          <p:cNvSpPr>
            <a:spLocks noGrp="1"/>
          </p:cNvSpPr>
          <p:nvPr>
            <p:ph type="title"/>
          </p:nvPr>
        </p:nvSpPr>
        <p:spPr/>
        <p:txBody>
          <a:bodyPr/>
          <a:lstStyle/>
          <a:p>
            <a:r>
              <a:rPr lang="ko-KR" altLang="en-US" dirty="0"/>
              <a:t> </a:t>
            </a:r>
            <a:r>
              <a:rPr lang="en-US" altLang="ko-KR" dirty="0"/>
              <a:t>Calculations</a:t>
            </a:r>
            <a:endParaRPr lang="en-US" dirty="0"/>
          </a:p>
        </p:txBody>
      </p:sp>
      <p:pic>
        <p:nvPicPr>
          <p:cNvPr id="4" name="그림 3">
            <a:extLst>
              <a:ext uri="{FF2B5EF4-FFF2-40B4-BE49-F238E27FC236}">
                <a16:creationId xmlns:a16="http://schemas.microsoft.com/office/drawing/2014/main" id="{3A1701B1-E3F9-4B89-9740-3580EBEA062C}"/>
              </a:ext>
            </a:extLst>
          </p:cNvPr>
          <p:cNvPicPr>
            <a:picLocks noChangeAspect="1"/>
          </p:cNvPicPr>
          <p:nvPr/>
        </p:nvPicPr>
        <p:blipFill>
          <a:blip r:embed="rId2"/>
          <a:stretch>
            <a:fillRect/>
          </a:stretch>
        </p:blipFill>
        <p:spPr>
          <a:xfrm>
            <a:off x="3491880" y="3018444"/>
            <a:ext cx="2160240" cy="903151"/>
          </a:xfrm>
          <a:prstGeom prst="rect">
            <a:avLst/>
          </a:prstGeom>
        </p:spPr>
      </p:pic>
    </p:spTree>
    <p:extLst>
      <p:ext uri="{BB962C8B-B14F-4D97-AF65-F5344CB8AC3E}">
        <p14:creationId xmlns:p14="http://schemas.microsoft.com/office/powerpoint/2010/main" val="3528867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ko-KR" b="1" dirty="0">
                <a:latin typeface="Arial" pitchFamily="34" charset="0"/>
                <a:cs typeface="Arial" pitchFamily="34" charset="0"/>
              </a:rPr>
              <a:t>Calculations</a:t>
            </a:r>
            <a:r>
              <a:rPr lang="ko-KR" altLang="en-US" b="1" dirty="0">
                <a:latin typeface="Arial" pitchFamily="34" charset="0"/>
                <a:cs typeface="Arial" pitchFamily="34" charset="0"/>
              </a:rPr>
              <a:t> </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405880" y="1563638"/>
            <a:ext cx="8496944" cy="2391424"/>
          </a:xfrm>
        </p:spPr>
        <p:txBody>
          <a:bodyPr>
            <a:spAutoFit/>
          </a:bodyPr>
          <a:lstStyle/>
          <a:p>
            <a:pPr marL="285750" indent="-285750">
              <a:buFont typeface="Arial" panose="020B0604020202020204" pitchFamily="34" charset="0"/>
              <a:buChar char="•"/>
            </a:pPr>
            <a:r>
              <a:rPr lang="en-US" altLang="ko-KR" sz="1200" dirty="0"/>
              <a:t>We consider how long the recipient of a new transaction needs to wait before being sufficiently certain the sender can't change the transaction.</a:t>
            </a:r>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r>
              <a:rPr lang="en-US" altLang="ko-KR" sz="1200" dirty="0"/>
              <a:t>We assume the sender is an attacker who wants to make the recipient believe he paid him for a while, then switch it to pay back to himself after some time has passed. </a:t>
            </a:r>
            <a:endParaRPr lang="en-US" altLang="ko-KR" sz="1100" dirty="0"/>
          </a:p>
          <a:p>
            <a:pPr marL="914400" lvl="1" indent="-171450">
              <a:buFontTx/>
              <a:buChar char="-"/>
            </a:pPr>
            <a:r>
              <a:rPr lang="en-US" altLang="ko-KR" sz="1100" dirty="0"/>
              <a:t>The receiver generates a new key pair and gives the public key to the sender shortly before signing.</a:t>
            </a:r>
          </a:p>
          <a:p>
            <a:pPr marL="914400" lvl="1" indent="-171450">
              <a:buFontTx/>
              <a:buChar char="-"/>
            </a:pPr>
            <a:r>
              <a:rPr lang="en-US" altLang="ko-KR" sz="1100" dirty="0"/>
              <a:t>Once the transaction is sent, the dishonest sender starts working in secret on a parallel chain containing an alternate version of his transaction.</a:t>
            </a:r>
          </a:p>
          <a:p>
            <a:pPr marL="914400" lvl="1" indent="-171450">
              <a:buFontTx/>
              <a:buChar char="-"/>
            </a:pPr>
            <a:r>
              <a:rPr lang="en-US" altLang="ko-KR" sz="1100" dirty="0"/>
              <a:t>The recipient waits until the transaction has been added to a block and z blocks have been linked after it. </a:t>
            </a:r>
          </a:p>
          <a:p>
            <a:pPr marL="914400" lvl="1" indent="-171450">
              <a:buFontTx/>
              <a:buChar char="-"/>
            </a:pPr>
            <a:r>
              <a:rPr lang="en-US" altLang="ko-KR" sz="1100" dirty="0"/>
              <a:t>He doesn't know the exact amount of progress the attacker has made, but assuming the honest blocks took the average expected time per block, the attacker's potential progress will be a Poisson distribution with expected value: </a:t>
            </a:r>
          </a:p>
        </p:txBody>
      </p:sp>
      <p:sp>
        <p:nvSpPr>
          <p:cNvPr id="3" name="Title 2"/>
          <p:cNvSpPr>
            <a:spLocks noGrp="1"/>
          </p:cNvSpPr>
          <p:nvPr>
            <p:ph type="title"/>
          </p:nvPr>
        </p:nvSpPr>
        <p:spPr/>
        <p:txBody>
          <a:bodyPr/>
          <a:lstStyle/>
          <a:p>
            <a:r>
              <a:rPr lang="ko-KR" altLang="en-US" dirty="0"/>
              <a:t> </a:t>
            </a:r>
            <a:r>
              <a:rPr lang="en-US" altLang="ko-KR" dirty="0"/>
              <a:t>Calculations</a:t>
            </a:r>
            <a:endParaRPr lang="en-US" dirty="0"/>
          </a:p>
        </p:txBody>
      </p:sp>
      <p:pic>
        <p:nvPicPr>
          <p:cNvPr id="6" name="그림 5">
            <a:extLst>
              <a:ext uri="{FF2B5EF4-FFF2-40B4-BE49-F238E27FC236}">
                <a16:creationId xmlns:a16="http://schemas.microsoft.com/office/drawing/2014/main" id="{46BBA945-958F-477B-A124-0C33F0A7C913}"/>
              </a:ext>
            </a:extLst>
          </p:cNvPr>
          <p:cNvPicPr>
            <a:picLocks noChangeAspect="1"/>
          </p:cNvPicPr>
          <p:nvPr/>
        </p:nvPicPr>
        <p:blipFill>
          <a:blip r:embed="rId2"/>
          <a:stretch>
            <a:fillRect/>
          </a:stretch>
        </p:blipFill>
        <p:spPr>
          <a:xfrm>
            <a:off x="4038600" y="3795886"/>
            <a:ext cx="1066800" cy="895350"/>
          </a:xfrm>
          <a:prstGeom prst="rect">
            <a:avLst/>
          </a:prstGeom>
        </p:spPr>
      </p:pic>
    </p:spTree>
    <p:extLst>
      <p:ext uri="{BB962C8B-B14F-4D97-AF65-F5344CB8AC3E}">
        <p14:creationId xmlns:p14="http://schemas.microsoft.com/office/powerpoint/2010/main" val="3749957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ko-KR" b="1" dirty="0">
                <a:latin typeface="Arial" pitchFamily="34" charset="0"/>
                <a:cs typeface="Arial" pitchFamily="34" charset="0"/>
              </a:rPr>
              <a:t>Calculations</a:t>
            </a:r>
            <a:r>
              <a:rPr lang="ko-KR" altLang="en-US" b="1" dirty="0">
                <a:latin typeface="Arial" pitchFamily="34" charset="0"/>
                <a:cs typeface="Arial" pitchFamily="34" charset="0"/>
              </a:rPr>
              <a:t> </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405880" y="1563638"/>
            <a:ext cx="8496944" cy="2256002"/>
          </a:xfrm>
        </p:spPr>
        <p:txBody>
          <a:bodyPr>
            <a:spAutoFit/>
          </a:bodyPr>
          <a:lstStyle/>
          <a:p>
            <a:pPr marL="285750" indent="-285750">
              <a:buFont typeface="Arial" panose="020B0604020202020204" pitchFamily="34" charset="0"/>
              <a:buChar char="•"/>
            </a:pPr>
            <a:r>
              <a:rPr lang="en-US" altLang="ko-KR" sz="1200" dirty="0"/>
              <a:t>We assume the sender is an attacker who wants to make the recipient believe he paid him for a while, then switch it to pay back to himself after some time has passed. </a:t>
            </a:r>
            <a:r>
              <a:rPr lang="en-US" altLang="ko-KR" sz="1100" dirty="0"/>
              <a:t>(Continue)</a:t>
            </a:r>
          </a:p>
          <a:p>
            <a:pPr marL="914400" lvl="1" indent="-171450">
              <a:buFontTx/>
              <a:buChar char="-"/>
            </a:pPr>
            <a:r>
              <a:rPr lang="en-US" altLang="ko-KR" sz="1100" dirty="0"/>
              <a:t>To get the probability the attacker could still catch up now, we multiply the Poisson density for each amount of progress he could have made by the probability he could catch up from that point:</a:t>
            </a:r>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r>
              <a:rPr lang="en-US" altLang="ko-KR" sz="1100" dirty="0"/>
              <a:t>Rearranging to avoid summing the infinite tail of the distribution...</a:t>
            </a:r>
          </a:p>
          <a:p>
            <a:pPr marL="914400" lvl="1" indent="-171450">
              <a:buFontTx/>
              <a:buChar char="-"/>
            </a:pPr>
            <a:endParaRPr lang="en-US" altLang="ko-KR" sz="1100" dirty="0"/>
          </a:p>
          <a:p>
            <a:pPr marL="914400" lvl="1" indent="-171450">
              <a:buFontTx/>
              <a:buChar char="-"/>
            </a:pPr>
            <a:endParaRPr lang="en-US" altLang="ko-KR" sz="1100" dirty="0"/>
          </a:p>
          <a:p>
            <a:pPr marL="914400" lvl="1" indent="-171450">
              <a:buFontTx/>
              <a:buChar char="-"/>
            </a:pPr>
            <a:endParaRPr lang="en-US" altLang="ko-KR" sz="1100" dirty="0"/>
          </a:p>
        </p:txBody>
      </p:sp>
      <p:sp>
        <p:nvSpPr>
          <p:cNvPr id="3" name="Title 2"/>
          <p:cNvSpPr>
            <a:spLocks noGrp="1"/>
          </p:cNvSpPr>
          <p:nvPr>
            <p:ph type="title"/>
          </p:nvPr>
        </p:nvSpPr>
        <p:spPr/>
        <p:txBody>
          <a:bodyPr/>
          <a:lstStyle/>
          <a:p>
            <a:r>
              <a:rPr lang="ko-KR" altLang="en-US" dirty="0"/>
              <a:t> </a:t>
            </a:r>
            <a:r>
              <a:rPr lang="en-US" altLang="ko-KR" dirty="0"/>
              <a:t>Calculations</a:t>
            </a:r>
            <a:endParaRPr lang="en-US" dirty="0"/>
          </a:p>
        </p:txBody>
      </p:sp>
      <p:pic>
        <p:nvPicPr>
          <p:cNvPr id="4" name="그림 3">
            <a:extLst>
              <a:ext uri="{FF2B5EF4-FFF2-40B4-BE49-F238E27FC236}">
                <a16:creationId xmlns:a16="http://schemas.microsoft.com/office/drawing/2014/main" id="{A1E37A51-3D6B-4DD1-B38B-DC5C04B8972D}"/>
              </a:ext>
            </a:extLst>
          </p:cNvPr>
          <p:cNvPicPr>
            <a:picLocks noChangeAspect="1"/>
          </p:cNvPicPr>
          <p:nvPr/>
        </p:nvPicPr>
        <p:blipFill>
          <a:blip r:embed="rId2"/>
          <a:stretch>
            <a:fillRect/>
          </a:stretch>
        </p:blipFill>
        <p:spPr>
          <a:xfrm>
            <a:off x="3635896" y="2388081"/>
            <a:ext cx="1872208" cy="559966"/>
          </a:xfrm>
          <a:prstGeom prst="rect">
            <a:avLst/>
          </a:prstGeom>
        </p:spPr>
      </p:pic>
      <p:pic>
        <p:nvPicPr>
          <p:cNvPr id="7" name="그림 6">
            <a:extLst>
              <a:ext uri="{FF2B5EF4-FFF2-40B4-BE49-F238E27FC236}">
                <a16:creationId xmlns:a16="http://schemas.microsoft.com/office/drawing/2014/main" id="{AE7D116F-B5F2-47C7-8894-BFDDC9C27160}"/>
              </a:ext>
            </a:extLst>
          </p:cNvPr>
          <p:cNvPicPr>
            <a:picLocks noChangeAspect="1"/>
          </p:cNvPicPr>
          <p:nvPr/>
        </p:nvPicPr>
        <p:blipFill>
          <a:blip r:embed="rId3"/>
          <a:stretch>
            <a:fillRect/>
          </a:stretch>
        </p:blipFill>
        <p:spPr>
          <a:xfrm>
            <a:off x="3563107" y="3196228"/>
            <a:ext cx="2182490" cy="617981"/>
          </a:xfrm>
          <a:prstGeom prst="rect">
            <a:avLst/>
          </a:prstGeom>
        </p:spPr>
      </p:pic>
    </p:spTree>
    <p:extLst>
      <p:ext uri="{BB962C8B-B14F-4D97-AF65-F5344CB8AC3E}">
        <p14:creationId xmlns:p14="http://schemas.microsoft.com/office/powerpoint/2010/main" val="2900745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ko-KR" b="1" dirty="0">
                <a:latin typeface="Arial" pitchFamily="34" charset="0"/>
                <a:cs typeface="Arial" pitchFamily="34" charset="0"/>
              </a:rPr>
              <a:t>Calculations</a:t>
            </a:r>
            <a:r>
              <a:rPr lang="ko-KR" altLang="en-US" b="1" dirty="0">
                <a:latin typeface="Arial" pitchFamily="34" charset="0"/>
                <a:cs typeface="Arial" pitchFamily="34" charset="0"/>
              </a:rPr>
              <a:t> </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405880" y="1563638"/>
            <a:ext cx="8496944" cy="3323987"/>
          </a:xfrm>
        </p:spPr>
        <p:txBody>
          <a:bodyPr>
            <a:spAutoFit/>
          </a:bodyPr>
          <a:lstStyle/>
          <a:p>
            <a:pPr marL="285750" indent="-285750">
              <a:buFont typeface="Arial" panose="020B0604020202020204" pitchFamily="34" charset="0"/>
              <a:buChar char="•"/>
            </a:pPr>
            <a:r>
              <a:rPr lang="en-US" altLang="ko-KR" sz="1200" dirty="0"/>
              <a:t>We assume the sender is an attacker who wants to make the recipient believe he paid him for a while, then switch it to pay back to himself after some time has passed. </a:t>
            </a:r>
            <a:r>
              <a:rPr lang="en-US" altLang="ko-KR" sz="1100" dirty="0"/>
              <a:t>(Continue)</a:t>
            </a:r>
          </a:p>
          <a:p>
            <a:pPr marL="914400" lvl="1" indent="-171450">
              <a:buFontTx/>
              <a:buChar char="-"/>
            </a:pPr>
            <a:r>
              <a:rPr lang="en-US" altLang="ko-KR" sz="1100" dirty="0"/>
              <a:t>By calculation, we can see the probability drop off exponentially with z.</a:t>
            </a:r>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pPr marL="285750" indent="-285750">
              <a:buFont typeface="Arial" panose="020B0604020202020204" pitchFamily="34" charset="0"/>
              <a:buChar char="•"/>
            </a:pPr>
            <a:endParaRPr lang="en-US" altLang="ko-KR" sz="1100" dirty="0"/>
          </a:p>
          <a:p>
            <a:endParaRPr lang="en-US" altLang="ko-KR" sz="1100" dirty="0"/>
          </a:p>
          <a:p>
            <a:endParaRPr lang="en-US" altLang="ko-KR" sz="1100" dirty="0"/>
          </a:p>
          <a:p>
            <a:pPr marL="285750" indent="-285750">
              <a:buFont typeface="Arial" panose="020B0604020202020204" pitchFamily="34" charset="0"/>
              <a:buChar char="•"/>
            </a:pPr>
            <a:r>
              <a:rPr lang="en-US" altLang="ko-KR" sz="1200" dirty="0"/>
              <a:t>As a result, it is impossible for an attacker to succeed.</a:t>
            </a:r>
            <a:endParaRPr lang="en-US" altLang="ko-KR" sz="1050" dirty="0"/>
          </a:p>
        </p:txBody>
      </p:sp>
      <p:sp>
        <p:nvSpPr>
          <p:cNvPr id="3" name="Title 2"/>
          <p:cNvSpPr>
            <a:spLocks noGrp="1"/>
          </p:cNvSpPr>
          <p:nvPr>
            <p:ph type="title"/>
          </p:nvPr>
        </p:nvSpPr>
        <p:spPr/>
        <p:txBody>
          <a:bodyPr/>
          <a:lstStyle/>
          <a:p>
            <a:r>
              <a:rPr lang="ko-KR" altLang="en-US" dirty="0"/>
              <a:t> </a:t>
            </a:r>
            <a:r>
              <a:rPr lang="en-US" altLang="ko-KR" dirty="0"/>
              <a:t>Calculations</a:t>
            </a:r>
            <a:endParaRPr lang="en-US" dirty="0"/>
          </a:p>
        </p:txBody>
      </p:sp>
      <p:pic>
        <p:nvPicPr>
          <p:cNvPr id="6" name="그림 5">
            <a:extLst>
              <a:ext uri="{FF2B5EF4-FFF2-40B4-BE49-F238E27FC236}">
                <a16:creationId xmlns:a16="http://schemas.microsoft.com/office/drawing/2014/main" id="{F6D8111A-ECF4-4D0F-AF52-4F0D486B8873}"/>
              </a:ext>
            </a:extLst>
          </p:cNvPr>
          <p:cNvPicPr>
            <a:picLocks noChangeAspect="1"/>
          </p:cNvPicPr>
          <p:nvPr/>
        </p:nvPicPr>
        <p:blipFill>
          <a:blip r:embed="rId2"/>
          <a:stretch>
            <a:fillRect/>
          </a:stretch>
        </p:blipFill>
        <p:spPr>
          <a:xfrm>
            <a:off x="2411760" y="2271411"/>
            <a:ext cx="1872208" cy="2216624"/>
          </a:xfrm>
          <a:prstGeom prst="rect">
            <a:avLst/>
          </a:prstGeom>
        </p:spPr>
      </p:pic>
      <p:pic>
        <p:nvPicPr>
          <p:cNvPr id="8" name="그림 7">
            <a:extLst>
              <a:ext uri="{FF2B5EF4-FFF2-40B4-BE49-F238E27FC236}">
                <a16:creationId xmlns:a16="http://schemas.microsoft.com/office/drawing/2014/main" id="{CD611AAC-0674-46A0-B756-4DBB1FA5601A}"/>
              </a:ext>
            </a:extLst>
          </p:cNvPr>
          <p:cNvPicPr>
            <a:picLocks noChangeAspect="1"/>
          </p:cNvPicPr>
          <p:nvPr/>
        </p:nvPicPr>
        <p:blipFill>
          <a:blip r:embed="rId3"/>
          <a:stretch>
            <a:fillRect/>
          </a:stretch>
        </p:blipFill>
        <p:spPr>
          <a:xfrm>
            <a:off x="4595415" y="2271411"/>
            <a:ext cx="1860870" cy="2216624"/>
          </a:xfrm>
          <a:prstGeom prst="rect">
            <a:avLst/>
          </a:prstGeom>
        </p:spPr>
      </p:pic>
    </p:spTree>
    <p:extLst>
      <p:ext uri="{BB962C8B-B14F-4D97-AF65-F5344CB8AC3E}">
        <p14:creationId xmlns:p14="http://schemas.microsoft.com/office/powerpoint/2010/main" val="2151500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596</Words>
  <Application>Microsoft Office PowerPoint</Application>
  <PresentationFormat>화면 슬라이드 쇼(16:9)</PresentationFormat>
  <Paragraphs>69</Paragraphs>
  <Slides>7</Slides>
  <Notes>1</Notes>
  <HiddenSlides>0</HiddenSlides>
  <MMClips>0</MMClips>
  <ScaleCrop>false</ScaleCrop>
  <HeadingPairs>
    <vt:vector size="6" baseType="variant">
      <vt:variant>
        <vt:lpstr>사용한 글꼴</vt:lpstr>
      </vt:variant>
      <vt:variant>
        <vt:i4>3</vt:i4>
      </vt:variant>
      <vt:variant>
        <vt:lpstr>테마</vt:lpstr>
      </vt:variant>
      <vt:variant>
        <vt:i4>2</vt:i4>
      </vt:variant>
      <vt:variant>
        <vt:lpstr>슬라이드 제목</vt:lpstr>
      </vt:variant>
      <vt:variant>
        <vt:i4>7</vt:i4>
      </vt:variant>
    </vt:vector>
  </HeadingPairs>
  <TitlesOfParts>
    <vt:vector size="12" baseType="lpstr">
      <vt:lpstr>맑은 고딕</vt:lpstr>
      <vt:lpstr>Arial</vt:lpstr>
      <vt:lpstr>Calibri</vt:lpstr>
      <vt:lpstr>Office Theme</vt:lpstr>
      <vt:lpstr>Custom Design</vt:lpstr>
      <vt:lpstr>PowerPoint 프레젠테이션</vt:lpstr>
      <vt:lpstr>Contents</vt:lpstr>
      <vt:lpstr> Calculations</vt:lpstr>
      <vt:lpstr> Calculations</vt:lpstr>
      <vt:lpstr> Calculations</vt:lpstr>
      <vt:lpstr> Calculations</vt:lpstr>
      <vt:lpstr> Calculations</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 </cp:lastModifiedBy>
  <cp:revision>78</cp:revision>
  <dcterms:created xsi:type="dcterms:W3CDTF">2014-04-01T16:27:38Z</dcterms:created>
  <dcterms:modified xsi:type="dcterms:W3CDTF">2018-03-20T22:15:53Z</dcterms:modified>
</cp:coreProperties>
</file>