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7" r:id="rId1"/>
  </p:sldMasterIdLst>
  <p:notesMasterIdLst>
    <p:notesMasterId r:id="rId13"/>
  </p:notesMasterIdLst>
  <p:sldIdLst>
    <p:sldId id="256" r:id="rId2"/>
    <p:sldId id="257" r:id="rId3"/>
    <p:sldId id="258" r:id="rId4"/>
    <p:sldId id="259" r:id="rId5"/>
    <p:sldId id="269" r:id="rId6"/>
    <p:sldId id="270" r:id="rId7"/>
    <p:sldId id="271" r:id="rId8"/>
    <p:sldId id="261" r:id="rId9"/>
    <p:sldId id="260" r:id="rId10"/>
    <p:sldId id="263" r:id="rId11"/>
    <p:sldId id="27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B14643-B0A2-4E22-AB4F-FC2588E062B4}" type="datetimeFigureOut">
              <a:rPr lang="en-US" smtClean="0"/>
              <a:t>11/9/2022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1F3E3F-2D3E-4EE2-AF44-7C1FC8B5FA2A}" type="slidenum">
              <a:rPr lang="en-US" smtClean="0"/>
              <a:t>‹#›</a:t>
            </a:fld>
            <a:endParaRPr lang="en-US"/>
          </a:p>
        </p:txBody>
      </p:sp>
    </p:spTree>
    <p:extLst>
      <p:ext uri="{BB962C8B-B14F-4D97-AF65-F5344CB8AC3E}">
        <p14:creationId xmlns:p14="http://schemas.microsoft.com/office/powerpoint/2010/main" val="2983619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Privacy is a huge concern for cryptocurrencies and </a:t>
            </a:r>
            <a:r>
              <a:rPr lang="en-US" dirty="0" err="1" smtClean="0"/>
              <a:t>blockchains</a:t>
            </a:r>
            <a:r>
              <a:rPr lang="en-US" dirty="0" smtClean="0"/>
              <a:t> as most of these systems log everything in the clear,</a:t>
            </a:r>
            <a:r>
              <a:rPr lang="en-US" baseline="0" dirty="0" smtClean="0"/>
              <a:t> </a:t>
            </a:r>
            <a:r>
              <a:rPr lang="en-US" dirty="0" smtClean="0"/>
              <a:t>allowing anyone to read their </a:t>
            </a:r>
            <a:r>
              <a:rPr lang="en-US" dirty="0" smtClean="0"/>
              <a:t>contents. </a:t>
            </a:r>
            <a:r>
              <a:rPr lang="ru-RU" dirty="0" smtClean="0"/>
              <a:t> </a:t>
            </a:r>
          </a:p>
          <a:p>
            <a:r>
              <a:rPr lang="en-US" dirty="0" smtClean="0"/>
              <a:t>This </a:t>
            </a:r>
            <a:r>
              <a:rPr lang="en-US" dirty="0" smtClean="0"/>
              <a:t>is problematic; users do not want their payment activity to be disclosed,</a:t>
            </a:r>
            <a:r>
              <a:rPr lang="en-US" baseline="0" dirty="0" smtClean="0"/>
              <a:t> </a:t>
            </a:r>
            <a:r>
              <a:rPr lang="en-US" dirty="0" smtClean="0"/>
              <a:t>not to mention their more sensitive data such as votes or health-related information</a:t>
            </a:r>
          </a:p>
          <a:p>
            <a:r>
              <a:rPr lang="en-US" dirty="0" smtClean="0"/>
              <a:t>At the same time, revealing a coin’s history may result in “tainted” currency; these are coins that no one wants to own due to some undesired coin history (e.g. being used in some illegal trade). </a:t>
            </a:r>
          </a:p>
          <a:p>
            <a:endParaRPr lang="ru-RU" dirty="0" smtClean="0"/>
          </a:p>
          <a:p>
            <a:r>
              <a:rPr lang="ru-RU" dirty="0" smtClean="0"/>
              <a:t>----------------------------------------------</a:t>
            </a:r>
          </a:p>
          <a:p>
            <a:r>
              <a:rPr lang="en-US" dirty="0" smtClean="0"/>
              <a:t>However, lack of privacy is a huge concern. Popular systems like Bitcoin and </a:t>
            </a:r>
            <a:r>
              <a:rPr lang="en-US" dirty="0" err="1" smtClean="0"/>
              <a:t>Ethereum</a:t>
            </a:r>
            <a:r>
              <a:rPr lang="en-US" dirty="0" smtClean="0"/>
              <a:t> do not support privacy out of the box. All records are logged in the clear on the </a:t>
            </a:r>
            <a:r>
              <a:rPr lang="en-US" dirty="0" err="1" smtClean="0"/>
              <a:t>blockchain</a:t>
            </a:r>
            <a:r>
              <a:rPr lang="en-US" dirty="0" smtClean="0"/>
              <a:t>, allowing anyone to read their contents. </a:t>
            </a:r>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3</a:t>
            </a:fld>
            <a:endParaRPr lang="en-US"/>
          </a:p>
        </p:txBody>
      </p:sp>
    </p:spTree>
    <p:extLst>
      <p:ext uri="{BB962C8B-B14F-4D97-AF65-F5344CB8AC3E}">
        <p14:creationId xmlns:p14="http://schemas.microsoft.com/office/powerpoint/2010/main" val="2394196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4</a:t>
            </a:fld>
            <a:endParaRPr lang="en-US"/>
          </a:p>
        </p:txBody>
      </p:sp>
    </p:spTree>
    <p:extLst>
      <p:ext uri="{BB962C8B-B14F-4D97-AF65-F5344CB8AC3E}">
        <p14:creationId xmlns:p14="http://schemas.microsoft.com/office/powerpoint/2010/main" val="1383004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To address this challenge, we develop a systematization of knowledge of privacy-preserving solutions in cryptocurrencies and </a:t>
            </a:r>
            <a:r>
              <a:rPr lang="en-US" dirty="0" err="1" smtClean="0"/>
              <a:t>blockchains</a:t>
            </a:r>
            <a:r>
              <a:rPr lang="en-US" dirty="0" smtClean="0"/>
              <a:t>, which (to the best of our knowledge) is the first of its kind. On one hand, such a study makes it easier for newcomers to understand the landscape. On the other hand, our work paves the way towards more advancements by identifying missing features and open questions</a:t>
            </a:r>
          </a:p>
          <a:p>
            <a:endParaRPr lang="en-US" sz="1400" b="1" dirty="0" smtClean="0"/>
          </a:p>
          <a:p>
            <a:r>
              <a:rPr lang="en-US" sz="1400" b="1" dirty="0" smtClean="0"/>
              <a:t>we devise two systematization frameworks.</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The first framework targets zero-knowledge proof (ZKP) systems that current </a:t>
            </a:r>
            <a:r>
              <a:rPr lang="en-US" sz="1400" dirty="0" err="1" smtClean="0"/>
              <a:t>blockchain</a:t>
            </a:r>
            <a:r>
              <a:rPr lang="en-US" sz="1400" dirty="0" smtClean="0"/>
              <a:t> privacy-preserving solutions adopt, with a focus on impactful facets—including their flexibility, security, and efficiency.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smtClean="0"/>
          </a:p>
          <a:p>
            <a:endParaRPr lang="en-US" sz="1400" b="1" dirty="0"/>
          </a:p>
        </p:txBody>
      </p:sp>
      <p:sp>
        <p:nvSpPr>
          <p:cNvPr id="4" name="Номер слайда 3"/>
          <p:cNvSpPr>
            <a:spLocks noGrp="1"/>
          </p:cNvSpPr>
          <p:nvPr>
            <p:ph type="sldNum" sz="quarter" idx="10"/>
          </p:nvPr>
        </p:nvSpPr>
        <p:spPr/>
        <p:txBody>
          <a:bodyPr/>
          <a:lstStyle/>
          <a:p>
            <a:fld id="{021F3E3F-2D3E-4EE2-AF44-7C1FC8B5FA2A}" type="slidenum">
              <a:rPr lang="en-US" smtClean="0"/>
              <a:t>5</a:t>
            </a:fld>
            <a:endParaRPr lang="en-US"/>
          </a:p>
        </p:txBody>
      </p:sp>
    </p:spTree>
    <p:extLst>
      <p:ext uri="{BB962C8B-B14F-4D97-AF65-F5344CB8AC3E}">
        <p14:creationId xmlns:p14="http://schemas.microsoft.com/office/powerpoint/2010/main" val="3441690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 are a few </a:t>
            </a:r>
            <a:r>
              <a:rPr lang="en-US" dirty="0" err="1" smtClean="0"/>
              <a:t>SoKs</a:t>
            </a:r>
            <a:r>
              <a:rPr lang="en-US" dirty="0" smtClean="0"/>
              <a:t> around privacy for </a:t>
            </a:r>
            <a:r>
              <a:rPr lang="en-US" dirty="0" err="1" smtClean="0"/>
              <a:t>blockchains</a:t>
            </a:r>
            <a:r>
              <a:rPr lang="en-US" dirty="0" smtClean="0"/>
              <a:t> in the literature Most of these works adopt a more general scope—e.g., discussing topics around </a:t>
            </a:r>
            <a:r>
              <a:rPr lang="en-US" dirty="0" err="1" smtClean="0"/>
              <a:t>blockchain</a:t>
            </a:r>
            <a:r>
              <a:rPr lang="en-US" dirty="0" smtClean="0"/>
              <a:t> architecture and types, consensus protocols, privacy use cases, identity management, or access control.</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However, all of these works focused on the cryptographic primitives in isolation—treating the primitives as the solution itself. Their discussion on systems is limited, often with the goal of providing an example of where a primitive is used.</a:t>
            </a:r>
          </a:p>
          <a:p>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6</a:t>
            </a:fld>
            <a:endParaRPr lang="en-US"/>
          </a:p>
        </p:txBody>
      </p:sp>
    </p:spTree>
    <p:extLst>
      <p:ext uri="{BB962C8B-B14F-4D97-AF65-F5344CB8AC3E}">
        <p14:creationId xmlns:p14="http://schemas.microsoft.com/office/powerpoint/2010/main" val="3350855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This ledger records all transactions in the system, allowing mutually trustless parties to exchange payments. A </a:t>
            </a:r>
            <a:r>
              <a:rPr lang="en-US" dirty="0" err="1" smtClean="0"/>
              <a:t>blockchain</a:t>
            </a:r>
            <a:r>
              <a:rPr lang="en-US" dirty="0" smtClean="0"/>
              <a:t> is maintained and extended by miners who compete to win the rights of mining the next block and, hence, collecting the mining rewards</a:t>
            </a:r>
            <a:endParaRPr lang="ru-RU" dirty="0" smtClean="0"/>
          </a:p>
          <a:p>
            <a:r>
              <a:rPr lang="en-US" dirty="0" smtClean="0"/>
              <a:t>In general, cryptocurrencies can be classified into two categories based on the way they use to track currency ownership.</a:t>
            </a:r>
            <a:endParaRPr lang="ru-RU" dirty="0" smtClean="0"/>
          </a:p>
          <a:p>
            <a:r>
              <a:rPr lang="ru-RU" dirty="0" smtClean="0"/>
              <a:t>-------------------------------------------------------</a:t>
            </a:r>
          </a:p>
          <a:p>
            <a:r>
              <a:rPr lang="en-US" dirty="0" smtClean="0"/>
              <a:t>In the Bitcoin</a:t>
            </a:r>
            <a:r>
              <a:rPr lang="en-US" baseline="0" dirty="0" smtClean="0"/>
              <a:t> </a:t>
            </a:r>
            <a:r>
              <a:rPr lang="en-US" dirty="0" smtClean="0"/>
              <a:t>, miners need to maintain all unspent transactions, with a client’s currency balance computed as the total value of all unspent transactions destined to her address(</a:t>
            </a:r>
            <a:r>
              <a:rPr lang="en-US" dirty="0" err="1" smtClean="0"/>
              <a:t>es</a:t>
            </a:r>
            <a:r>
              <a:rPr lang="en-US" dirty="0" smtClean="0"/>
              <a:t>).</a:t>
            </a:r>
          </a:p>
          <a:p>
            <a:r>
              <a:rPr lang="en-US" dirty="0" smtClean="0"/>
              <a:t>In the </a:t>
            </a:r>
            <a:r>
              <a:rPr lang="en-US" dirty="0" err="1" smtClean="0"/>
              <a:t>Ethereum</a:t>
            </a:r>
            <a:r>
              <a:rPr lang="en-US" dirty="0" smtClean="0"/>
              <a:t>, each address has an account on the </a:t>
            </a:r>
            <a:r>
              <a:rPr lang="en-US" dirty="0" err="1" smtClean="0"/>
              <a:t>blockchain</a:t>
            </a:r>
            <a:r>
              <a:rPr lang="en-US" dirty="0" smtClean="0"/>
              <a:t> associated with a balance that is updated based on the currency transfer transactions this account issues or receives</a:t>
            </a:r>
            <a:endParaRPr lang="en-US" dirty="0"/>
          </a:p>
        </p:txBody>
      </p:sp>
      <p:sp>
        <p:nvSpPr>
          <p:cNvPr id="4" name="Номер слайда 3"/>
          <p:cNvSpPr>
            <a:spLocks noGrp="1"/>
          </p:cNvSpPr>
          <p:nvPr>
            <p:ph type="sldNum" sz="quarter" idx="5"/>
          </p:nvPr>
        </p:nvSpPr>
        <p:spPr/>
        <p:txBody>
          <a:bodyPr/>
          <a:lstStyle/>
          <a:p>
            <a:fld id="{021F3E3F-2D3E-4EE2-AF44-7C1FC8B5FA2A}" type="slidenum">
              <a:rPr lang="en-US" smtClean="0"/>
              <a:t>7</a:t>
            </a:fld>
            <a:endParaRPr lang="en-US"/>
          </a:p>
        </p:txBody>
      </p:sp>
    </p:spTree>
    <p:extLst>
      <p:ext uri="{BB962C8B-B14F-4D97-AF65-F5344CB8AC3E}">
        <p14:creationId xmlns:p14="http://schemas.microsoft.com/office/powerpoint/2010/main" val="3203950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Privacy shares the general theme of hiding user data. However, in the context of </a:t>
            </a:r>
            <a:r>
              <a:rPr lang="en-US" dirty="0" err="1" smtClean="0"/>
              <a:t>blockchain</a:t>
            </a:r>
            <a:r>
              <a:rPr lang="en-US" dirty="0" smtClean="0"/>
              <a:t>, this can take on several forms.</a:t>
            </a:r>
          </a:p>
          <a:p>
            <a:r>
              <a:rPr lang="en-US" dirty="0" smtClean="0"/>
              <a:t>----------------------------------------------------------------------------------------------------</a:t>
            </a:r>
          </a:p>
          <a:p>
            <a:r>
              <a:rPr lang="en-US" dirty="0" smtClean="0"/>
              <a:t>The first type of privacy is input/output privacy (also known as confidentiality), which allows us to hide the inputs and outputs of an operation or function. </a:t>
            </a:r>
          </a:p>
          <a:p>
            <a:r>
              <a:rPr lang="en-US" dirty="0" smtClean="0"/>
              <a:t>----------------------------------------------------------------------------------------------------------</a:t>
            </a:r>
          </a:p>
          <a:p>
            <a:r>
              <a:rPr lang="en-US" dirty="0" smtClean="0"/>
              <a:t>Function privacy may be of particular interest for proprietary code or when the code leaks information on the type of processed inputs (potentially having privacy implications).</a:t>
            </a:r>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8</a:t>
            </a:fld>
            <a:endParaRPr lang="en-US"/>
          </a:p>
        </p:txBody>
      </p:sp>
    </p:spTree>
    <p:extLst>
      <p:ext uri="{BB962C8B-B14F-4D97-AF65-F5344CB8AC3E}">
        <p14:creationId xmlns:p14="http://schemas.microsoft.com/office/powerpoint/2010/main" val="14463073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ZKPs are heavily utilized in private cryptocurrency and </a:t>
            </a:r>
            <a:r>
              <a:rPr lang="en-US" dirty="0" err="1" smtClean="0"/>
              <a:t>blockchain</a:t>
            </a:r>
            <a:r>
              <a:rPr lang="en-US" dirty="0" smtClean="0"/>
              <a:t> applications. They allow for proving that an input satisfies certain conditions, that an operation has been performed correctly, or that the ledger state has been updated successfully, without revealing anything about the underlying private data.</a:t>
            </a:r>
          </a:p>
          <a:p>
            <a:r>
              <a:rPr lang="en-US" dirty="0" smtClean="0"/>
              <a:t>-----------------------------------------------------------------------------------------</a:t>
            </a:r>
          </a:p>
          <a:p>
            <a:r>
              <a:rPr lang="en-US" dirty="0" smtClean="0"/>
              <a:t>Completeness ensures that any proof that is generated in an honest way will be accepted by the verifier.</a:t>
            </a:r>
          </a:p>
          <a:p>
            <a:r>
              <a:rPr lang="en-US" dirty="0" smtClean="0"/>
              <a:t>-----------------------------------------------------------------------------------------</a:t>
            </a:r>
          </a:p>
          <a:p>
            <a:r>
              <a:rPr lang="en-US" dirty="0" smtClean="0"/>
              <a:t>Soundness (or proof-of-knowledge) states that if a verifier accepts a proof for a statement x then the prover knows a witness ω for x. Put differently, this means that a prover cannot convince a verifier of false statements. </a:t>
            </a:r>
            <a:endParaRPr lang="en-US" dirty="0"/>
          </a:p>
        </p:txBody>
      </p:sp>
      <p:sp>
        <p:nvSpPr>
          <p:cNvPr id="4" name="Номер слайда 3"/>
          <p:cNvSpPr>
            <a:spLocks noGrp="1"/>
          </p:cNvSpPr>
          <p:nvPr>
            <p:ph type="sldNum" sz="quarter" idx="5"/>
          </p:nvPr>
        </p:nvSpPr>
        <p:spPr/>
        <p:txBody>
          <a:bodyPr/>
          <a:lstStyle/>
          <a:p>
            <a:fld id="{021F3E3F-2D3E-4EE2-AF44-7C1FC8B5FA2A}" type="slidenum">
              <a:rPr lang="en-US" smtClean="0"/>
              <a:t>9</a:t>
            </a:fld>
            <a:endParaRPr lang="en-US"/>
          </a:p>
        </p:txBody>
      </p:sp>
    </p:spTree>
    <p:extLst>
      <p:ext uri="{BB962C8B-B14F-4D97-AF65-F5344CB8AC3E}">
        <p14:creationId xmlns:p14="http://schemas.microsoft.com/office/powerpoint/2010/main" val="1761903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10</a:t>
            </a:fld>
            <a:endParaRPr lang="en-US"/>
          </a:p>
        </p:txBody>
      </p:sp>
    </p:spTree>
    <p:extLst>
      <p:ext uri="{BB962C8B-B14F-4D97-AF65-F5344CB8AC3E}">
        <p14:creationId xmlns:p14="http://schemas.microsoft.com/office/powerpoint/2010/main" val="648239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Despite huge gains over the last decade, efficiency continues to be top of mind for ZKPs. Researchers are often forced to use proofs with trusted setups for optimal efficiency. In exchange for small proof sizes and fast verification, proof generation is often expensive for the user. One solution is to outsource this task to some worker or manager. As we have briefly mentioned this in Section 4.3 for Hawk, we do not discuss this in further detail here. However, we note that this idea has continued to persist in recent constructions [19] and will likely continue to do so unless proof generation can be made significantly cheaper for private computation schemes (taking the ZKP-based approach). Trust has long been treated as a black and white issue in the ZKP literature—either a ZKP is transparent or it requires a trusted setup to generate common parameters. However, new notions of trust have been proposed, revealing that trust may be viewed on a spectrum. One such notion can be thought of as updateable trust, a hybrid approach achieved via an updateable reference string [44,57,37]. With an updateable reference string the setup process can continue indefinitely, allowing anyone to contribute if she does not trust that the previous parties who generated the parameters were honest. Unlike transparent ZKPs, state-of-the-art ZKPs with updateable reference strings [57] can achieve constant sized proofs. A number of operational projects (e.g., </a:t>
            </a:r>
            <a:r>
              <a:rPr lang="en-US" dirty="0" err="1" smtClean="0"/>
              <a:t>Zcash</a:t>
            </a:r>
            <a:r>
              <a:rPr lang="en-US" dirty="0" smtClean="0"/>
              <a:t> [5], Mina [3], Aztec [2]) are interested in using or upgrading to ZKPs with updateable reference strings. Such advancements will contribute in changing the landscape to reach a better trade-off between trust and efficiency.</a:t>
            </a:r>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11</a:t>
            </a:fld>
            <a:endParaRPr lang="en-US"/>
          </a:p>
        </p:txBody>
      </p:sp>
    </p:spTree>
    <p:extLst>
      <p:ext uri="{BB962C8B-B14F-4D97-AF65-F5344CB8AC3E}">
        <p14:creationId xmlns:p14="http://schemas.microsoft.com/office/powerpoint/2010/main" val="1116753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87DE6118-2437-4B30-8E3C-4D2BE6020583}" type="datetimeFigureOut">
              <a:rPr lang="en-US" smtClean="0"/>
              <a:pPr/>
              <a:t>11/9/2022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781973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87DE6118-2437-4B30-8E3C-4D2BE6020583}" type="datetimeFigureOut">
              <a:rPr lang="en-US" smtClean="0"/>
              <a:t>11/9/2022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007174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87DE6118-2437-4B30-8E3C-4D2BE6020583}" type="datetimeFigureOut">
              <a:rPr lang="en-US" smtClean="0"/>
              <a:t>11/9/2022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136325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87DE6118-2437-4B30-8E3C-4D2BE6020583}" type="datetimeFigureOut">
              <a:rPr lang="en-US" smtClean="0"/>
              <a:t>11/9/2022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442616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7DE6118-2437-4B30-8E3C-4D2BE6020583}" type="datetimeFigureOut">
              <a:rPr lang="en-US" smtClean="0"/>
              <a:pPr/>
              <a:t>11/9/2022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649604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87DE6118-2437-4B30-8E3C-4D2BE6020583}" type="datetimeFigureOut">
              <a:rPr lang="en-US" smtClean="0"/>
              <a:t>11/9/2022</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82731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87DE6118-2437-4B30-8E3C-4D2BE6020583}" type="datetimeFigureOut">
              <a:rPr lang="en-US" smtClean="0"/>
              <a:t>11/9/2022</a:t>
            </a:fld>
            <a:endParaRPr lang="en-US" dirty="0"/>
          </a:p>
        </p:txBody>
      </p:sp>
      <p:sp>
        <p:nvSpPr>
          <p:cNvPr id="8" name="Нижний колонтитул 7"/>
          <p:cNvSpPr>
            <a:spLocks noGrp="1"/>
          </p:cNvSpPr>
          <p:nvPr>
            <p:ph type="ftr" sz="quarter" idx="11"/>
          </p:nvPr>
        </p:nvSpPr>
        <p:spPr/>
        <p:txBody>
          <a:bodyPr/>
          <a:lstStyle/>
          <a:p>
            <a:endParaRPr lang="en-US" dirty="0"/>
          </a:p>
        </p:txBody>
      </p:sp>
      <p:sp>
        <p:nvSpPr>
          <p:cNvPr id="9" name="Номер слайда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685839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87DE6118-2437-4B30-8E3C-4D2BE6020583}" type="datetimeFigureOut">
              <a:rPr lang="en-US" smtClean="0"/>
              <a:t>11/9/2022</a:t>
            </a:fld>
            <a:endParaRPr lang="en-US" dirty="0"/>
          </a:p>
        </p:txBody>
      </p:sp>
      <p:sp>
        <p:nvSpPr>
          <p:cNvPr id="4" name="Нижний колонтитул 3"/>
          <p:cNvSpPr>
            <a:spLocks noGrp="1"/>
          </p:cNvSpPr>
          <p:nvPr>
            <p:ph type="ftr" sz="quarter" idx="11"/>
          </p:nvPr>
        </p:nvSpPr>
        <p:spPr/>
        <p:txBody>
          <a:bodyPr/>
          <a:lstStyle/>
          <a:p>
            <a:endParaRPr lang="en-US" dirty="0"/>
          </a:p>
        </p:txBody>
      </p:sp>
      <p:sp>
        <p:nvSpPr>
          <p:cNvPr id="5" name="Номер слайда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699424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7DE6118-2437-4B30-8E3C-4D2BE6020583}" type="datetimeFigureOut">
              <a:rPr lang="en-US" smtClean="0"/>
              <a:t>11/9/2022</a:t>
            </a:fld>
            <a:endParaRPr lang="en-US" dirty="0"/>
          </a:p>
        </p:txBody>
      </p:sp>
      <p:sp>
        <p:nvSpPr>
          <p:cNvPr id="3" name="Нижний колонтитул 2"/>
          <p:cNvSpPr>
            <a:spLocks noGrp="1"/>
          </p:cNvSpPr>
          <p:nvPr>
            <p:ph type="ftr" sz="quarter" idx="11"/>
          </p:nvPr>
        </p:nvSpPr>
        <p:spPr/>
        <p:txBody>
          <a:bodyPr/>
          <a:lstStyle/>
          <a:p>
            <a:endParaRPr lang="en-US" dirty="0"/>
          </a:p>
        </p:txBody>
      </p:sp>
      <p:sp>
        <p:nvSpPr>
          <p:cNvPr id="4" name="Номер слайда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750689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7DE6118-2437-4B30-8E3C-4D2BE6020583}" type="datetimeFigureOut">
              <a:rPr lang="en-US" smtClean="0"/>
              <a:pPr/>
              <a:t>11/9/2022</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266110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7DE6118-2437-4B30-8E3C-4D2BE6020583}" type="datetimeFigureOut">
              <a:rPr lang="en-US" smtClean="0"/>
              <a:pPr/>
              <a:t>11/9/2022</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60254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E6118-2437-4B30-8E3C-4D2BE6020583}" type="datetimeFigureOut">
              <a:rPr lang="en-US" smtClean="0"/>
              <a:pPr/>
              <a:t>11/9/2022</a:t>
            </a:fld>
            <a:endParaRPr lang="en-US" dirty="0"/>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74873079"/>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71354" y="1682728"/>
            <a:ext cx="8782355" cy="2960293"/>
          </a:xfrm>
        </p:spPr>
        <p:txBody>
          <a:bodyPr/>
          <a:lstStyle/>
          <a:p>
            <a:r>
              <a:rPr lang="en-US" sz="4800" b="1" dirty="0" smtClean="0">
                <a:latin typeface="Arial" panose="020B0604020202020204" pitchFamily="34" charset="0"/>
                <a:cs typeface="Arial" panose="020B0604020202020204" pitchFamily="34" charset="0"/>
              </a:rPr>
              <a:t>Privacy-preserving computing in the </a:t>
            </a:r>
            <a:r>
              <a:rPr lang="en-US" sz="4800" b="1" dirty="0" err="1">
                <a:latin typeface="Arial" panose="020B0604020202020204" pitchFamily="34" charset="0"/>
                <a:cs typeface="Arial" panose="020B0604020202020204" pitchFamily="34" charset="0"/>
              </a:rPr>
              <a:t>B</a:t>
            </a:r>
            <a:r>
              <a:rPr lang="en-US" sz="4800" b="1" dirty="0" err="1" smtClean="0">
                <a:latin typeface="Arial" panose="020B0604020202020204" pitchFamily="34" charset="0"/>
                <a:cs typeface="Arial" panose="020B0604020202020204" pitchFamily="34" charset="0"/>
              </a:rPr>
              <a:t>lockchain</a:t>
            </a:r>
            <a:r>
              <a:rPr lang="en-US" sz="4800" b="1" dirty="0" smtClean="0">
                <a:latin typeface="Arial" panose="020B0604020202020204" pitchFamily="34" charset="0"/>
                <a:cs typeface="Arial" panose="020B0604020202020204" pitchFamily="34" charset="0"/>
              </a:rPr>
              <a:t> era.</a:t>
            </a:r>
            <a:endParaRPr lang="en-US" sz="4800" b="1" dirty="0">
              <a:latin typeface="Arial" panose="020B0604020202020204" pitchFamily="34" charset="0"/>
              <a:cs typeface="Arial" panose="020B0604020202020204" pitchFamily="34" charset="0"/>
            </a:endParaRPr>
          </a:p>
        </p:txBody>
      </p:sp>
      <p:sp>
        <p:nvSpPr>
          <p:cNvPr id="4" name="Объект 2"/>
          <p:cNvSpPr txBox="1">
            <a:spLocks/>
          </p:cNvSpPr>
          <p:nvPr/>
        </p:nvSpPr>
        <p:spPr>
          <a:xfrm>
            <a:off x="9503949" y="6347534"/>
            <a:ext cx="2827134" cy="300550"/>
          </a:xfrm>
          <a:prstGeom prst="rect">
            <a:avLst/>
          </a:prstGeom>
        </p:spPr>
        <p:txBody>
          <a:bodyPr vert="horz" lIns="91440" tIns="45720" rIns="91440" bIns="45720" rtlCol="0" anchor="t">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50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r>
              <a:rPr lang="en-US" sz="1100" b="1" dirty="0">
                <a:solidFill>
                  <a:schemeClr val="tx1"/>
                </a:solidFill>
                <a:latin typeface="Comic Sans MS" panose="030F0702030302020204" pitchFamily="66" charset="0"/>
              </a:rPr>
              <a:t>     		</a:t>
            </a:r>
            <a:r>
              <a:rPr lang="en-US" sz="1100" b="1" dirty="0">
                <a:solidFill>
                  <a:schemeClr val="tx1"/>
                </a:solidFill>
                <a:latin typeface="+mj-lt"/>
              </a:rPr>
              <a:t>Presentation was made by: </a:t>
            </a:r>
          </a:p>
          <a:p>
            <a:r>
              <a:rPr lang="en-US" sz="1100" b="1" dirty="0">
                <a:solidFill>
                  <a:schemeClr val="tx1"/>
                </a:solidFill>
                <a:latin typeface="+mj-lt"/>
              </a:rPr>
              <a:t>  		      Abdusamatov Somon</a:t>
            </a:r>
          </a:p>
        </p:txBody>
      </p:sp>
    </p:spTree>
    <p:extLst>
      <p:ext uri="{BB962C8B-B14F-4D97-AF65-F5344CB8AC3E}">
        <p14:creationId xmlns:p14="http://schemas.microsoft.com/office/powerpoint/2010/main" val="22778339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Объект 2"/>
          <p:cNvSpPr>
            <a:spLocks noGrp="1"/>
          </p:cNvSpPr>
          <p:nvPr>
            <p:ph idx="1"/>
          </p:nvPr>
        </p:nvSpPr>
        <p:spPr>
          <a:xfrm>
            <a:off x="650461" y="2191173"/>
            <a:ext cx="10579791" cy="3411646"/>
          </a:xfrm>
        </p:spPr>
        <p:txBody>
          <a:bodyPr>
            <a:normAutofit fontScale="92500" lnSpcReduction="10000"/>
          </a:bodyPr>
          <a:lstStyle/>
          <a:p>
            <a:r>
              <a:rPr lang="en-US" dirty="0"/>
              <a:t>providing privacy on </a:t>
            </a:r>
            <a:r>
              <a:rPr lang="en-US" dirty="0" err="1" smtClean="0"/>
              <a:t>blockchain</a:t>
            </a:r>
            <a:endParaRPr lang="en-US" dirty="0" smtClean="0"/>
          </a:p>
          <a:p>
            <a:r>
              <a:rPr lang="en-US" dirty="0"/>
              <a:t>In providing privacy on </a:t>
            </a:r>
            <a:r>
              <a:rPr lang="en-US" dirty="0" err="1"/>
              <a:t>blockchain</a:t>
            </a:r>
            <a:r>
              <a:rPr lang="en-US" dirty="0"/>
              <a:t>, parties often need to prove that conditions on their hidden inputs have been satisfied for the appropriate application. In private currency transfer, for example, this might mean ensuring that the hidden amount being sent is non-negative. Zero-knowledge proofs (ZKPs) provide a cryptographic solution to this problem. The vast majority of </a:t>
            </a:r>
            <a:r>
              <a:rPr lang="en-US" dirty="0" err="1"/>
              <a:t>blockchain</a:t>
            </a:r>
            <a:r>
              <a:rPr lang="en-US" dirty="0"/>
              <a:t> constructions offering privacy rely on ZKPs. Accordingly, research in this topic has exploded in the past years, with a goal of constructing lightweight ZKPs for the </a:t>
            </a:r>
            <a:r>
              <a:rPr lang="en-US" dirty="0" err="1"/>
              <a:t>blockchain</a:t>
            </a:r>
            <a:r>
              <a:rPr lang="en-US" dirty="0"/>
              <a:t> setting. Of the 10 works we survey in this paper, only 2 of them do not make use of ZKPs.</a:t>
            </a:r>
          </a:p>
        </p:txBody>
      </p:sp>
      <p:sp>
        <p:nvSpPr>
          <p:cNvPr id="5" name="Заголовок 1"/>
          <p:cNvSpPr>
            <a:spLocks noGrp="1"/>
          </p:cNvSpPr>
          <p:nvPr>
            <p:ph type="title"/>
          </p:nvPr>
        </p:nvSpPr>
        <p:spPr>
          <a:xfrm>
            <a:off x="0" y="0"/>
            <a:ext cx="9601200" cy="1166304"/>
          </a:xfrm>
        </p:spPr>
        <p:txBody>
          <a:bodyPr>
            <a:normAutofit fontScale="90000"/>
          </a:bodyPr>
          <a:lstStyle/>
          <a:p>
            <a:r>
              <a:rPr lang="en-US" b="1" dirty="0" smtClean="0"/>
              <a:t>A Bird’s Eye View of Zero Knowledge Proof Systems</a:t>
            </a:r>
            <a:endParaRPr lang="en-US" b="1" dirty="0"/>
          </a:p>
        </p:txBody>
      </p:sp>
    </p:spTree>
    <p:extLst>
      <p:ext uri="{BB962C8B-B14F-4D97-AF65-F5344CB8AC3E}">
        <p14:creationId xmlns:p14="http://schemas.microsoft.com/office/powerpoint/2010/main" val="30261754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Заголовок 1"/>
          <p:cNvSpPr>
            <a:spLocks noGrp="1"/>
          </p:cNvSpPr>
          <p:nvPr>
            <p:ph type="title"/>
          </p:nvPr>
        </p:nvSpPr>
        <p:spPr>
          <a:xfrm>
            <a:off x="0" y="0"/>
            <a:ext cx="9601200" cy="1166304"/>
          </a:xfrm>
        </p:spPr>
        <p:txBody>
          <a:bodyPr>
            <a:normAutofit/>
          </a:bodyPr>
          <a:lstStyle/>
          <a:p>
            <a:r>
              <a:rPr lang="en-US" b="1" dirty="0" smtClean="0"/>
              <a:t>Future work </a:t>
            </a:r>
            <a:endParaRPr lang="en-US" b="1" dirty="0"/>
          </a:p>
        </p:txBody>
      </p:sp>
      <p:sp>
        <p:nvSpPr>
          <p:cNvPr id="10" name="Объект 2"/>
          <p:cNvSpPr>
            <a:spLocks noGrp="1"/>
          </p:cNvSpPr>
          <p:nvPr>
            <p:ph idx="1"/>
          </p:nvPr>
        </p:nvSpPr>
        <p:spPr>
          <a:xfrm>
            <a:off x="765871" y="2430871"/>
            <a:ext cx="10579791" cy="3411646"/>
          </a:xfrm>
        </p:spPr>
        <p:txBody>
          <a:bodyPr>
            <a:normAutofit/>
          </a:bodyPr>
          <a:lstStyle/>
          <a:p>
            <a:r>
              <a:rPr lang="en-US" dirty="0"/>
              <a:t>Despite huge gains over the last decade, efficiency continues to be top of mind for ZKPs. </a:t>
            </a:r>
            <a:endParaRPr lang="en-US" dirty="0"/>
          </a:p>
        </p:txBody>
      </p:sp>
    </p:spTree>
    <p:extLst>
      <p:ext uri="{BB962C8B-B14F-4D97-AF65-F5344CB8AC3E}">
        <p14:creationId xmlns:p14="http://schemas.microsoft.com/office/powerpoint/2010/main" val="9412059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arn(inVertical)">
                                      <p:cBhvr>
                                        <p:cTn id="7"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1" y="1485900"/>
            <a:ext cx="3311371" cy="3581400"/>
          </a:xfrm>
        </p:spPr>
        <p:txBody>
          <a:bodyPr>
            <a:normAutofit fontScale="85000" lnSpcReduction="20000"/>
          </a:bodyPr>
          <a:lstStyle/>
          <a:p>
            <a:pPr marL="0" indent="0">
              <a:buNone/>
            </a:pPr>
            <a:endParaRPr lang="en-US" b="1" dirty="0"/>
          </a:p>
          <a:p>
            <a:pPr marL="0" indent="0">
              <a:buNone/>
            </a:pPr>
            <a:r>
              <a:rPr lang="ru-RU" b="1" dirty="0"/>
              <a:t>	</a:t>
            </a:r>
            <a:r>
              <a:rPr lang="ru-RU" b="1" dirty="0" smtClean="0"/>
              <a:t>   </a:t>
            </a:r>
            <a:r>
              <a:rPr lang="en-US" b="1" dirty="0" smtClean="0"/>
              <a:t>Motivation </a:t>
            </a:r>
          </a:p>
          <a:p>
            <a:pPr marL="0" indent="0">
              <a:buNone/>
            </a:pPr>
            <a:r>
              <a:rPr lang="en-US" b="1" dirty="0"/>
              <a:t>	</a:t>
            </a:r>
            <a:r>
              <a:rPr lang="en-US" b="1" dirty="0" smtClean="0"/>
              <a:t>  </a:t>
            </a:r>
            <a:r>
              <a:rPr lang="ru-RU" b="1" dirty="0" smtClean="0"/>
              <a:t> </a:t>
            </a:r>
            <a:r>
              <a:rPr lang="en-US" b="1" dirty="0" smtClean="0"/>
              <a:t>Problem </a:t>
            </a:r>
          </a:p>
          <a:p>
            <a:pPr marL="0" indent="0">
              <a:buNone/>
            </a:pPr>
            <a:r>
              <a:rPr lang="en-US" b="1" dirty="0"/>
              <a:t>	</a:t>
            </a:r>
            <a:r>
              <a:rPr lang="en-US" b="1" dirty="0" smtClean="0"/>
              <a:t>   Contributions</a:t>
            </a:r>
          </a:p>
          <a:p>
            <a:pPr marL="0" indent="0">
              <a:buNone/>
            </a:pPr>
            <a:r>
              <a:rPr lang="en-US" b="1" dirty="0"/>
              <a:t>	   Related </a:t>
            </a:r>
            <a:r>
              <a:rPr lang="en-US" b="1" dirty="0" smtClean="0"/>
              <a:t>work</a:t>
            </a:r>
            <a:endParaRPr lang="en-US" b="1" dirty="0"/>
          </a:p>
          <a:p>
            <a:pPr marL="0" indent="0">
              <a:buNone/>
            </a:pPr>
            <a:r>
              <a:rPr lang="ru-RU" b="1" dirty="0"/>
              <a:t>	</a:t>
            </a:r>
            <a:r>
              <a:rPr lang="ru-RU" b="1" dirty="0" smtClean="0"/>
              <a:t>   </a:t>
            </a:r>
            <a:r>
              <a:rPr lang="en-US" b="1" dirty="0" smtClean="0"/>
              <a:t>Method </a:t>
            </a:r>
          </a:p>
          <a:p>
            <a:pPr marL="0" indent="0">
              <a:buNone/>
            </a:pPr>
            <a:r>
              <a:rPr lang="ru-RU" b="1" dirty="0"/>
              <a:t> </a:t>
            </a:r>
            <a:r>
              <a:rPr lang="ru-RU" b="1" dirty="0" smtClean="0"/>
              <a:t>           </a:t>
            </a:r>
            <a:r>
              <a:rPr lang="en-US" b="1" dirty="0" smtClean="0"/>
              <a:t>   </a:t>
            </a:r>
            <a:r>
              <a:rPr lang="ru-RU" b="1" dirty="0" smtClean="0"/>
              <a:t> </a:t>
            </a:r>
            <a:r>
              <a:rPr lang="en-US" b="1" dirty="0" smtClean="0"/>
              <a:t>Conclusion</a:t>
            </a:r>
            <a:r>
              <a:rPr lang="ru-RU" b="1" dirty="0" smtClean="0"/>
              <a:t>				 </a:t>
            </a:r>
            <a:r>
              <a:rPr lang="en-US" b="1" dirty="0" smtClean="0"/>
              <a:t>     </a:t>
            </a:r>
          </a:p>
          <a:p>
            <a:pPr marL="0" indent="0">
              <a:buNone/>
            </a:pPr>
            <a:r>
              <a:rPr lang="ru-RU" b="1" dirty="0"/>
              <a:t>	</a:t>
            </a:r>
            <a:endParaRPr lang="en-US" b="1" dirty="0"/>
          </a:p>
        </p:txBody>
      </p:sp>
      <p:sp>
        <p:nvSpPr>
          <p:cNvPr id="6" name="Заголовок 1"/>
          <p:cNvSpPr>
            <a:spLocks noGrp="1"/>
          </p:cNvSpPr>
          <p:nvPr>
            <p:ph type="title"/>
          </p:nvPr>
        </p:nvSpPr>
        <p:spPr>
          <a:xfrm>
            <a:off x="0" y="35511"/>
            <a:ext cx="9601200" cy="1485900"/>
          </a:xfrm>
        </p:spPr>
        <p:txBody>
          <a:bodyPr/>
          <a:lstStyle/>
          <a:p>
            <a:r>
              <a:rPr lang="en-US" b="1" dirty="0" smtClean="0">
                <a:latin typeface="Comic Sans MS" panose="030F0702030302020204" pitchFamily="66" charset="0"/>
              </a:rPr>
              <a:t>  Plane </a:t>
            </a:r>
            <a:endParaRPr lang="en-US" b="1" dirty="0">
              <a:latin typeface="Comic Sans MS" panose="030F0702030302020204" pitchFamily="66" charset="0"/>
            </a:endParaRPr>
          </a:p>
        </p:txBody>
      </p:sp>
    </p:spTree>
    <p:extLst>
      <p:ext uri="{BB962C8B-B14F-4D97-AF65-F5344CB8AC3E}">
        <p14:creationId xmlns:p14="http://schemas.microsoft.com/office/powerpoint/2010/main" val="4050043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601200" cy="1166304"/>
          </a:xfrm>
        </p:spPr>
        <p:txBody>
          <a:bodyPr/>
          <a:lstStyle/>
          <a:p>
            <a:r>
              <a:rPr lang="en-US" b="1" dirty="0" smtClean="0"/>
              <a:t> Motivation </a:t>
            </a:r>
            <a:endParaRPr lang="en-US" b="1" dirty="0"/>
          </a:p>
        </p:txBody>
      </p:sp>
      <p:pic>
        <p:nvPicPr>
          <p:cNvPr id="1028" name="Picture 4" descr="https://alephzero.org/blog/app/uploads/2021/10/A0_blog_Privacy_Main-1000x4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3755" y="0"/>
            <a:ext cx="6508245" cy="3910925"/>
          </a:xfrm>
          <a:prstGeom prst="rect">
            <a:avLst/>
          </a:prstGeom>
          <a:noFill/>
          <a:extLst>
            <a:ext uri="{909E8E84-426E-40DD-AFC4-6F175D3DCCD1}">
              <a14:hiddenFill xmlns:a14="http://schemas.microsoft.com/office/drawing/2010/main">
                <a:solidFill>
                  <a:srgbClr val="FFFFFF"/>
                </a:solidFill>
              </a14:hiddenFill>
            </a:ext>
          </a:extLst>
        </p:spPr>
      </p:pic>
      <p:sp>
        <p:nvSpPr>
          <p:cNvPr id="9" name="Объект 2"/>
          <p:cNvSpPr>
            <a:spLocks noGrp="1"/>
          </p:cNvSpPr>
          <p:nvPr>
            <p:ph idx="1"/>
          </p:nvPr>
        </p:nvSpPr>
        <p:spPr>
          <a:xfrm>
            <a:off x="80922" y="1766655"/>
            <a:ext cx="5521911" cy="2672179"/>
          </a:xfrm>
        </p:spPr>
        <p:txBody>
          <a:bodyPr>
            <a:normAutofit/>
          </a:bodyPr>
          <a:lstStyle/>
          <a:p>
            <a:r>
              <a:rPr lang="en-US" dirty="0"/>
              <a:t>Popular systems like Bitcoin and </a:t>
            </a:r>
            <a:r>
              <a:rPr lang="en-US" dirty="0" err="1"/>
              <a:t>Ethereum</a:t>
            </a:r>
            <a:r>
              <a:rPr lang="en-US" dirty="0"/>
              <a:t> do not support privacy out of the box. </a:t>
            </a:r>
            <a:endParaRPr lang="en-US" b="1" dirty="0" smtClean="0"/>
          </a:p>
        </p:txBody>
      </p:sp>
    </p:spTree>
    <p:extLst>
      <p:ext uri="{BB962C8B-B14F-4D97-AF65-F5344CB8AC3E}">
        <p14:creationId xmlns:p14="http://schemas.microsoft.com/office/powerpoint/2010/main" val="1617245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a:t>Privacy is a huge concern for cryptocurrencies and </a:t>
            </a:r>
            <a:r>
              <a:rPr lang="en-US" dirty="0" err="1"/>
              <a:t>blockchains</a:t>
            </a:r>
            <a:r>
              <a:rPr lang="en-US" dirty="0"/>
              <a:t> as most of these systems log everything in the clear. </a:t>
            </a:r>
          </a:p>
        </p:txBody>
      </p:sp>
      <p:sp>
        <p:nvSpPr>
          <p:cNvPr id="5" name="Заголовок 1"/>
          <p:cNvSpPr txBox="1">
            <a:spLocks/>
          </p:cNvSpPr>
          <p:nvPr/>
        </p:nvSpPr>
        <p:spPr>
          <a:xfrm>
            <a:off x="12576" y="0"/>
            <a:ext cx="9601200"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dirty="0" smtClean="0">
                <a:solidFill>
                  <a:schemeClr val="tx1"/>
                </a:solidFill>
              </a:rPr>
              <a:t> Problem</a:t>
            </a:r>
            <a:r>
              <a:rPr lang="en-US" b="1" dirty="0" smtClean="0"/>
              <a:t>  </a:t>
            </a:r>
            <a:endParaRPr lang="en-US" b="1" dirty="0"/>
          </a:p>
        </p:txBody>
      </p:sp>
    </p:spTree>
    <p:extLst>
      <p:ext uri="{BB962C8B-B14F-4D97-AF65-F5344CB8AC3E}">
        <p14:creationId xmlns:p14="http://schemas.microsoft.com/office/powerpoint/2010/main" val="1520622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0" y="0"/>
            <a:ext cx="9601200"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dirty="0" smtClean="0">
                <a:solidFill>
                  <a:schemeClr val="tx1"/>
                </a:solidFill>
              </a:rPr>
              <a:t> Contributions</a:t>
            </a:r>
            <a:r>
              <a:rPr lang="en-US" b="1" dirty="0">
                <a:solidFill>
                  <a:schemeClr val="tx1"/>
                </a:solidFill>
              </a:rPr>
              <a:t>.</a:t>
            </a:r>
            <a:r>
              <a:rPr lang="en-US" b="1" dirty="0" smtClean="0">
                <a:solidFill>
                  <a:schemeClr val="tx1"/>
                </a:solidFill>
              </a:rPr>
              <a:t>  </a:t>
            </a:r>
            <a:endParaRPr lang="en-US" b="1" dirty="0">
              <a:solidFill>
                <a:schemeClr val="tx1"/>
              </a:solidFill>
            </a:endParaRPr>
          </a:p>
        </p:txBody>
      </p:sp>
      <p:sp>
        <p:nvSpPr>
          <p:cNvPr id="6" name="Объект 2"/>
          <p:cNvSpPr>
            <a:spLocks noGrp="1"/>
          </p:cNvSpPr>
          <p:nvPr>
            <p:ph idx="1"/>
          </p:nvPr>
        </p:nvSpPr>
        <p:spPr>
          <a:xfrm>
            <a:off x="355107" y="1083500"/>
            <a:ext cx="11620869" cy="5619141"/>
          </a:xfrm>
        </p:spPr>
        <p:txBody>
          <a:bodyPr/>
          <a:lstStyle/>
          <a:p>
            <a:r>
              <a:rPr lang="en-US" dirty="0"/>
              <a:t>To address this </a:t>
            </a:r>
            <a:r>
              <a:rPr lang="en-US" dirty="0" smtClean="0"/>
              <a:t>challenge, authors develop </a:t>
            </a:r>
            <a:r>
              <a:rPr lang="en-US" dirty="0"/>
              <a:t>a systematization of knowledge of privacy-preserving solutions in cryptocurrencies and </a:t>
            </a:r>
            <a:r>
              <a:rPr lang="en-US" dirty="0" err="1" smtClean="0"/>
              <a:t>blockchains</a:t>
            </a:r>
            <a:r>
              <a:rPr lang="en-US" dirty="0" smtClean="0"/>
              <a:t>.</a:t>
            </a:r>
          </a:p>
          <a:p>
            <a:r>
              <a:rPr lang="en-US" dirty="0" smtClean="0"/>
              <a:t>On one hand, such a study makes it easier for newcomers to understand the landscape.</a:t>
            </a:r>
          </a:p>
          <a:p>
            <a:r>
              <a:rPr lang="en-US" dirty="0" smtClean="0"/>
              <a:t>On </a:t>
            </a:r>
            <a:r>
              <a:rPr lang="en-US" dirty="0"/>
              <a:t>the other hand, our work paves the way towards more advancements by </a:t>
            </a:r>
            <a:r>
              <a:rPr lang="en-US" dirty="0" smtClean="0"/>
              <a:t>identifying </a:t>
            </a:r>
            <a:r>
              <a:rPr lang="en-US" dirty="0"/>
              <a:t>missing features and open questions</a:t>
            </a:r>
            <a:r>
              <a:rPr lang="en-US" dirty="0" smtClean="0"/>
              <a:t>.</a:t>
            </a:r>
            <a:endParaRPr lang="ru-RU" dirty="0" smtClean="0"/>
          </a:p>
          <a:p>
            <a:endParaRPr lang="en-US" dirty="0" smtClean="0"/>
          </a:p>
          <a:p>
            <a:r>
              <a:rPr lang="en-US" dirty="0"/>
              <a:t>The </a:t>
            </a:r>
            <a:r>
              <a:rPr lang="en-US" dirty="0" smtClean="0"/>
              <a:t>framework </a:t>
            </a:r>
            <a:r>
              <a:rPr lang="en-US" dirty="0"/>
              <a:t>targets zero-knowledge proof (ZKP) </a:t>
            </a:r>
            <a:r>
              <a:rPr lang="en-US" dirty="0" smtClean="0"/>
              <a:t>systems</a:t>
            </a:r>
            <a:endParaRPr lang="en-US" dirty="0" smtClean="0"/>
          </a:p>
        </p:txBody>
      </p:sp>
    </p:spTree>
    <p:extLst>
      <p:ext uri="{BB962C8B-B14F-4D97-AF65-F5344CB8AC3E}">
        <p14:creationId xmlns:p14="http://schemas.microsoft.com/office/powerpoint/2010/main" val="4046563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down)">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wipe(down)">
                                      <p:cBhvr>
                                        <p:cTn id="2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txBox="1">
            <a:spLocks/>
          </p:cNvSpPr>
          <p:nvPr/>
        </p:nvSpPr>
        <p:spPr>
          <a:xfrm>
            <a:off x="0" y="0"/>
            <a:ext cx="9601200"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dirty="0" smtClean="0">
                <a:solidFill>
                  <a:schemeClr val="tx1"/>
                </a:solidFill>
              </a:rPr>
              <a:t> Related Work</a:t>
            </a:r>
            <a:endParaRPr lang="en-US" b="1" dirty="0">
              <a:solidFill>
                <a:schemeClr val="tx1"/>
              </a:solidFill>
            </a:endParaRPr>
          </a:p>
        </p:txBody>
      </p:sp>
      <p:sp>
        <p:nvSpPr>
          <p:cNvPr id="7" name="Объект 2"/>
          <p:cNvSpPr>
            <a:spLocks noGrp="1"/>
          </p:cNvSpPr>
          <p:nvPr>
            <p:ph idx="1"/>
          </p:nvPr>
        </p:nvSpPr>
        <p:spPr>
          <a:xfrm>
            <a:off x="355107" y="1083500"/>
            <a:ext cx="11620869" cy="5619141"/>
          </a:xfrm>
        </p:spPr>
        <p:txBody>
          <a:bodyPr/>
          <a:lstStyle/>
          <a:p>
            <a:r>
              <a:rPr lang="en-US" dirty="0"/>
              <a:t>There are a few </a:t>
            </a:r>
            <a:r>
              <a:rPr lang="en-US" dirty="0" err="1"/>
              <a:t>SoKs</a:t>
            </a:r>
            <a:r>
              <a:rPr lang="en-US" dirty="0"/>
              <a:t> around privacy for </a:t>
            </a:r>
            <a:r>
              <a:rPr lang="en-US" dirty="0" err="1"/>
              <a:t>blockchains</a:t>
            </a:r>
            <a:r>
              <a:rPr lang="en-US" dirty="0"/>
              <a:t> in the literature </a:t>
            </a:r>
            <a:r>
              <a:rPr lang="en-US" dirty="0" smtClean="0"/>
              <a:t>Most </a:t>
            </a:r>
            <a:r>
              <a:rPr lang="en-US" dirty="0"/>
              <a:t>of these works adopt a more general scope—e.g., discussing topics around </a:t>
            </a:r>
            <a:r>
              <a:rPr lang="en-US" dirty="0" err="1"/>
              <a:t>blockchain</a:t>
            </a:r>
            <a:r>
              <a:rPr lang="en-US" dirty="0"/>
              <a:t> architecture and types, consensus protocols, privacy use cases, identity management, or access </a:t>
            </a:r>
            <a:r>
              <a:rPr lang="en-US" dirty="0" smtClean="0"/>
              <a:t>control.</a:t>
            </a:r>
          </a:p>
          <a:p>
            <a:endParaRPr lang="en-US" dirty="0"/>
          </a:p>
          <a:p>
            <a:endParaRPr lang="en-US" dirty="0"/>
          </a:p>
        </p:txBody>
      </p:sp>
    </p:spTree>
    <p:extLst>
      <p:ext uri="{BB962C8B-B14F-4D97-AF65-F5344CB8AC3E}">
        <p14:creationId xmlns:p14="http://schemas.microsoft.com/office/powerpoint/2010/main" val="171647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a:spLocks noGrp="1"/>
          </p:cNvSpPr>
          <p:nvPr>
            <p:ph type="title"/>
          </p:nvPr>
        </p:nvSpPr>
        <p:spPr>
          <a:xfrm>
            <a:off x="0" y="0"/>
            <a:ext cx="9601200" cy="1166304"/>
          </a:xfrm>
        </p:spPr>
        <p:txBody>
          <a:bodyPr/>
          <a:lstStyle/>
          <a:p>
            <a:r>
              <a:rPr lang="ru-RU" b="1" dirty="0" smtClean="0"/>
              <a:t> </a:t>
            </a:r>
            <a:r>
              <a:rPr lang="en-US" b="1" dirty="0" err="1" smtClean="0"/>
              <a:t>Blockchain</a:t>
            </a:r>
            <a:r>
              <a:rPr lang="en-US" b="1" dirty="0" smtClean="0"/>
              <a:t> </a:t>
            </a:r>
            <a:r>
              <a:rPr lang="en-US" b="1" dirty="0"/>
              <a:t>Components</a:t>
            </a:r>
          </a:p>
        </p:txBody>
      </p:sp>
      <p:sp>
        <p:nvSpPr>
          <p:cNvPr id="8" name="Объект 2"/>
          <p:cNvSpPr txBox="1">
            <a:spLocks/>
          </p:cNvSpPr>
          <p:nvPr/>
        </p:nvSpPr>
        <p:spPr>
          <a:xfrm>
            <a:off x="355107" y="1083500"/>
            <a:ext cx="11620869" cy="56191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 </a:t>
            </a:r>
            <a:r>
              <a:rPr lang="en-US" dirty="0" err="1"/>
              <a:t>blockchain</a:t>
            </a:r>
            <a:r>
              <a:rPr lang="en-US" dirty="0"/>
              <a:t> is an append only log representing the </a:t>
            </a:r>
            <a:r>
              <a:rPr lang="en-US" dirty="0" smtClean="0"/>
              <a:t>backbone</a:t>
            </a:r>
            <a:r>
              <a:rPr lang="ru-RU" dirty="0" smtClean="0"/>
              <a:t> </a:t>
            </a:r>
            <a:r>
              <a:rPr lang="en-US" dirty="0" smtClean="0"/>
              <a:t>of </a:t>
            </a:r>
            <a:r>
              <a:rPr lang="en-US" dirty="0"/>
              <a:t>any </a:t>
            </a:r>
            <a:r>
              <a:rPr lang="en-US" dirty="0" smtClean="0"/>
              <a:t>cryptocurrency</a:t>
            </a:r>
            <a:endParaRPr lang="ru-RU" dirty="0" smtClean="0"/>
          </a:p>
          <a:p>
            <a:r>
              <a:rPr lang="en-US" dirty="0"/>
              <a:t>The first of which is the unspent transaction output (UTXO) </a:t>
            </a:r>
            <a:r>
              <a:rPr lang="en-US" dirty="0" smtClean="0"/>
              <a:t>model</a:t>
            </a:r>
            <a:r>
              <a:rPr lang="ru-RU" dirty="0" smtClean="0"/>
              <a:t> </a:t>
            </a:r>
            <a:r>
              <a:rPr lang="en-US" dirty="0"/>
              <a:t>proposed by </a:t>
            </a:r>
            <a:r>
              <a:rPr lang="en-US" dirty="0" smtClean="0"/>
              <a:t>Bitcoin</a:t>
            </a:r>
            <a:endParaRPr lang="ru-RU" dirty="0" smtClean="0"/>
          </a:p>
          <a:p>
            <a:r>
              <a:rPr lang="en-US" dirty="0"/>
              <a:t>About half a decade later, </a:t>
            </a:r>
            <a:r>
              <a:rPr lang="en-US" dirty="0" err="1"/>
              <a:t>Ethereum</a:t>
            </a:r>
            <a:r>
              <a:rPr lang="en-US" dirty="0"/>
              <a:t> went on to pioneer an account-based model</a:t>
            </a:r>
            <a:endParaRPr lang="ru-RU" dirty="0" smtClean="0"/>
          </a:p>
          <a:p>
            <a:endParaRPr lang="en-US" dirty="0"/>
          </a:p>
        </p:txBody>
      </p:sp>
    </p:spTree>
    <p:extLst>
      <p:ext uri="{BB962C8B-B14F-4D97-AF65-F5344CB8AC3E}">
        <p14:creationId xmlns:p14="http://schemas.microsoft.com/office/powerpoint/2010/main" val="426024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9885" y="1684794"/>
            <a:ext cx="10348548" cy="3581400"/>
          </a:xfrm>
        </p:spPr>
        <p:txBody>
          <a:bodyPr>
            <a:normAutofit/>
          </a:bodyPr>
          <a:lstStyle/>
          <a:p>
            <a:r>
              <a:rPr lang="en-US" dirty="0"/>
              <a:t>The first type of privacy is input/output privacy (also known as confidentiality</a:t>
            </a:r>
            <a:r>
              <a:rPr lang="en-US" dirty="0" smtClean="0"/>
              <a:t>)</a:t>
            </a:r>
          </a:p>
          <a:p>
            <a:r>
              <a:rPr lang="en-US" dirty="0"/>
              <a:t>The second type of privacy is function privacy, allowing us to hide the computation </a:t>
            </a:r>
            <a:r>
              <a:rPr lang="en-US" dirty="0" smtClean="0"/>
              <a:t>itself.</a:t>
            </a:r>
          </a:p>
          <a:p>
            <a:endParaRPr lang="en-US" b="1" dirty="0"/>
          </a:p>
        </p:txBody>
      </p:sp>
      <p:sp>
        <p:nvSpPr>
          <p:cNvPr id="6" name="Заголовок 1"/>
          <p:cNvSpPr>
            <a:spLocks noGrp="1"/>
          </p:cNvSpPr>
          <p:nvPr>
            <p:ph type="title"/>
          </p:nvPr>
        </p:nvSpPr>
        <p:spPr>
          <a:xfrm>
            <a:off x="0" y="0"/>
            <a:ext cx="9601200" cy="1166304"/>
          </a:xfrm>
        </p:spPr>
        <p:txBody>
          <a:bodyPr/>
          <a:lstStyle/>
          <a:p>
            <a:r>
              <a:rPr lang="ru-RU" b="1" dirty="0" smtClean="0"/>
              <a:t> </a:t>
            </a:r>
            <a:r>
              <a:rPr lang="en-US" b="1" dirty="0"/>
              <a:t>Privacy Domain in </a:t>
            </a:r>
            <a:r>
              <a:rPr lang="en-US" b="1" dirty="0" err="1"/>
              <a:t>Blockchains</a:t>
            </a:r>
            <a:r>
              <a:rPr lang="en-US" b="1" dirty="0"/>
              <a:t> </a:t>
            </a:r>
          </a:p>
        </p:txBody>
      </p:sp>
    </p:spTree>
    <p:extLst>
      <p:ext uri="{BB962C8B-B14F-4D97-AF65-F5344CB8AC3E}">
        <p14:creationId xmlns:p14="http://schemas.microsoft.com/office/powerpoint/2010/main" val="42767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0" y="0"/>
            <a:ext cx="9601200" cy="1166304"/>
          </a:xfrm>
        </p:spPr>
        <p:txBody>
          <a:bodyPr/>
          <a:lstStyle/>
          <a:p>
            <a:r>
              <a:rPr lang="en-US" b="1" dirty="0" smtClean="0"/>
              <a:t> </a:t>
            </a:r>
            <a:r>
              <a:rPr lang="en-US" b="1" dirty="0"/>
              <a:t>Zero knowledge proofs</a:t>
            </a:r>
          </a:p>
        </p:txBody>
      </p:sp>
      <p:sp>
        <p:nvSpPr>
          <p:cNvPr id="3" name="Объект 2"/>
          <p:cNvSpPr>
            <a:spLocks noGrp="1"/>
          </p:cNvSpPr>
          <p:nvPr>
            <p:ph idx="1"/>
          </p:nvPr>
        </p:nvSpPr>
        <p:spPr>
          <a:xfrm>
            <a:off x="1136342" y="1553592"/>
            <a:ext cx="10365702" cy="4313808"/>
          </a:xfrm>
        </p:spPr>
        <p:txBody>
          <a:bodyPr>
            <a:normAutofit/>
          </a:bodyPr>
          <a:lstStyle/>
          <a:p>
            <a:pPr marL="530352" lvl="1" indent="0">
              <a:buNone/>
            </a:pPr>
            <a:endParaRPr lang="en-US" dirty="0"/>
          </a:p>
          <a:p>
            <a:pPr marL="530352" lvl="1" indent="0">
              <a:buNone/>
            </a:pPr>
            <a:endParaRPr lang="en-US" b="1" dirty="0">
              <a:solidFill>
                <a:srgbClr val="FF0000"/>
              </a:solidFill>
            </a:endParaRPr>
          </a:p>
        </p:txBody>
      </p:sp>
      <p:sp>
        <p:nvSpPr>
          <p:cNvPr id="5" name="Объект 2"/>
          <p:cNvSpPr txBox="1">
            <a:spLocks/>
          </p:cNvSpPr>
          <p:nvPr/>
        </p:nvSpPr>
        <p:spPr>
          <a:xfrm>
            <a:off x="355107" y="1083500"/>
            <a:ext cx="11620869" cy="56191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Zero knowledge proofs.(ZKP) system allows a prover to convince a verifier that it knows a witness ω for some statement x without revealing anything about the witness beyond what can be implied by x itself.</a:t>
            </a:r>
          </a:p>
          <a:p>
            <a:r>
              <a:rPr lang="en-US" dirty="0"/>
              <a:t>A secure ZKP system must satisfy several properties including completeness, soundness, and </a:t>
            </a:r>
            <a:r>
              <a:rPr lang="en-US" dirty="0" err="1"/>
              <a:t>zeroknowledge</a:t>
            </a:r>
            <a:r>
              <a:rPr lang="en-US" dirty="0" smtClean="0"/>
              <a:t>.</a:t>
            </a:r>
          </a:p>
          <a:p>
            <a:pPr lvl="1"/>
            <a:r>
              <a:rPr lang="en-US" dirty="0" smtClean="0"/>
              <a:t>Completeness</a:t>
            </a:r>
          </a:p>
          <a:p>
            <a:pPr lvl="1"/>
            <a:r>
              <a:rPr lang="en-US" dirty="0"/>
              <a:t>Soundness (or proof-of-knowledge)- states that if a verifier accepts a proof for a statement x then the prover knows a witness ω for </a:t>
            </a:r>
            <a:r>
              <a:rPr lang="en-US" dirty="0" smtClean="0"/>
              <a:t>x.</a:t>
            </a:r>
          </a:p>
          <a:p>
            <a:pPr lvl="1"/>
            <a:r>
              <a:rPr lang="en-US" dirty="0"/>
              <a:t>Zero knowledge - </a:t>
            </a:r>
            <a:r>
              <a:rPr lang="en-US" dirty="0" smtClean="0"/>
              <a:t>ensures </a:t>
            </a:r>
            <a:r>
              <a:rPr lang="en-US" dirty="0"/>
              <a:t>that a proof π for a statement x does not reveal anything about the witness ω. </a:t>
            </a:r>
          </a:p>
        </p:txBody>
      </p:sp>
    </p:spTree>
    <p:extLst>
      <p:ext uri="{BB962C8B-B14F-4D97-AF65-F5344CB8AC3E}">
        <p14:creationId xmlns:p14="http://schemas.microsoft.com/office/powerpoint/2010/main" val="2832951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500"/>
                                        <p:tgtEl>
                                          <p:spTgt spid="5">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устая тень">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4197</TotalTime>
  <Words>1477</Words>
  <Application>Microsoft Office PowerPoint</Application>
  <PresentationFormat>Широкоэкранный</PresentationFormat>
  <Paragraphs>79</Paragraphs>
  <Slides>11</Slides>
  <Notes>9</Notes>
  <HiddenSlides>2</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Calibri</vt:lpstr>
      <vt:lpstr>Calibri Light</vt:lpstr>
      <vt:lpstr>Comic Sans MS</vt:lpstr>
      <vt:lpstr>Wingdings 3</vt:lpstr>
      <vt:lpstr>Тема Office</vt:lpstr>
      <vt:lpstr>Privacy-preserving computing in the Blockchain era.</vt:lpstr>
      <vt:lpstr>  Plane </vt:lpstr>
      <vt:lpstr> Motivation </vt:lpstr>
      <vt:lpstr>Презентация PowerPoint</vt:lpstr>
      <vt:lpstr>Презентация PowerPoint</vt:lpstr>
      <vt:lpstr>Презентация PowerPoint</vt:lpstr>
      <vt:lpstr> Blockchain Components</vt:lpstr>
      <vt:lpstr> Privacy Domain in Blockchains </vt:lpstr>
      <vt:lpstr> Zero knowledge proofs</vt:lpstr>
      <vt:lpstr>A Bird’s Eye View of Zero Knowledge Proof Systems</vt:lpstr>
      <vt:lpstr>Future work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Implementation and evaluation of an efficient secure computation system using ‘R’ for healthcare statistics</dc:title>
  <dc:creator>ASUS</dc:creator>
  <cp:lastModifiedBy>ASUS</cp:lastModifiedBy>
  <cp:revision>65</cp:revision>
  <dcterms:created xsi:type="dcterms:W3CDTF">2022-04-29T07:50:01Z</dcterms:created>
  <dcterms:modified xsi:type="dcterms:W3CDTF">2022-11-09T03:57:19Z</dcterms:modified>
</cp:coreProperties>
</file>