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</p:sldMasterIdLst>
  <p:notesMasterIdLst>
    <p:notesMasterId r:id="rId26"/>
  </p:notesMasterIdLst>
  <p:handoutMasterIdLst>
    <p:handoutMasterId r:id="rId27"/>
  </p:handoutMasterIdLst>
  <p:sldIdLst>
    <p:sldId id="325" r:id="rId2"/>
    <p:sldId id="336" r:id="rId3"/>
    <p:sldId id="333" r:id="rId4"/>
    <p:sldId id="361" r:id="rId5"/>
    <p:sldId id="367" r:id="rId6"/>
    <p:sldId id="362" r:id="rId7"/>
    <p:sldId id="268" r:id="rId8"/>
    <p:sldId id="363" r:id="rId9"/>
    <p:sldId id="364" r:id="rId10"/>
    <p:sldId id="332" r:id="rId11"/>
    <p:sldId id="310" r:id="rId12"/>
    <p:sldId id="271" r:id="rId13"/>
    <p:sldId id="273" r:id="rId14"/>
    <p:sldId id="274" r:id="rId15"/>
    <p:sldId id="298" r:id="rId16"/>
    <p:sldId id="299" r:id="rId17"/>
    <p:sldId id="276" r:id="rId18"/>
    <p:sldId id="373" r:id="rId19"/>
    <p:sldId id="374" r:id="rId20"/>
    <p:sldId id="375" r:id="rId21"/>
    <p:sldId id="376" r:id="rId22"/>
    <p:sldId id="377" r:id="rId23"/>
    <p:sldId id="378" r:id="rId24"/>
    <p:sldId id="334" r:id="rId25"/>
  </p:sldIdLst>
  <p:sldSz cx="9906000" cy="6858000" type="A4"/>
  <p:notesSz cx="6881813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1pPr>
    <a:lvl2pPr marL="478451" indent="-14318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2pPr>
    <a:lvl3pPr marL="956902" indent="-28637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3pPr>
    <a:lvl4pPr marL="1436516" indent="-43072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4pPr>
    <a:lvl5pPr marL="1914967" indent="-57390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5pPr>
    <a:lvl6pPr marL="1676324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6pPr>
    <a:lvl7pPr marL="2011589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7pPr>
    <a:lvl8pPr marL="2346853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8pPr>
    <a:lvl9pPr marL="2682118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0000"/>
    <a:srgbClr val="0000FF"/>
    <a:srgbClr val="6194FB"/>
    <a:srgbClr val="CC66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6" autoAdjust="0"/>
    <p:restoredTop sz="94676" autoAdjust="0"/>
  </p:normalViewPr>
  <p:slideViewPr>
    <p:cSldViewPr snapToGrid="0">
      <p:cViewPr varScale="1">
        <p:scale>
          <a:sx n="81" d="100"/>
          <a:sy n="81" d="100"/>
        </p:scale>
        <p:origin x="-944" y="-112"/>
      </p:cViewPr>
      <p:guideLst>
        <p:guide orient="horz" pos="1152"/>
        <p:guide pos="1416"/>
      </p:guideLst>
    </p:cSldViewPr>
  </p:slideViewPr>
  <p:outlineViewPr>
    <p:cViewPr>
      <p:scale>
        <a:sx n="33" d="100"/>
        <a:sy n="33" d="100"/>
      </p:scale>
      <p:origin x="0" y="116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-1914" y="-84"/>
      </p:cViewPr>
      <p:guideLst>
        <p:guide orient="horz" pos="2928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handoutMaster" Target="handoutMasters/handout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878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0488" y="0"/>
            <a:ext cx="30003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53488"/>
            <a:ext cx="299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0488" y="8853488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fld id="{6063A3CB-D839-4AAF-B3CC-31B83B662522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0424134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878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0488" y="0"/>
            <a:ext cx="30003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583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7888" y="688975"/>
            <a:ext cx="5068887" cy="35083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0113" y="4427538"/>
            <a:ext cx="5100637" cy="419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53488"/>
            <a:ext cx="299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0488" y="8853488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fld id="{09F7371F-E946-45E1-9B10-F640FA7984EB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296345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7845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56902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43651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914967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394629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73554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352480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831406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7888" y="688975"/>
            <a:ext cx="5068887" cy="3508375"/>
          </a:xfrm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7888" y="688975"/>
            <a:ext cx="5068887" cy="3508375"/>
          </a:xfrm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7888" y="688975"/>
            <a:ext cx="5068887" cy="3508375"/>
          </a:xfrm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7888" y="688975"/>
            <a:ext cx="5068887" cy="3508375"/>
          </a:xfrm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7888" y="688975"/>
            <a:ext cx="5068887" cy="3508375"/>
          </a:xfrm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7888" y="688975"/>
            <a:ext cx="5068887" cy="3508375"/>
          </a:xfrm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7888" y="688975"/>
            <a:ext cx="5068887" cy="3508375"/>
          </a:xfrm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7888" y="688975"/>
            <a:ext cx="5068887" cy="3508375"/>
          </a:xfrm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7888" y="688975"/>
            <a:ext cx="5068887" cy="3508375"/>
          </a:xfrm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7888" y="688975"/>
            <a:ext cx="5068887" cy="3508375"/>
          </a:xfrm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7888" y="688975"/>
            <a:ext cx="5068887" cy="3508375"/>
          </a:xfrm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7888" y="688975"/>
            <a:ext cx="5068887" cy="3508375"/>
          </a:xfrm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7888" y="688975"/>
            <a:ext cx="5068887" cy="3508375"/>
          </a:xfrm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7888" y="688975"/>
            <a:ext cx="5068887" cy="3508375"/>
          </a:xfrm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7888" y="688975"/>
            <a:ext cx="5068887" cy="3508375"/>
          </a:xfrm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7888" y="688975"/>
            <a:ext cx="5068887" cy="3508375"/>
          </a:xfrm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215547" y="2961085"/>
            <a:ext cx="9328150" cy="201215"/>
            <a:chOff x="125" y="1865"/>
            <a:chExt cx="5424" cy="127"/>
          </a:xfrm>
        </p:grpSpPr>
        <p:sp>
          <p:nvSpPr>
            <p:cNvPr id="4" name="Rectangle 4"/>
            <p:cNvSpPr>
              <a:spLocks noChangeArrowheads="1"/>
            </p:cNvSpPr>
            <p:nvPr/>
          </p:nvSpPr>
          <p:spPr bwMode="auto">
            <a:xfrm>
              <a:off x="125" y="1865"/>
              <a:ext cx="1808" cy="127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1933" y="1865"/>
              <a:ext cx="1808" cy="127"/>
            </a:xfrm>
            <a:prstGeom prst="rect">
              <a:avLst/>
            </a:prstGeom>
            <a:solidFill>
              <a:srgbClr val="99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3741" y="1865"/>
              <a:ext cx="1808" cy="127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</p:grp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7030508" y="6587729"/>
            <a:ext cx="2939697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785" tIns="47893" rIns="95785" bIns="47893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>
                <a:solidFill>
                  <a:srgbClr val="336699"/>
                </a:solidFill>
                <a:latin typeface="Helvetica" charset="0"/>
              </a:rPr>
              <a:t>Silberschatz, Galvin and Gagne ©2009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29810" y="6613922"/>
            <a:ext cx="2697780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 b="1">
                <a:solidFill>
                  <a:srgbClr val="336699"/>
                </a:solidFill>
                <a:latin typeface="Helvetica" charset="0"/>
              </a:rPr>
              <a:t>Operating System Concepts  – 8</a:t>
            </a:r>
            <a:r>
              <a:rPr lang="en-US" sz="1000" b="1" baseline="30000">
                <a:solidFill>
                  <a:srgbClr val="336699"/>
                </a:solidFill>
                <a:latin typeface="Helvetica" charset="0"/>
              </a:rPr>
              <a:t>th</a:t>
            </a:r>
            <a:r>
              <a:rPr lang="en-US" sz="1000" b="1">
                <a:solidFill>
                  <a:srgbClr val="336699"/>
                </a:solidFill>
                <a:latin typeface="Helvetica" charset="0"/>
              </a:rPr>
              <a:t> Edition</a:t>
            </a:r>
          </a:p>
        </p:txBody>
      </p:sp>
      <p:pic>
        <p:nvPicPr>
          <p:cNvPr id="9" name="Picture 9" descr="dino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372" y="4157663"/>
            <a:ext cx="2233436" cy="1594247"/>
          </a:xfrm>
          <a:prstGeom prst="rect">
            <a:avLst/>
          </a:prstGeom>
          <a:noFill/>
          <a:ln w="76200">
            <a:solidFill>
              <a:srgbClr val="33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3493471" y="4043363"/>
            <a:ext cx="2531533" cy="1841897"/>
          </a:xfrm>
          <a:prstGeom prst="rect">
            <a:avLst/>
          </a:prstGeom>
          <a:noFill/>
          <a:ln w="57150" cmpd="thinThick">
            <a:solidFill>
              <a:srgbClr val="66CCFF"/>
            </a:solidFill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endParaRPr lang="ko-KR" altLang="ko-KR"/>
          </a:p>
        </p:txBody>
      </p:sp>
      <p:sp>
        <p:nvSpPr>
          <p:cNvPr id="147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685800"/>
            <a:ext cx="8420100" cy="2127250"/>
          </a:xfrm>
        </p:spPr>
        <p:txBody>
          <a:bodyPr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9753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14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5616" y="277813"/>
            <a:ext cx="2323438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7813"/>
            <a:ext cx="6805216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536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22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0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/>
            </a:lvl1pPr>
            <a:lvl2pPr marL="478926" indent="0">
              <a:buNone/>
              <a:defRPr sz="1900"/>
            </a:lvl2pPr>
            <a:lvl3pPr marL="957851" indent="0">
              <a:buNone/>
              <a:defRPr sz="1700"/>
            </a:lvl3pPr>
            <a:lvl4pPr marL="1436777" indent="0">
              <a:buNone/>
              <a:defRPr sz="1500"/>
            </a:lvl4pPr>
            <a:lvl5pPr marL="1915703" indent="0">
              <a:buNone/>
              <a:defRPr sz="1500"/>
            </a:lvl5pPr>
            <a:lvl6pPr marL="2394629" indent="0">
              <a:buNone/>
              <a:defRPr sz="1500"/>
            </a:lvl6pPr>
            <a:lvl7pPr marL="2873554" indent="0">
              <a:buNone/>
              <a:defRPr sz="1500"/>
            </a:lvl7pPr>
            <a:lvl8pPr marL="3352480" indent="0">
              <a:buNone/>
              <a:defRPr sz="1500"/>
            </a:lvl8pPr>
            <a:lvl9pPr marL="3831406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70159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3654" y="1233489"/>
            <a:ext cx="4375150" cy="453072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3904" y="1233489"/>
            <a:ext cx="4375150" cy="453072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002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26" indent="0">
              <a:buNone/>
              <a:defRPr sz="2100" b="1"/>
            </a:lvl2pPr>
            <a:lvl3pPr marL="957851" indent="0">
              <a:buNone/>
              <a:defRPr sz="1900" b="1"/>
            </a:lvl3pPr>
            <a:lvl4pPr marL="1436777" indent="0">
              <a:buNone/>
              <a:defRPr sz="1700" b="1"/>
            </a:lvl4pPr>
            <a:lvl5pPr marL="1915703" indent="0">
              <a:buNone/>
              <a:defRPr sz="1700" b="1"/>
            </a:lvl5pPr>
            <a:lvl6pPr marL="2394629" indent="0">
              <a:buNone/>
              <a:defRPr sz="1700" b="1"/>
            </a:lvl6pPr>
            <a:lvl7pPr marL="2873554" indent="0">
              <a:buNone/>
              <a:defRPr sz="1700" b="1"/>
            </a:lvl7pPr>
            <a:lvl8pPr marL="3352480" indent="0">
              <a:buNone/>
              <a:defRPr sz="1700" b="1"/>
            </a:lvl8pPr>
            <a:lvl9pPr marL="3831406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26" indent="0">
              <a:buNone/>
              <a:defRPr sz="2100" b="1"/>
            </a:lvl2pPr>
            <a:lvl3pPr marL="957851" indent="0">
              <a:buNone/>
              <a:defRPr sz="1900" b="1"/>
            </a:lvl3pPr>
            <a:lvl4pPr marL="1436777" indent="0">
              <a:buNone/>
              <a:defRPr sz="1700" b="1"/>
            </a:lvl4pPr>
            <a:lvl5pPr marL="1915703" indent="0">
              <a:buNone/>
              <a:defRPr sz="1700" b="1"/>
            </a:lvl5pPr>
            <a:lvl6pPr marL="2394629" indent="0">
              <a:buNone/>
              <a:defRPr sz="1700" b="1"/>
            </a:lvl6pPr>
            <a:lvl7pPr marL="2873554" indent="0">
              <a:buNone/>
              <a:defRPr sz="1700" b="1"/>
            </a:lvl7pPr>
            <a:lvl8pPr marL="3352480" indent="0">
              <a:buNone/>
              <a:defRPr sz="1700" b="1"/>
            </a:lvl8pPr>
            <a:lvl9pPr marL="3831406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373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701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5031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26" indent="0">
              <a:buNone/>
              <a:defRPr sz="1200"/>
            </a:lvl2pPr>
            <a:lvl3pPr marL="957851" indent="0">
              <a:buNone/>
              <a:defRPr sz="1000"/>
            </a:lvl3pPr>
            <a:lvl4pPr marL="1436777" indent="0">
              <a:buNone/>
              <a:defRPr sz="1000"/>
            </a:lvl4pPr>
            <a:lvl5pPr marL="1915703" indent="0">
              <a:buNone/>
              <a:defRPr sz="1000"/>
            </a:lvl5pPr>
            <a:lvl6pPr marL="2394629" indent="0">
              <a:buNone/>
              <a:defRPr sz="1000"/>
            </a:lvl6pPr>
            <a:lvl7pPr marL="2873554" indent="0">
              <a:buNone/>
              <a:defRPr sz="1000"/>
            </a:lvl7pPr>
            <a:lvl8pPr marL="3352480" indent="0">
              <a:buNone/>
              <a:defRPr sz="1000"/>
            </a:lvl8pPr>
            <a:lvl9pPr marL="3831406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3670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1"/>
            <a:ext cx="5943600" cy="566738"/>
          </a:xfrm>
        </p:spPr>
        <p:txBody>
          <a:bodyPr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400"/>
            </a:lvl1pPr>
            <a:lvl2pPr marL="478926" indent="0">
              <a:buNone/>
              <a:defRPr sz="2900"/>
            </a:lvl2pPr>
            <a:lvl3pPr marL="957851" indent="0">
              <a:buNone/>
              <a:defRPr sz="2500"/>
            </a:lvl3pPr>
            <a:lvl4pPr marL="1436777" indent="0">
              <a:buNone/>
              <a:defRPr sz="2100"/>
            </a:lvl4pPr>
            <a:lvl5pPr marL="1915703" indent="0">
              <a:buNone/>
              <a:defRPr sz="2100"/>
            </a:lvl5pPr>
            <a:lvl6pPr marL="2394629" indent="0">
              <a:buNone/>
              <a:defRPr sz="2100"/>
            </a:lvl6pPr>
            <a:lvl7pPr marL="2873554" indent="0">
              <a:buNone/>
              <a:defRPr sz="2100"/>
            </a:lvl7pPr>
            <a:lvl8pPr marL="3352480" indent="0">
              <a:buNone/>
              <a:defRPr sz="2100"/>
            </a:lvl8pPr>
            <a:lvl9pPr marL="3831406" indent="0">
              <a:buNone/>
              <a:defRPr sz="21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9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26" indent="0">
              <a:buNone/>
              <a:defRPr sz="1200"/>
            </a:lvl2pPr>
            <a:lvl3pPr marL="957851" indent="0">
              <a:buNone/>
              <a:defRPr sz="1000"/>
            </a:lvl3pPr>
            <a:lvl4pPr marL="1436777" indent="0">
              <a:buNone/>
              <a:defRPr sz="1000"/>
            </a:lvl4pPr>
            <a:lvl5pPr marL="1915703" indent="0">
              <a:buNone/>
              <a:defRPr sz="1000"/>
            </a:lvl5pPr>
            <a:lvl6pPr marL="2394629" indent="0">
              <a:buNone/>
              <a:defRPr sz="1000"/>
            </a:lvl6pPr>
            <a:lvl7pPr marL="2873554" indent="0">
              <a:buNone/>
              <a:defRPr sz="1000"/>
            </a:lvl7pPr>
            <a:lvl8pPr marL="3352480" indent="0">
              <a:buNone/>
              <a:defRPr sz="1000"/>
            </a:lvl8pPr>
            <a:lvl9pPr marL="3831406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2532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ino_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3" y="0"/>
            <a:ext cx="1295576" cy="908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7416"/>
            <a:ext cx="89154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5" tIns="47893" rIns="95785" bIns="47893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873654" y="1233487"/>
            <a:ext cx="8915400" cy="453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5" tIns="47893" rIns="95785" bIns="478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</a:p>
        </p:txBody>
      </p:sp>
      <p:sp>
        <p:nvSpPr>
          <p:cNvPr id="146437" name="Rectangle 5"/>
          <p:cNvSpPr>
            <a:spLocks noChangeArrowheads="1"/>
          </p:cNvSpPr>
          <p:nvPr/>
        </p:nvSpPr>
        <p:spPr bwMode="auto">
          <a:xfrm>
            <a:off x="0" y="0"/>
            <a:ext cx="247650" cy="2286000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pPr algn="ctr" eaLnBrk="1" hangingPunct="1"/>
            <a:endParaRPr lang="ko-KR" altLang="ko-KR" sz="2500">
              <a:latin typeface="Times New Roman" charset="0"/>
            </a:endParaRPr>
          </a:p>
        </p:txBody>
      </p:sp>
      <p:sp>
        <p:nvSpPr>
          <p:cNvPr id="146438" name="Line 6"/>
          <p:cNvSpPr>
            <a:spLocks noChangeShapeType="1"/>
          </p:cNvSpPr>
          <p:nvPr/>
        </p:nvSpPr>
        <p:spPr bwMode="auto">
          <a:xfrm>
            <a:off x="495300" y="860822"/>
            <a:ext cx="8750300" cy="0"/>
          </a:xfrm>
          <a:prstGeom prst="line">
            <a:avLst/>
          </a:prstGeom>
          <a:noFill/>
          <a:ln w="19050">
            <a:solidFill>
              <a:srgbClr val="336699"/>
            </a:solidFill>
            <a:round/>
            <a:headEnd/>
            <a:tailEnd/>
          </a:ln>
          <a:effectLst/>
        </p:spPr>
        <p:txBody>
          <a:bodyPr lIns="95785" tIns="47893" rIns="95785" bIns="47893"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46439" name="Rectangle 7"/>
          <p:cNvSpPr>
            <a:spLocks noChangeArrowheads="1"/>
          </p:cNvSpPr>
          <p:nvPr/>
        </p:nvSpPr>
        <p:spPr bwMode="auto">
          <a:xfrm>
            <a:off x="0" y="2286000"/>
            <a:ext cx="247650" cy="2286000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pPr algn="ctr" eaLnBrk="1" hangingPunct="1"/>
            <a:endParaRPr lang="ko-KR" altLang="ko-KR" sz="2500">
              <a:latin typeface="Times New Roman" charset="0"/>
            </a:endParaRPr>
          </a:p>
        </p:txBody>
      </p:sp>
      <p:sp>
        <p:nvSpPr>
          <p:cNvPr id="146440" name="Rectangle 8"/>
          <p:cNvSpPr>
            <a:spLocks noChangeArrowheads="1"/>
          </p:cNvSpPr>
          <p:nvPr/>
        </p:nvSpPr>
        <p:spPr bwMode="auto">
          <a:xfrm>
            <a:off x="0" y="4572000"/>
            <a:ext cx="247650" cy="2286000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pPr algn="ctr" eaLnBrk="1" hangingPunct="1"/>
            <a:endParaRPr lang="ko-KR" altLang="ko-KR" sz="2500">
              <a:latin typeface="Times New Roman" charset="0"/>
            </a:endParaRPr>
          </a:p>
        </p:txBody>
      </p:sp>
      <p:sp>
        <p:nvSpPr>
          <p:cNvPr id="146441" name="Text Box 9"/>
          <p:cNvSpPr txBox="1">
            <a:spLocks noChangeArrowheads="1"/>
          </p:cNvSpPr>
          <p:nvPr/>
        </p:nvSpPr>
        <p:spPr bwMode="auto">
          <a:xfrm>
            <a:off x="4625093" y="6613923"/>
            <a:ext cx="456318" cy="259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>
            <a:spAutoFit/>
          </a:bodyPr>
          <a:lstStyle>
            <a:lvl1pPr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1000" b="1">
                <a:solidFill>
                  <a:srgbClr val="006699"/>
                </a:solidFill>
                <a:latin typeface="Helvetica" charset="0"/>
              </a:rPr>
              <a:t>3.</a:t>
            </a:r>
            <a:fld id="{A1674E8B-32CB-4AA9-9B89-23B982724A62}" type="slidenum">
              <a:rPr lang="en-US" altLang="ko-KR" sz="1000" b="1">
                <a:solidFill>
                  <a:srgbClr val="006699"/>
                </a:solidFill>
                <a:latin typeface="Helvetica" charset="0"/>
              </a:rPr>
              <a:pPr algn="ctr">
                <a:spcBef>
                  <a:spcPct val="50000"/>
                </a:spcBef>
              </a:pPr>
              <a:t>‹#›</a:t>
            </a:fld>
            <a:endParaRPr lang="en-US" altLang="ko-KR" sz="1000" b="1">
              <a:solidFill>
                <a:srgbClr val="006699"/>
              </a:solidFill>
              <a:latin typeface="Helvetica" charset="0"/>
            </a:endParaRPr>
          </a:p>
        </p:txBody>
      </p:sp>
      <p:sp>
        <p:nvSpPr>
          <p:cNvPr id="146442" name="Text Box 10"/>
          <p:cNvSpPr txBox="1">
            <a:spLocks noChangeArrowheads="1"/>
          </p:cNvSpPr>
          <p:nvPr/>
        </p:nvSpPr>
        <p:spPr bwMode="auto">
          <a:xfrm>
            <a:off x="7030508" y="6587729"/>
            <a:ext cx="2939697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785" tIns="47893" rIns="95785" bIns="47893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>
                <a:solidFill>
                  <a:srgbClr val="006699"/>
                </a:solidFill>
                <a:latin typeface="Helvetica" charset="0"/>
              </a:rPr>
              <a:t>Silberschatz, Galvin and Gagne ©2009</a:t>
            </a:r>
          </a:p>
        </p:txBody>
      </p:sp>
      <p:sp>
        <p:nvSpPr>
          <p:cNvPr id="146443" name="Text Box 11"/>
          <p:cNvSpPr txBox="1">
            <a:spLocks noChangeArrowheads="1"/>
          </p:cNvSpPr>
          <p:nvPr/>
        </p:nvSpPr>
        <p:spPr bwMode="auto">
          <a:xfrm>
            <a:off x="201789" y="6602016"/>
            <a:ext cx="2662238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 b="1">
                <a:solidFill>
                  <a:srgbClr val="006699"/>
                </a:solidFill>
                <a:latin typeface="Helvetica" charset="0"/>
              </a:rPr>
              <a:t>Operating System Concepts – 8</a:t>
            </a:r>
            <a:r>
              <a:rPr lang="en-US" sz="1000" b="1" baseline="30000">
                <a:solidFill>
                  <a:srgbClr val="006699"/>
                </a:solidFill>
                <a:latin typeface="Helvetica" charset="0"/>
              </a:rPr>
              <a:t>th</a:t>
            </a:r>
            <a:r>
              <a:rPr lang="en-US" sz="1000" b="1">
                <a:solidFill>
                  <a:srgbClr val="006699"/>
                </a:solidFill>
                <a:latin typeface="Helvetica" charset="0"/>
              </a:rPr>
              <a:t> Edition</a:t>
            </a:r>
          </a:p>
        </p:txBody>
      </p:sp>
      <p:pic>
        <p:nvPicPr>
          <p:cNvPr id="1036" name="Picture 12" descr="dino_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2393" y="5849542"/>
            <a:ext cx="1390739" cy="792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5pPr>
      <a:lvl6pPr marL="478926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6pPr>
      <a:lvl7pPr marL="957851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7pPr>
      <a:lvl8pPr marL="1436777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8pPr>
      <a:lvl9pPr marL="1915703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9pPr>
    </p:titleStyle>
    <p:bodyStyle>
      <a:lvl1pPr marL="358547" indent="-358547" algn="l" rtl="0" eaLnBrk="0" fontAlgn="base" hangingPunct="0">
        <a:spcBef>
          <a:spcPct val="35000"/>
        </a:spcBef>
        <a:spcAft>
          <a:spcPct val="0"/>
        </a:spcAft>
        <a:buClr>
          <a:srgbClr val="993300"/>
        </a:buClr>
        <a:buSzPct val="90000"/>
        <a:buFont typeface="Monotype Sorts" charset="2"/>
        <a:buChar char="n"/>
        <a:defRPr kumimoji="1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77628" indent="-299178" algn="l" rtl="0" eaLnBrk="0" fontAlgn="base" hangingPunct="0">
        <a:spcBef>
          <a:spcPct val="35000"/>
        </a:spcBef>
        <a:spcAft>
          <a:spcPct val="0"/>
        </a:spcAft>
        <a:buClr>
          <a:srgbClr val="CC6600"/>
        </a:buClr>
        <a:buSzPct val="80000"/>
        <a:buFont typeface="Monotype Sorts" charset="2"/>
        <a:buChar char="l"/>
        <a:defRPr kumimoji="1">
          <a:solidFill>
            <a:schemeClr val="tx1"/>
          </a:solidFill>
          <a:latin typeface="+mn-lt"/>
          <a:ea typeface="ＭＳ Ｐゴシック" charset="-128"/>
        </a:defRPr>
      </a:lvl2pPr>
      <a:lvl3pPr marL="1137340" indent="-238644" algn="l" rtl="0" eaLnBrk="0" fontAlgn="base" hangingPunct="0">
        <a:spcBef>
          <a:spcPct val="35000"/>
        </a:spcBef>
        <a:spcAft>
          <a:spcPct val="0"/>
        </a:spcAft>
        <a:buClr>
          <a:srgbClr val="009900"/>
        </a:buClr>
        <a:buSzPct val="75000"/>
        <a:buFont typeface="Webdings" charset="2"/>
        <a:buChar char="4"/>
        <a:defRPr kumimoji="1">
          <a:solidFill>
            <a:schemeClr val="tx1"/>
          </a:solidFill>
          <a:latin typeface="+mn-lt"/>
          <a:ea typeface="ＭＳ Ｐゴシック" charset="-128"/>
        </a:defRPr>
      </a:lvl3pPr>
      <a:lvl4pPr marL="1495887" indent="-238644" algn="l" rtl="0" eaLnBrk="0" fontAlgn="base" hangingPunct="0">
        <a:spcBef>
          <a:spcPct val="35000"/>
        </a:spcBef>
        <a:spcAft>
          <a:spcPct val="0"/>
        </a:spcAft>
        <a:buClr>
          <a:schemeClr val="hlink"/>
        </a:buClr>
        <a:buSzPct val="75000"/>
        <a:buChar char="–"/>
        <a:defRPr kumimoji="1">
          <a:solidFill>
            <a:schemeClr val="tx1"/>
          </a:solidFill>
          <a:latin typeface="+mn-lt"/>
          <a:ea typeface="ＭＳ Ｐゴシック" charset="-128"/>
        </a:defRPr>
      </a:lvl4pPr>
      <a:lvl5pPr marL="1855597" indent="-238644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5pPr>
      <a:lvl6pPr marL="2334763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6pPr>
      <a:lvl7pPr marL="2813688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7pPr>
      <a:lvl8pPr marL="3292615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8pPr>
      <a:lvl9pPr marL="3771540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26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51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77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703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629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554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480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406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685800"/>
            <a:ext cx="8420100" cy="2127647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Chapter 3:  Processes-IPC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0733" y="277416"/>
            <a:ext cx="8199967" cy="576263"/>
          </a:xfrm>
        </p:spPr>
        <p:txBody>
          <a:bodyPr/>
          <a:lstStyle/>
          <a:p>
            <a:pPr eaLnBrk="1" hangingPunct="1"/>
            <a:r>
              <a:rPr lang="en-US" altLang="ko-KR" smtClean="0"/>
              <a:t>Bounded-Buffer – Producer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783" y="1428750"/>
            <a:ext cx="7963782" cy="4482704"/>
          </a:xfrm>
        </p:spPr>
        <p:txBody>
          <a:bodyPr/>
          <a:lstStyle/>
          <a:p>
            <a:pPr>
              <a:buFont typeface="Monotype Sorts" charset="2"/>
              <a:buNone/>
            </a:pPr>
            <a:endParaRPr lang="en-US" altLang="ko-KR" sz="2100">
              <a:latin typeface="Monaco" charset="0"/>
            </a:endParaRPr>
          </a:p>
          <a:p>
            <a:pPr>
              <a:buFont typeface="Monotype Sorts" charset="2"/>
              <a:buNone/>
            </a:pPr>
            <a:r>
              <a:rPr lang="en-US" altLang="ko-KR" sz="2100">
                <a:latin typeface="Monaco" charset="0"/>
              </a:rPr>
              <a:t>	while (true) {</a:t>
            </a:r>
            <a:br>
              <a:rPr lang="en-US" altLang="ko-KR" sz="2100">
                <a:latin typeface="Monaco" charset="0"/>
              </a:rPr>
            </a:br>
            <a:r>
              <a:rPr lang="en-US" altLang="ko-KR" sz="2100">
                <a:latin typeface="Monaco" charset="0"/>
              </a:rPr>
              <a:t>   /* Produce an item */</a:t>
            </a:r>
          </a:p>
          <a:p>
            <a:pPr>
              <a:buFont typeface="Monotype Sorts" charset="2"/>
              <a:buNone/>
            </a:pPr>
            <a:r>
              <a:rPr lang="en-US" altLang="ko-KR" sz="2100">
                <a:latin typeface="Monaco" charset="0"/>
              </a:rPr>
              <a:t>        while (((in = (in + 1) % BUFFER SIZE count)  == out)</a:t>
            </a:r>
          </a:p>
          <a:p>
            <a:pPr>
              <a:buFont typeface="Monotype Sorts" charset="2"/>
              <a:buNone/>
            </a:pPr>
            <a:r>
              <a:rPr lang="en-US" altLang="ko-KR" sz="2100">
                <a:latin typeface="Monaco" charset="0"/>
              </a:rPr>
              <a:t>	     ;   /* do nothing -- no free buffers */</a:t>
            </a:r>
          </a:p>
          <a:p>
            <a:pPr>
              <a:buFont typeface="Monotype Sorts" charset="2"/>
              <a:buNone/>
            </a:pPr>
            <a:r>
              <a:rPr lang="en-US" altLang="ko-KR" sz="2100">
                <a:latin typeface="Monaco" charset="0"/>
              </a:rPr>
              <a:t>	    buffer[in] = item;</a:t>
            </a:r>
          </a:p>
          <a:p>
            <a:pPr>
              <a:buFont typeface="Monotype Sorts" charset="2"/>
              <a:buNone/>
            </a:pPr>
            <a:r>
              <a:rPr lang="en-US" altLang="ko-KR" sz="2100">
                <a:latin typeface="Monaco" charset="0"/>
              </a:rPr>
              <a:t>	    in = (in + 1) % BUFFER SIZE;</a:t>
            </a:r>
          </a:p>
          <a:p>
            <a:pPr>
              <a:buFont typeface="Monotype Sorts" charset="2"/>
              <a:buNone/>
            </a:pPr>
            <a:r>
              <a:rPr lang="en-US" altLang="ko-KR" sz="2100">
                <a:latin typeface="Monaco" charset="0"/>
              </a:rPr>
              <a:t>     }</a:t>
            </a:r>
          </a:p>
          <a:p>
            <a:pPr>
              <a:buFont typeface="Monotype Sorts" charset="2"/>
              <a:buNone/>
            </a:pPr>
            <a:endParaRPr lang="en-US" altLang="ko-KR" sz="2100">
              <a:latin typeface="Monaco" charset="0"/>
            </a:endParaRPr>
          </a:p>
          <a:p>
            <a:pPr>
              <a:buFont typeface="Monotype Sorts" charset="2"/>
              <a:buNone/>
            </a:pPr>
            <a:endParaRPr lang="en-US" altLang="ko-KR" sz="2100"/>
          </a:p>
          <a:p>
            <a:pPr>
              <a:buFont typeface="Monotype Sorts" charset="2"/>
              <a:buNone/>
            </a:pPr>
            <a:r>
              <a:rPr lang="en-US" altLang="ko-KR" sz="1700"/>
              <a:t>	</a:t>
            </a:r>
          </a:p>
          <a:p>
            <a:pPr marL="7509698" lvl="4">
              <a:buNone/>
            </a:pPr>
            <a:endParaRPr lang="en-US" altLang="ko-KR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Bounded Buffer – Consumer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60563" y="1500188"/>
            <a:ext cx="6671646" cy="4411266"/>
          </a:xfrm>
        </p:spPr>
        <p:txBody>
          <a:bodyPr/>
          <a:lstStyle/>
          <a:p>
            <a:pPr>
              <a:buFont typeface="Monotype Sorts" charset="2"/>
              <a:buNone/>
            </a:pPr>
            <a:r>
              <a:rPr lang="en-US" altLang="ko-KR" smtClean="0">
                <a:latin typeface="Monaco" charset="0"/>
              </a:rPr>
              <a:t>	</a:t>
            </a:r>
            <a:r>
              <a:rPr lang="en-US" altLang="ko-KR" sz="2100">
                <a:latin typeface="Monaco" charset="0"/>
              </a:rPr>
              <a:t>while (true) {</a:t>
            </a:r>
          </a:p>
          <a:p>
            <a:pPr>
              <a:buFont typeface="Monotype Sorts" charset="2"/>
              <a:buNone/>
            </a:pPr>
            <a:r>
              <a:rPr lang="en-US" altLang="ko-KR" sz="2100">
                <a:latin typeface="Monaco" charset="0"/>
              </a:rPr>
              <a:t>          while (in == out)</a:t>
            </a:r>
          </a:p>
          <a:p>
            <a:pPr>
              <a:buFont typeface="Monotype Sorts" charset="2"/>
              <a:buNone/>
            </a:pPr>
            <a:r>
              <a:rPr lang="en-US" altLang="ko-KR" sz="2100">
                <a:latin typeface="Monaco" charset="0"/>
              </a:rPr>
              <a:t>                 ; // do nothing -- nothing to consume</a:t>
            </a:r>
          </a:p>
          <a:p>
            <a:pPr>
              <a:buFont typeface="Monotype Sorts" charset="2"/>
              <a:buNone/>
            </a:pPr>
            <a:endParaRPr lang="en-US" altLang="ko-KR" sz="2100">
              <a:latin typeface="Monaco" charset="0"/>
            </a:endParaRPr>
          </a:p>
          <a:p>
            <a:pPr>
              <a:buFont typeface="Monotype Sorts" charset="2"/>
              <a:buNone/>
            </a:pPr>
            <a:r>
              <a:rPr lang="en-US" altLang="ko-KR" sz="2100">
                <a:latin typeface="Monaco" charset="0"/>
              </a:rPr>
              <a:t>	     // remove an item from the buffer</a:t>
            </a:r>
          </a:p>
          <a:p>
            <a:pPr>
              <a:buFont typeface="Monotype Sorts" charset="2"/>
              <a:buNone/>
            </a:pPr>
            <a:r>
              <a:rPr lang="en-US" altLang="ko-KR" sz="2100">
                <a:latin typeface="Monaco" charset="0"/>
              </a:rPr>
              <a:t>	     item = buffer[out];</a:t>
            </a:r>
          </a:p>
          <a:p>
            <a:pPr>
              <a:buFont typeface="Monotype Sorts" charset="2"/>
              <a:buNone/>
            </a:pPr>
            <a:r>
              <a:rPr lang="en-US" altLang="ko-KR" sz="2100">
                <a:latin typeface="Monaco" charset="0"/>
              </a:rPr>
              <a:t>	     out = (out + 1) % BUFFER SIZE;</a:t>
            </a:r>
          </a:p>
          <a:p>
            <a:pPr>
              <a:buFont typeface="Monotype Sorts" charset="2"/>
              <a:buNone/>
            </a:pPr>
            <a:r>
              <a:rPr lang="en-US" altLang="ko-KR" sz="2100">
                <a:latin typeface="Monaco" charset="0"/>
              </a:rPr>
              <a:t>	return item;</a:t>
            </a:r>
          </a:p>
          <a:p>
            <a:pPr>
              <a:buFont typeface="Monotype Sorts" charset="2"/>
              <a:buNone/>
            </a:pPr>
            <a:r>
              <a:rPr lang="en-US" altLang="ko-KR" sz="2100" i="1">
                <a:latin typeface="Monaco" charset="0"/>
              </a:rPr>
              <a:t>     </a:t>
            </a:r>
            <a:r>
              <a:rPr lang="en-US" altLang="ko-KR" sz="2100">
                <a:latin typeface="Monaco" charset="0"/>
              </a:rPr>
              <a:t>}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66133" y="296466"/>
            <a:ext cx="8915400" cy="576263"/>
          </a:xfrm>
        </p:spPr>
        <p:txBody>
          <a:bodyPr/>
          <a:lstStyle/>
          <a:p>
            <a:pPr eaLnBrk="1" hangingPunct="1"/>
            <a:r>
              <a:rPr lang="en-US" altLang="ko-KR" sz="2600" dirty="0" smtClean="0"/>
              <a:t>Message Passing Systems</a:t>
            </a:r>
            <a:endParaRPr lang="en-US" altLang="ko-KR" sz="2600" dirty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3654" y="1233487"/>
            <a:ext cx="8336404" cy="4530329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ko-KR" sz="2400" dirty="0" smtClean="0"/>
              <a:t>IPC provides two operations:</a:t>
            </a:r>
          </a:p>
          <a:p>
            <a:pPr lvl="1">
              <a:lnSpc>
                <a:spcPct val="90000"/>
              </a:lnSpc>
            </a:pPr>
            <a:r>
              <a:rPr lang="en-US" altLang="ko-KR" sz="2400" b="1" dirty="0" smtClean="0"/>
              <a:t>send</a:t>
            </a:r>
            <a:r>
              <a:rPr lang="en-US" altLang="ko-KR" sz="2400" dirty="0" smtClean="0"/>
              <a:t>(</a:t>
            </a:r>
            <a:r>
              <a:rPr lang="en-US" altLang="ko-KR" sz="2400" i="1" dirty="0" smtClean="0"/>
              <a:t>message</a:t>
            </a:r>
            <a:r>
              <a:rPr lang="en-US" altLang="ko-KR" sz="2400" dirty="0" smtClean="0"/>
              <a:t>) – message size fixed or variable </a:t>
            </a:r>
          </a:p>
          <a:p>
            <a:pPr lvl="1">
              <a:lnSpc>
                <a:spcPct val="90000"/>
              </a:lnSpc>
            </a:pPr>
            <a:r>
              <a:rPr lang="en-US" altLang="ko-KR" sz="2400" b="1" dirty="0" smtClean="0"/>
              <a:t>receive</a:t>
            </a:r>
            <a:r>
              <a:rPr lang="en-US" altLang="ko-KR" sz="2400" dirty="0" smtClean="0"/>
              <a:t>(</a:t>
            </a:r>
            <a:r>
              <a:rPr lang="en-US" altLang="ko-KR" sz="2400" i="1" dirty="0" smtClean="0"/>
              <a:t>message</a:t>
            </a:r>
            <a:r>
              <a:rPr lang="en-US" altLang="ko-KR" sz="2400" dirty="0" smtClean="0"/>
              <a:t>)</a:t>
            </a:r>
          </a:p>
          <a:p>
            <a:pPr>
              <a:lnSpc>
                <a:spcPct val="90000"/>
              </a:lnSpc>
            </a:pPr>
            <a:r>
              <a:rPr lang="en-US" altLang="ko-KR" sz="2400" dirty="0" smtClean="0"/>
              <a:t>If </a:t>
            </a:r>
            <a:r>
              <a:rPr lang="en-US" altLang="ko-KR" sz="2400" i="1" dirty="0" smtClean="0"/>
              <a:t>P</a:t>
            </a:r>
            <a:r>
              <a:rPr lang="en-US" altLang="ko-KR" sz="2400" dirty="0" smtClean="0"/>
              <a:t> and </a:t>
            </a:r>
            <a:r>
              <a:rPr lang="en-US" altLang="ko-KR" sz="2400" i="1" dirty="0" smtClean="0"/>
              <a:t>Q</a:t>
            </a:r>
            <a:r>
              <a:rPr lang="en-US" altLang="ko-KR" sz="2400" dirty="0" smtClean="0"/>
              <a:t> wish to communicate, </a:t>
            </a:r>
          </a:p>
          <a:p>
            <a:pPr lvl="1">
              <a:lnSpc>
                <a:spcPct val="90000"/>
              </a:lnSpc>
            </a:pPr>
            <a:r>
              <a:rPr lang="en-US" altLang="ko-KR" sz="2400" dirty="0" smtClean="0"/>
              <a:t>establish a </a:t>
            </a:r>
            <a:r>
              <a:rPr lang="en-US" altLang="ko-KR" sz="2400" i="1" dirty="0" smtClean="0"/>
              <a:t>communication</a:t>
            </a:r>
            <a:r>
              <a:rPr lang="en-US" altLang="ko-KR" sz="2400" dirty="0" smtClean="0"/>
              <a:t> </a:t>
            </a:r>
            <a:r>
              <a:rPr lang="en-US" altLang="ko-KR" sz="2400" i="1" dirty="0" smtClean="0"/>
              <a:t>link</a:t>
            </a:r>
            <a:r>
              <a:rPr lang="en-US" altLang="ko-KR" sz="2400" dirty="0" smtClean="0"/>
              <a:t> between them</a:t>
            </a:r>
          </a:p>
          <a:p>
            <a:pPr lvl="1">
              <a:lnSpc>
                <a:spcPct val="90000"/>
              </a:lnSpc>
            </a:pPr>
            <a:r>
              <a:rPr lang="en-US" altLang="ko-KR" sz="2400" dirty="0" smtClean="0"/>
              <a:t>exchange messages via send/receive</a:t>
            </a:r>
          </a:p>
          <a:p>
            <a:pPr>
              <a:lnSpc>
                <a:spcPct val="90000"/>
              </a:lnSpc>
            </a:pPr>
            <a:r>
              <a:rPr lang="en-US" altLang="ko-KR" sz="2400" dirty="0" smtClean="0"/>
              <a:t>Methods</a:t>
            </a:r>
          </a:p>
          <a:p>
            <a:pPr lvl="1">
              <a:lnSpc>
                <a:spcPct val="90000"/>
              </a:lnSpc>
            </a:pPr>
            <a:r>
              <a:rPr lang="en-US" altLang="ko-KR" sz="2400" dirty="0" smtClean="0"/>
              <a:t>Direct / Indirect Communication</a:t>
            </a:r>
          </a:p>
          <a:p>
            <a:pPr lvl="1">
              <a:lnSpc>
                <a:spcPct val="90000"/>
              </a:lnSpc>
            </a:pPr>
            <a:r>
              <a:rPr lang="en-US" altLang="ko-KR" sz="2400" dirty="0" smtClean="0"/>
              <a:t>Synchronous / Asynchronous Communication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8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Direct Communication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3655" y="1233487"/>
            <a:ext cx="8272198" cy="4530329"/>
          </a:xfrm>
        </p:spPr>
        <p:txBody>
          <a:bodyPr/>
          <a:lstStyle/>
          <a:p>
            <a:r>
              <a:rPr lang="en-US" altLang="ko-KR" sz="2000" dirty="0" smtClean="0"/>
              <a:t>Processes must name each other explicitly:</a:t>
            </a:r>
          </a:p>
          <a:p>
            <a:pPr lvl="1"/>
            <a:r>
              <a:rPr lang="en-US" altLang="ko-KR" sz="2000" b="1" dirty="0" smtClean="0"/>
              <a:t>send</a:t>
            </a:r>
            <a:r>
              <a:rPr lang="en-US" altLang="ko-KR" sz="2000" dirty="0" smtClean="0"/>
              <a:t> (</a:t>
            </a:r>
            <a:r>
              <a:rPr lang="en-US" altLang="ko-KR" sz="2000" i="1" dirty="0" smtClean="0"/>
              <a:t>P, message</a:t>
            </a:r>
            <a:r>
              <a:rPr lang="en-US" altLang="ko-KR" sz="2000" dirty="0" smtClean="0"/>
              <a:t>) – send a message to process P</a:t>
            </a:r>
          </a:p>
          <a:p>
            <a:pPr lvl="1"/>
            <a:r>
              <a:rPr lang="en-US" altLang="ko-KR" sz="2000" b="1" dirty="0" smtClean="0"/>
              <a:t>receive</a:t>
            </a:r>
            <a:r>
              <a:rPr lang="en-US" altLang="ko-KR" sz="2000" dirty="0" smtClean="0"/>
              <a:t>(</a:t>
            </a:r>
            <a:r>
              <a:rPr lang="en-US" altLang="ko-KR" sz="2000" i="1" dirty="0" smtClean="0"/>
              <a:t>Q, message</a:t>
            </a:r>
            <a:r>
              <a:rPr lang="en-US" altLang="ko-KR" sz="2000" dirty="0" smtClean="0"/>
              <a:t>) – receive a message from process Q</a:t>
            </a:r>
          </a:p>
          <a:p>
            <a:pPr lvl="1"/>
            <a:endParaRPr lang="en-US" altLang="ko-KR" sz="2000" dirty="0" smtClean="0"/>
          </a:p>
          <a:p>
            <a:r>
              <a:rPr lang="en-US" altLang="ko-KR" sz="2000" dirty="0" smtClean="0"/>
              <a:t>Properties of communication link</a:t>
            </a:r>
          </a:p>
          <a:p>
            <a:pPr lvl="1"/>
            <a:r>
              <a:rPr lang="en-US" altLang="ko-KR" sz="2000" dirty="0" smtClean="0"/>
              <a:t>Links are established automatically</a:t>
            </a:r>
          </a:p>
          <a:p>
            <a:pPr lvl="1"/>
            <a:r>
              <a:rPr lang="en-US" altLang="ko-KR" sz="2000" dirty="0" smtClean="0"/>
              <a:t>A link is associated with exactly one pair of communicating processes</a:t>
            </a:r>
          </a:p>
          <a:p>
            <a:pPr lvl="1"/>
            <a:r>
              <a:rPr lang="en-US" altLang="ko-KR" sz="2000" dirty="0" smtClean="0"/>
              <a:t>Between each pair there exists exactly one link</a:t>
            </a:r>
          </a:p>
          <a:p>
            <a:pPr lvl="1"/>
            <a:r>
              <a:rPr lang="en-US" altLang="ko-KR" sz="2000" dirty="0" smtClean="0"/>
              <a:t>The link may be unidirectional, but is usually bi-directional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7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7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Indirect Communication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3655" y="1246585"/>
            <a:ext cx="8229776" cy="4158853"/>
          </a:xfrm>
        </p:spPr>
        <p:txBody>
          <a:bodyPr/>
          <a:lstStyle/>
          <a:p>
            <a:r>
              <a:rPr lang="en-US" altLang="ko-KR" sz="2000" dirty="0" smtClean="0"/>
              <a:t>Messages are directed and received from mailboxes (also referred to as ports)</a:t>
            </a:r>
          </a:p>
          <a:p>
            <a:pPr lvl="1"/>
            <a:r>
              <a:rPr lang="en-US" altLang="ko-KR" sz="2000" dirty="0" smtClean="0"/>
              <a:t>Each mailbox has a unique id</a:t>
            </a:r>
          </a:p>
          <a:p>
            <a:pPr lvl="1"/>
            <a:r>
              <a:rPr lang="en-US" altLang="ko-KR" sz="2000" dirty="0" smtClean="0"/>
              <a:t>Processes can communicate only if they share a mailbox</a:t>
            </a:r>
          </a:p>
          <a:p>
            <a:pPr lvl="1"/>
            <a:endParaRPr lang="en-US" altLang="ko-KR" sz="2000" dirty="0" smtClean="0"/>
          </a:p>
          <a:p>
            <a:r>
              <a:rPr lang="en-US" altLang="ko-KR" sz="2000" dirty="0" smtClean="0"/>
              <a:t>Properties of communication link</a:t>
            </a:r>
          </a:p>
          <a:p>
            <a:pPr lvl="1"/>
            <a:r>
              <a:rPr lang="en-US" altLang="ko-KR" sz="2000" dirty="0" smtClean="0"/>
              <a:t>Link established only if processes share a common mailbox</a:t>
            </a:r>
          </a:p>
          <a:p>
            <a:pPr lvl="1"/>
            <a:r>
              <a:rPr lang="en-US" altLang="ko-KR" sz="2000" dirty="0" smtClean="0"/>
              <a:t>A link may be associated with many processes</a:t>
            </a:r>
          </a:p>
          <a:p>
            <a:pPr lvl="1"/>
            <a:r>
              <a:rPr lang="en-US" altLang="ko-KR" sz="2000" dirty="0" smtClean="0"/>
              <a:t>Each pair of processes may share several communication links</a:t>
            </a:r>
          </a:p>
          <a:p>
            <a:pPr lvl="1"/>
            <a:r>
              <a:rPr lang="en-US" altLang="ko-KR" sz="2000" dirty="0" smtClean="0"/>
              <a:t>Link may be unidirectional or bi-directional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8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8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Indirect Communication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3654" y="1246585"/>
            <a:ext cx="8212579" cy="3820715"/>
          </a:xfrm>
        </p:spPr>
        <p:txBody>
          <a:bodyPr/>
          <a:lstStyle/>
          <a:p>
            <a:r>
              <a:rPr lang="en-US" altLang="ko-KR" sz="2000" dirty="0" smtClean="0"/>
              <a:t>Operations</a:t>
            </a:r>
          </a:p>
          <a:p>
            <a:pPr lvl="1"/>
            <a:r>
              <a:rPr lang="en-US" altLang="ko-KR" sz="2000" dirty="0" smtClean="0"/>
              <a:t>create a new mailbox</a:t>
            </a:r>
          </a:p>
          <a:p>
            <a:pPr lvl="1"/>
            <a:r>
              <a:rPr lang="en-US" altLang="ko-KR" sz="2000" dirty="0" smtClean="0"/>
              <a:t>send and receive messages through mailbox</a:t>
            </a:r>
          </a:p>
          <a:p>
            <a:pPr lvl="1"/>
            <a:r>
              <a:rPr lang="en-US" altLang="ko-KR" sz="2000" dirty="0" smtClean="0"/>
              <a:t>destroy a mailbox</a:t>
            </a:r>
          </a:p>
          <a:p>
            <a:pPr lvl="1"/>
            <a:endParaRPr lang="en-US" altLang="ko-KR" sz="2000" dirty="0" smtClean="0"/>
          </a:p>
          <a:p>
            <a:r>
              <a:rPr lang="en-US" altLang="ko-KR" sz="2000" dirty="0" smtClean="0"/>
              <a:t>Primitives are defined as:</a:t>
            </a:r>
          </a:p>
          <a:p>
            <a:pPr>
              <a:buFont typeface="Monotype Sorts" charset="2"/>
              <a:buNone/>
            </a:pPr>
            <a:r>
              <a:rPr lang="en-US" altLang="ko-KR" sz="2000" dirty="0" smtClean="0"/>
              <a:t>	</a:t>
            </a:r>
            <a:r>
              <a:rPr lang="en-US" altLang="ko-KR" sz="2000" b="1" dirty="0" smtClean="0"/>
              <a:t>send</a:t>
            </a:r>
            <a:r>
              <a:rPr lang="en-US" altLang="ko-KR" sz="2000" dirty="0" smtClean="0"/>
              <a:t>(</a:t>
            </a:r>
            <a:r>
              <a:rPr lang="en-US" altLang="ko-KR" sz="2000" i="1" dirty="0" smtClean="0"/>
              <a:t>A, message</a:t>
            </a:r>
            <a:r>
              <a:rPr lang="en-US" altLang="ko-KR" sz="2000" dirty="0" smtClean="0"/>
              <a:t>) – send a message to mailbox A</a:t>
            </a:r>
          </a:p>
          <a:p>
            <a:pPr>
              <a:buFont typeface="Monotype Sorts" charset="2"/>
              <a:buNone/>
            </a:pPr>
            <a:r>
              <a:rPr lang="en-US" altLang="ko-KR" sz="2000" dirty="0" smtClean="0"/>
              <a:t>	</a:t>
            </a:r>
            <a:r>
              <a:rPr lang="en-US" altLang="ko-KR" sz="2000" b="1" dirty="0" smtClean="0"/>
              <a:t>receive</a:t>
            </a:r>
            <a:r>
              <a:rPr lang="en-US" altLang="ko-KR" sz="2000" dirty="0" smtClean="0"/>
              <a:t>(</a:t>
            </a:r>
            <a:r>
              <a:rPr lang="en-US" altLang="ko-KR" sz="2000" i="1" dirty="0" smtClean="0"/>
              <a:t>A, message</a:t>
            </a:r>
            <a:r>
              <a:rPr lang="en-US" altLang="ko-KR" sz="2000" dirty="0" smtClean="0"/>
              <a:t>) – receive a message from mailbox A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9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9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99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Synchronization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3655" y="1233487"/>
            <a:ext cx="8092193" cy="4530329"/>
          </a:xfrm>
        </p:spPr>
        <p:txBody>
          <a:bodyPr/>
          <a:lstStyle/>
          <a:p>
            <a:pPr marL="398127" indent="-398127"/>
            <a:r>
              <a:rPr lang="en-US" altLang="ko-KR" dirty="0" smtClean="0"/>
              <a:t>Message passing may be either blocking or non-blocking</a:t>
            </a:r>
          </a:p>
          <a:p>
            <a:pPr marL="398127" indent="-398127"/>
            <a:endParaRPr lang="en-US" altLang="ko-KR" dirty="0" smtClean="0"/>
          </a:p>
          <a:p>
            <a:pPr marL="398127" indent="-398127"/>
            <a:r>
              <a:rPr lang="en-US" altLang="ko-KR" b="1" dirty="0" smtClean="0"/>
              <a:t>Blocking</a:t>
            </a:r>
            <a:r>
              <a:rPr lang="en-US" altLang="ko-KR" dirty="0" smtClean="0"/>
              <a:t> is considered </a:t>
            </a:r>
            <a:r>
              <a:rPr lang="en-US" altLang="ko-KR" b="1" dirty="0" smtClean="0"/>
              <a:t>synchronous</a:t>
            </a:r>
          </a:p>
          <a:p>
            <a:pPr marL="836998" lvl="1" indent="-358547"/>
            <a:r>
              <a:rPr lang="en-US" altLang="ko-KR" b="1" dirty="0" smtClean="0"/>
              <a:t>Blocking send </a:t>
            </a:r>
            <a:r>
              <a:rPr lang="en-US" altLang="ko-KR" dirty="0" smtClean="0"/>
              <a:t>has the sender block until the message is received</a:t>
            </a:r>
          </a:p>
          <a:p>
            <a:pPr marL="836998" lvl="1" indent="-358547"/>
            <a:r>
              <a:rPr lang="en-US" altLang="ko-KR" b="1" dirty="0" smtClean="0"/>
              <a:t>Blocking receive </a:t>
            </a:r>
            <a:r>
              <a:rPr lang="en-US" altLang="ko-KR" dirty="0" smtClean="0"/>
              <a:t>has the receiver block until a message is available</a:t>
            </a:r>
          </a:p>
          <a:p>
            <a:pPr marL="836998" lvl="1" indent="-358547"/>
            <a:endParaRPr lang="en-US" altLang="ko-KR" dirty="0" smtClean="0"/>
          </a:p>
          <a:p>
            <a:pPr marL="398127" indent="-398127"/>
            <a:r>
              <a:rPr lang="en-US" altLang="ko-KR" b="1" dirty="0" smtClean="0"/>
              <a:t>Non-blocking</a:t>
            </a:r>
            <a:r>
              <a:rPr lang="en-US" altLang="ko-KR" dirty="0" smtClean="0"/>
              <a:t> is considered </a:t>
            </a:r>
            <a:r>
              <a:rPr lang="en-US" altLang="ko-KR" b="1" dirty="0" smtClean="0"/>
              <a:t>asynchronous</a:t>
            </a:r>
          </a:p>
          <a:p>
            <a:pPr marL="836998" lvl="1" indent="-358547"/>
            <a:r>
              <a:rPr lang="en-US" altLang="ko-KR" b="1" dirty="0" smtClean="0"/>
              <a:t>Non-blocking </a:t>
            </a:r>
            <a:r>
              <a:rPr lang="en-US" altLang="ko-KR" dirty="0" smtClean="0"/>
              <a:t>send has the sender send the message and continue</a:t>
            </a:r>
          </a:p>
          <a:p>
            <a:pPr marL="836998" lvl="1" indent="-358547"/>
            <a:r>
              <a:rPr lang="en-US" altLang="ko-KR" b="1" dirty="0" smtClean="0"/>
              <a:t>Non-blocking </a:t>
            </a:r>
            <a:r>
              <a:rPr lang="en-US" altLang="ko-KR" dirty="0" smtClean="0"/>
              <a:t>receive has the receiver receive a valid message or null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19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Buffering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3654" y="1233487"/>
            <a:ext cx="8154106" cy="4530329"/>
          </a:xfrm>
        </p:spPr>
        <p:txBody>
          <a:bodyPr/>
          <a:lstStyle/>
          <a:p>
            <a:r>
              <a:rPr lang="en-US" altLang="ko-KR" sz="2000" dirty="0" smtClean="0"/>
              <a:t>Queue of messages attached to the link; implemented in one of three ways</a:t>
            </a:r>
          </a:p>
          <a:p>
            <a:pPr lvl="1">
              <a:buFont typeface="Monotype Sorts" charset="2"/>
              <a:buNone/>
            </a:pPr>
            <a:r>
              <a:rPr lang="en-US" altLang="ko-KR" sz="2000" dirty="0" smtClean="0">
                <a:solidFill>
                  <a:srgbClr val="CC6600"/>
                </a:solidFill>
              </a:rPr>
              <a:t>1.</a:t>
            </a:r>
            <a:r>
              <a:rPr lang="en-US" altLang="ko-KR" sz="2000" dirty="0" smtClean="0"/>
              <a:t>	Zero capacity – 0 messages</a:t>
            </a:r>
            <a:br>
              <a:rPr lang="en-US" altLang="ko-KR" sz="2000" dirty="0" smtClean="0"/>
            </a:br>
            <a:r>
              <a:rPr lang="en-US" altLang="ko-KR" sz="2000" dirty="0" smtClean="0"/>
              <a:t>Sender must wait for receiver (rendezvous)</a:t>
            </a:r>
          </a:p>
          <a:p>
            <a:pPr lvl="1">
              <a:buFont typeface="Monotype Sorts" charset="2"/>
              <a:buNone/>
            </a:pPr>
            <a:r>
              <a:rPr lang="en-US" altLang="ko-KR" sz="2000" dirty="0" smtClean="0">
                <a:solidFill>
                  <a:srgbClr val="CC6600"/>
                </a:solidFill>
              </a:rPr>
              <a:t>2.</a:t>
            </a:r>
            <a:r>
              <a:rPr lang="en-US" altLang="ko-KR" sz="2000" dirty="0" smtClean="0"/>
              <a:t>	Bounded capacity – finite length of </a:t>
            </a:r>
            <a:r>
              <a:rPr lang="en-US" altLang="ko-KR" sz="2000" i="1" dirty="0" smtClean="0"/>
              <a:t>n</a:t>
            </a:r>
            <a:r>
              <a:rPr lang="en-US" altLang="ko-KR" sz="2000" dirty="0" smtClean="0"/>
              <a:t> messages</a:t>
            </a:r>
            <a:br>
              <a:rPr lang="en-US" altLang="ko-KR" sz="2000" dirty="0" smtClean="0"/>
            </a:br>
            <a:r>
              <a:rPr lang="en-US" altLang="ko-KR" sz="2000" dirty="0" smtClean="0"/>
              <a:t>Sender must wait if link full</a:t>
            </a:r>
          </a:p>
          <a:p>
            <a:pPr lvl="1">
              <a:buFont typeface="Monotype Sorts" charset="2"/>
              <a:buNone/>
            </a:pPr>
            <a:r>
              <a:rPr lang="en-US" altLang="ko-KR" sz="2000" dirty="0" smtClean="0">
                <a:solidFill>
                  <a:srgbClr val="CC6600"/>
                </a:solidFill>
              </a:rPr>
              <a:t>3.</a:t>
            </a:r>
            <a:r>
              <a:rPr lang="en-US" altLang="ko-KR" sz="2000" dirty="0" smtClean="0"/>
              <a:t>	Unbounded capacity – infinite length </a:t>
            </a:r>
            <a:br>
              <a:rPr lang="en-US" altLang="ko-KR" sz="2000" dirty="0" smtClean="0"/>
            </a:br>
            <a:r>
              <a:rPr lang="en-US" altLang="ko-KR" sz="2000" dirty="0" smtClean="0"/>
              <a:t>Sender never waits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Pipes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3654" y="1233487"/>
            <a:ext cx="8198821" cy="4530329"/>
          </a:xfrm>
        </p:spPr>
        <p:txBody>
          <a:bodyPr/>
          <a:lstStyle/>
          <a:p>
            <a:r>
              <a:rPr lang="en-US" altLang="ko-KR" sz="2400" dirty="0" smtClean="0"/>
              <a:t>Acts as a conduit allowing two processes to communicate</a:t>
            </a:r>
          </a:p>
          <a:p>
            <a:endParaRPr lang="en-US" altLang="ko-KR" sz="2400" dirty="0" smtClean="0"/>
          </a:p>
          <a:p>
            <a:r>
              <a:rPr lang="en-US" altLang="ko-KR" sz="2400" b="1" dirty="0" smtClean="0"/>
              <a:t>Issues</a:t>
            </a:r>
          </a:p>
          <a:p>
            <a:pPr lvl="1"/>
            <a:r>
              <a:rPr lang="en-US" altLang="ko-KR" sz="2400" dirty="0" smtClean="0"/>
              <a:t>Is communication unidirectional or bidirectional?</a:t>
            </a:r>
          </a:p>
          <a:p>
            <a:pPr lvl="1"/>
            <a:r>
              <a:rPr lang="en-US" altLang="ko-KR" sz="2400" dirty="0" smtClean="0"/>
              <a:t>In the case of two-way communication, is it half or full-duplex?</a:t>
            </a:r>
          </a:p>
          <a:p>
            <a:pPr lvl="1"/>
            <a:r>
              <a:rPr lang="en-US" altLang="ko-KR" sz="2400" dirty="0" smtClean="0"/>
              <a:t>Must there exist a relationship (i.e. parent-child) between the communicating processes?</a:t>
            </a:r>
          </a:p>
          <a:p>
            <a:pPr lvl="1"/>
            <a:r>
              <a:rPr lang="en-US" altLang="ko-KR" sz="2400" dirty="0" smtClean="0"/>
              <a:t>Can the pipes be used over a network?</a:t>
            </a:r>
          </a:p>
        </p:txBody>
      </p:sp>
    </p:spTree>
    <p:extLst>
      <p:ext uri="{BB962C8B-B14F-4D97-AF65-F5344CB8AC3E}">
        <p14:creationId xmlns:p14="http://schemas.microsoft.com/office/powerpoint/2010/main" val="22617087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Ordinary Pipes</a:t>
            </a:r>
          </a:p>
        </p:txBody>
      </p:sp>
      <p:sp>
        <p:nvSpPr>
          <p:cNvPr id="54275" name="Content Placeholder 7"/>
          <p:cNvSpPr>
            <a:spLocks noGrp="1"/>
          </p:cNvSpPr>
          <p:nvPr>
            <p:ph idx="1"/>
          </p:nvPr>
        </p:nvSpPr>
        <p:spPr>
          <a:xfrm>
            <a:off x="873654" y="1233487"/>
            <a:ext cx="8167864" cy="4530329"/>
          </a:xfrm>
        </p:spPr>
        <p:txBody>
          <a:bodyPr/>
          <a:lstStyle/>
          <a:p>
            <a:r>
              <a:rPr lang="en-US" altLang="ko-KR" sz="2000" b="1" dirty="0" smtClean="0"/>
              <a:t>Ordinary Pipes </a:t>
            </a:r>
            <a:r>
              <a:rPr lang="en-US" altLang="ko-KR" sz="2000" dirty="0" smtClean="0"/>
              <a:t>allow communication in standard producer-consumer style</a:t>
            </a:r>
          </a:p>
          <a:p>
            <a:r>
              <a:rPr lang="en-US" altLang="ko-KR" sz="2000" dirty="0" smtClean="0"/>
              <a:t>Producer writes to one end (the </a:t>
            </a:r>
            <a:r>
              <a:rPr lang="en-US" altLang="ko-KR" sz="2000" i="1" dirty="0" smtClean="0"/>
              <a:t>write-end </a:t>
            </a:r>
            <a:r>
              <a:rPr lang="en-US" altLang="ko-KR" sz="2000" dirty="0" smtClean="0"/>
              <a:t>of the pipe)</a:t>
            </a:r>
          </a:p>
          <a:p>
            <a:r>
              <a:rPr lang="en-US" altLang="ko-KR" sz="2000" dirty="0" smtClean="0"/>
              <a:t>Consumer reads from the other end (the </a:t>
            </a:r>
            <a:r>
              <a:rPr lang="en-US" altLang="ko-KR" sz="2000" i="1" dirty="0" smtClean="0"/>
              <a:t>read-end </a:t>
            </a:r>
            <a:r>
              <a:rPr lang="en-US" altLang="ko-KR" sz="2000" dirty="0" smtClean="0"/>
              <a:t>of the pipe)</a:t>
            </a:r>
          </a:p>
          <a:p>
            <a:r>
              <a:rPr lang="en-US" altLang="ko-KR" sz="2000" dirty="0" smtClean="0"/>
              <a:t>Ordinary pipes are therefore unidirectional</a:t>
            </a:r>
          </a:p>
          <a:p>
            <a:r>
              <a:rPr lang="en-US" altLang="ko-KR" sz="2000" dirty="0" smtClean="0"/>
              <a:t>Only between parent and child processes</a:t>
            </a:r>
          </a:p>
          <a:p>
            <a:endParaRPr lang="en-US" altLang="ko-KR" sz="2000" dirty="0" smtClean="0"/>
          </a:p>
        </p:txBody>
      </p:sp>
    </p:spTree>
    <p:extLst>
      <p:ext uri="{BB962C8B-B14F-4D97-AF65-F5344CB8AC3E}">
        <p14:creationId xmlns:p14="http://schemas.microsoft.com/office/powerpoint/2010/main" val="9823366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1065125" y="277416"/>
            <a:ext cx="8345575" cy="576263"/>
          </a:xfrm>
        </p:spPr>
        <p:txBody>
          <a:bodyPr/>
          <a:lstStyle/>
          <a:p>
            <a:r>
              <a:rPr lang="en-US" altLang="ko-KR" smtClean="0"/>
              <a:t>Interprocess Communication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873655" y="1233487"/>
            <a:ext cx="8138054" cy="4530329"/>
          </a:xfrm>
        </p:spPr>
        <p:txBody>
          <a:bodyPr/>
          <a:lstStyle/>
          <a:p>
            <a:r>
              <a:rPr lang="en-US" altLang="ko-KR" dirty="0" smtClean="0"/>
              <a:t>Processes within a system may be </a:t>
            </a:r>
            <a:r>
              <a:rPr lang="en-US" altLang="ko-KR" b="1" dirty="0" smtClean="0"/>
              <a:t>independent </a:t>
            </a:r>
            <a:r>
              <a:rPr lang="en-US" altLang="ko-KR" dirty="0" smtClean="0"/>
              <a:t>or </a:t>
            </a:r>
            <a:r>
              <a:rPr lang="en-US" altLang="ko-KR" b="1" dirty="0" smtClean="0"/>
              <a:t>cooperating</a:t>
            </a:r>
          </a:p>
          <a:p>
            <a:r>
              <a:rPr lang="en-US" altLang="ko-KR" dirty="0" smtClean="0"/>
              <a:t>Reasons for cooperating processes:</a:t>
            </a:r>
          </a:p>
          <a:p>
            <a:pPr lvl="1"/>
            <a:r>
              <a:rPr lang="en-US" altLang="ko-KR" dirty="0" smtClean="0"/>
              <a:t>Information sharing</a:t>
            </a:r>
          </a:p>
          <a:p>
            <a:pPr lvl="1"/>
            <a:r>
              <a:rPr lang="en-US" altLang="ko-KR" dirty="0" smtClean="0"/>
              <a:t>Computation speedup</a:t>
            </a:r>
          </a:p>
          <a:p>
            <a:pPr lvl="1"/>
            <a:r>
              <a:rPr lang="en-US" altLang="ko-KR" dirty="0" smtClean="0"/>
              <a:t>Modularity</a:t>
            </a:r>
          </a:p>
          <a:p>
            <a:pPr lvl="1"/>
            <a:r>
              <a:rPr lang="en-US" altLang="ko-KR" dirty="0" smtClean="0"/>
              <a:t>Convenience	</a:t>
            </a:r>
          </a:p>
          <a:p>
            <a:r>
              <a:rPr lang="en-US" altLang="ko-KR" dirty="0" smtClean="0"/>
              <a:t>Cooperating processes need </a:t>
            </a:r>
            <a:r>
              <a:rPr lang="en-US" altLang="ko-KR" b="1" dirty="0" err="1" smtClean="0"/>
              <a:t>interprocess</a:t>
            </a:r>
            <a:r>
              <a:rPr lang="en-US" altLang="ko-KR" b="1" dirty="0" smtClean="0"/>
              <a:t> communication </a:t>
            </a:r>
            <a:r>
              <a:rPr lang="en-US" altLang="ko-KR" dirty="0" smtClean="0"/>
              <a:t>(</a:t>
            </a:r>
            <a:r>
              <a:rPr lang="en-US" altLang="ko-KR" b="1" dirty="0" smtClean="0"/>
              <a:t>IPC</a:t>
            </a:r>
            <a:r>
              <a:rPr lang="en-US" altLang="ko-KR" dirty="0" smtClean="0"/>
              <a:t>)</a:t>
            </a:r>
          </a:p>
          <a:p>
            <a:r>
              <a:rPr lang="en-US" altLang="ko-KR" dirty="0" smtClean="0"/>
              <a:t>Two models of IPC</a:t>
            </a:r>
          </a:p>
          <a:p>
            <a:pPr lvl="1"/>
            <a:r>
              <a:rPr lang="en-US" altLang="ko-KR" dirty="0" smtClean="0"/>
              <a:t>Shared memory</a:t>
            </a:r>
          </a:p>
          <a:p>
            <a:pPr lvl="1"/>
            <a:r>
              <a:rPr lang="en-US" altLang="ko-KR" dirty="0" smtClean="0"/>
              <a:t>Message passing</a:t>
            </a:r>
          </a:p>
          <a:p>
            <a:pPr lvl="1"/>
            <a:endParaRPr lang="en-US" altLang="ko-KR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8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Ordinary Pipes: Example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3654" y="1233487"/>
            <a:ext cx="8915400" cy="2256845"/>
          </a:xfrm>
        </p:spPr>
        <p:txBody>
          <a:bodyPr/>
          <a:lstStyle/>
          <a:p>
            <a:r>
              <a:rPr lang="en-US" altLang="ko-KR" sz="2000" dirty="0" smtClean="0"/>
              <a:t>Parent process wants to send a message “Greetings” to a child process</a:t>
            </a:r>
          </a:p>
          <a:p>
            <a:r>
              <a:rPr lang="en-US" altLang="ko-KR" sz="2000" dirty="0" smtClean="0"/>
              <a:t>When creating a pipe, it returns two file descriptors</a:t>
            </a:r>
          </a:p>
          <a:p>
            <a:pPr lvl="1"/>
            <a:r>
              <a:rPr lang="en-US" altLang="ko-KR" sz="2000" dirty="0" smtClean="0"/>
              <a:t>One for writing, one for reading</a:t>
            </a:r>
          </a:p>
          <a:p>
            <a:r>
              <a:rPr lang="en-US" altLang="ko-KR" sz="2000" dirty="0" smtClean="0"/>
              <a:t>Parent process writes to the writing file descriptor</a:t>
            </a:r>
          </a:p>
          <a:p>
            <a:r>
              <a:rPr lang="en-US" altLang="ko-KR" sz="2000" dirty="0" smtClean="0"/>
              <a:t>Child process reads from the reading file descriptor</a:t>
            </a:r>
            <a:endParaRPr lang="ko-KR" altLang="en-US" sz="2000" dirty="0"/>
          </a:p>
        </p:txBody>
      </p:sp>
      <p:sp>
        <p:nvSpPr>
          <p:cNvPr id="4" name="7-Point Star 3"/>
          <p:cNvSpPr/>
          <p:nvPr/>
        </p:nvSpPr>
        <p:spPr bwMode="auto">
          <a:xfrm>
            <a:off x="2592434" y="3666519"/>
            <a:ext cx="666740" cy="586146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endParaRPr lang="en-US" altLang="ko-KR" sz="1300" dirty="0">
              <a:solidFill>
                <a:schemeClr val="tx1"/>
              </a:solidFill>
              <a:latin typeface="Verdana" charset="0"/>
            </a:endParaRPr>
          </a:p>
          <a:p>
            <a:pPr defTabSz="670530"/>
            <a:endParaRPr lang="ko-KR" altLang="en-US" sz="1300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5" name="7-Point Star 4"/>
          <p:cNvSpPr/>
          <p:nvPr/>
        </p:nvSpPr>
        <p:spPr bwMode="auto">
          <a:xfrm>
            <a:off x="6199378" y="3666519"/>
            <a:ext cx="666740" cy="586146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endParaRPr lang="en-US" altLang="ko-KR" sz="1300" dirty="0">
              <a:solidFill>
                <a:schemeClr val="tx1"/>
              </a:solidFill>
              <a:latin typeface="Verdana" charset="0"/>
            </a:endParaRPr>
          </a:p>
          <a:p>
            <a:pPr defTabSz="670530"/>
            <a:endParaRPr lang="ko-KR" altLang="en-US" sz="1300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58981" y="4248598"/>
            <a:ext cx="6864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i="1" dirty="0" smtClean="0"/>
              <a:t>Parent</a:t>
            </a:r>
            <a:endParaRPr lang="ko-KR" altLang="en-US" sz="1200" i="1" dirty="0"/>
          </a:p>
        </p:txBody>
      </p:sp>
      <p:sp>
        <p:nvSpPr>
          <p:cNvPr id="9" name="TextBox 8"/>
          <p:cNvSpPr txBox="1"/>
          <p:nvPr/>
        </p:nvSpPr>
        <p:spPr>
          <a:xfrm>
            <a:off x="6227259" y="4240196"/>
            <a:ext cx="5693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i="1" dirty="0" smtClean="0"/>
              <a:t>Child</a:t>
            </a:r>
            <a:endParaRPr lang="ko-KR" altLang="en-US" sz="1200" i="1" dirty="0"/>
          </a:p>
        </p:txBody>
      </p:sp>
      <p:grpSp>
        <p:nvGrpSpPr>
          <p:cNvPr id="29" name="Group 28"/>
          <p:cNvGrpSpPr/>
          <p:nvPr/>
        </p:nvGrpSpPr>
        <p:grpSpPr>
          <a:xfrm>
            <a:off x="3579548" y="4201767"/>
            <a:ext cx="983156" cy="369332"/>
            <a:chOff x="3579548" y="4201767"/>
            <a:chExt cx="983156" cy="369332"/>
          </a:xfrm>
        </p:grpSpPr>
        <p:sp>
          <p:nvSpPr>
            <p:cNvPr id="12" name="Rectangle 11"/>
            <p:cNvSpPr/>
            <p:nvPr/>
          </p:nvSpPr>
          <p:spPr bwMode="auto">
            <a:xfrm>
              <a:off x="3902927" y="4237703"/>
              <a:ext cx="328961" cy="293073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charset="0"/>
                </a:rPr>
                <a:t>w</a:t>
              </a:r>
              <a:endParaRPr kumimoji="0" lang="ko-KR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charset="0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233743" y="4233989"/>
              <a:ext cx="328961" cy="293073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charset="0"/>
                </a:rPr>
                <a:t>r</a:t>
              </a:r>
              <a:endParaRPr kumimoji="0" lang="ko-KR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579548" y="4201767"/>
              <a:ext cx="4106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err="1" smtClean="0"/>
                <a:t>fd</a:t>
              </a:r>
              <a:endParaRPr lang="ko-KR" altLang="en-US" dirty="0"/>
            </a:p>
          </p:txBody>
        </p:sp>
      </p:grpSp>
      <p:sp>
        <p:nvSpPr>
          <p:cNvPr id="11" name="Can 10"/>
          <p:cNvSpPr/>
          <p:nvPr/>
        </p:nvSpPr>
        <p:spPr bwMode="auto">
          <a:xfrm rot="5400000">
            <a:off x="4616605" y="4247695"/>
            <a:ext cx="345688" cy="2074125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90694" y="5419497"/>
            <a:ext cx="373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w</a:t>
            </a:r>
            <a:endParaRPr lang="ko-KR" alt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649915" y="5415783"/>
            <a:ext cx="282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r</a:t>
            </a:r>
            <a:endParaRPr lang="ko-KR" alt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597201" y="5111913"/>
            <a:ext cx="8050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/>
              <a:t>pipe()</a:t>
            </a:r>
            <a:endParaRPr lang="ko-KR" altLang="en-US" sz="1600" dirty="0"/>
          </a:p>
        </p:txBody>
      </p:sp>
      <p:cxnSp>
        <p:nvCxnSpPr>
          <p:cNvPr id="24" name="Straight Arrow Connector 23"/>
          <p:cNvCxnSpPr>
            <a:stCxn id="4" idx="1"/>
            <a:endCxn id="5" idx="4"/>
          </p:cNvCxnSpPr>
          <p:nvPr/>
        </p:nvCxnSpPr>
        <p:spPr bwMode="auto">
          <a:xfrm>
            <a:off x="3259176" y="4043473"/>
            <a:ext cx="29402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28" name="Group 27"/>
          <p:cNvGrpSpPr/>
          <p:nvPr/>
        </p:nvGrpSpPr>
        <p:grpSpPr>
          <a:xfrm>
            <a:off x="7077248" y="4209204"/>
            <a:ext cx="983156" cy="369332"/>
            <a:chOff x="7077248" y="4209204"/>
            <a:chExt cx="983156" cy="369332"/>
          </a:xfrm>
        </p:grpSpPr>
        <p:sp>
          <p:nvSpPr>
            <p:cNvPr id="25" name="Rectangle 24"/>
            <p:cNvSpPr/>
            <p:nvPr/>
          </p:nvSpPr>
          <p:spPr bwMode="auto">
            <a:xfrm>
              <a:off x="7400627" y="4237704"/>
              <a:ext cx="328961" cy="30051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charset="0"/>
                </a:rPr>
                <a:t>w</a:t>
              </a:r>
              <a:endParaRPr kumimoji="0" lang="ko-KR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charset="0"/>
              </a:endParaRP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7731443" y="4241426"/>
              <a:ext cx="328961" cy="293073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charset="0"/>
                </a:rPr>
                <a:t>r</a:t>
              </a:r>
              <a:endParaRPr kumimoji="0" lang="ko-KR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077248" y="4209204"/>
              <a:ext cx="4106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err="1" smtClean="0"/>
                <a:t>fd</a:t>
              </a:r>
              <a:endParaRPr lang="ko-KR" altLang="en-US" dirty="0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4320166" y="3747723"/>
            <a:ext cx="8192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/>
              <a:t>Fork()</a:t>
            </a:r>
            <a:endParaRPr lang="ko-KR" altLang="en-US" sz="1600" dirty="0"/>
          </a:p>
        </p:txBody>
      </p:sp>
      <p:cxnSp>
        <p:nvCxnSpPr>
          <p:cNvPr id="33" name="Elbow Connector 32"/>
          <p:cNvCxnSpPr>
            <a:stCxn id="8" idx="2"/>
            <a:endCxn id="11" idx="3"/>
          </p:cNvCxnSpPr>
          <p:nvPr/>
        </p:nvCxnSpPr>
        <p:spPr bwMode="auto">
          <a:xfrm rot="16200000" flipH="1">
            <a:off x="2947705" y="4480075"/>
            <a:ext cx="759161" cy="850203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Elbow Connector 36"/>
          <p:cNvCxnSpPr>
            <a:stCxn id="11" idx="1"/>
            <a:endCxn id="9" idx="2"/>
          </p:cNvCxnSpPr>
          <p:nvPr/>
        </p:nvCxnSpPr>
        <p:spPr bwMode="auto">
          <a:xfrm flipV="1">
            <a:off x="5826512" y="4517195"/>
            <a:ext cx="685441" cy="767563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0" name="TextBox 39"/>
          <p:cNvSpPr txBox="1"/>
          <p:nvPr/>
        </p:nvSpPr>
        <p:spPr>
          <a:xfrm>
            <a:off x="2854716" y="4978101"/>
            <a:ext cx="9144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/>
              <a:t>write()</a:t>
            </a:r>
            <a:endParaRPr lang="ko-KR" altLang="en-US" sz="1600" dirty="0"/>
          </a:p>
        </p:txBody>
      </p:sp>
      <p:sp>
        <p:nvSpPr>
          <p:cNvPr id="41" name="TextBox 40"/>
          <p:cNvSpPr txBox="1"/>
          <p:nvPr/>
        </p:nvSpPr>
        <p:spPr>
          <a:xfrm>
            <a:off x="5772564" y="4974387"/>
            <a:ext cx="8322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/>
              <a:t>read()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999813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/>
      <p:bldP spid="9" grpId="0"/>
      <p:bldP spid="11" grpId="0" animBg="1"/>
      <p:bldP spid="20" grpId="0"/>
      <p:bldP spid="21" grpId="0"/>
      <p:bldP spid="22" grpId="0"/>
      <p:bldP spid="31" grpId="0"/>
      <p:bldP spid="40" grpId="0"/>
      <p:bldP spid="4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Ordinary Pipes: Code in Unix</a:t>
            </a:r>
            <a:endParaRPr lang="ko-KR" alt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43"/>
          <a:stretch/>
        </p:blipFill>
        <p:spPr>
          <a:xfrm>
            <a:off x="556402" y="1048215"/>
            <a:ext cx="4093657" cy="219325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49" y="3412273"/>
            <a:ext cx="3892934" cy="28626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4795" y="1148573"/>
            <a:ext cx="4848493" cy="4330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90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Named Pipes</a:t>
            </a:r>
          </a:p>
        </p:txBody>
      </p:sp>
      <p:sp>
        <p:nvSpPr>
          <p:cNvPr id="56323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000" dirty="0" smtClean="0"/>
              <a:t>Ordinary pipe disappears when the process terminates</a:t>
            </a:r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Named Pipes are more powerful than ordinary pipes</a:t>
            </a:r>
          </a:p>
          <a:p>
            <a:pPr lvl="1"/>
            <a:r>
              <a:rPr lang="en-US" altLang="ko-KR" sz="2000" dirty="0" smtClean="0"/>
              <a:t>Communication is bidirectional</a:t>
            </a:r>
            <a:endParaRPr lang="en-US" altLang="ko-KR" sz="2000" dirty="0"/>
          </a:p>
          <a:p>
            <a:pPr lvl="1"/>
            <a:r>
              <a:rPr lang="en-US" altLang="ko-KR" sz="2000" dirty="0" smtClean="0"/>
              <a:t>No parent-child relationship is necessary</a:t>
            </a:r>
          </a:p>
          <a:p>
            <a:pPr lvl="1"/>
            <a:r>
              <a:rPr lang="en-US" altLang="ko-KR" sz="2000" dirty="0" smtClean="0"/>
              <a:t>Several processes can use it (ex: many writers)</a:t>
            </a:r>
          </a:p>
          <a:p>
            <a:pPr lvl="1"/>
            <a:r>
              <a:rPr lang="en-US" altLang="ko-KR" sz="2000" dirty="0" smtClean="0"/>
              <a:t>Continue to exist after a process terminates</a:t>
            </a:r>
          </a:p>
          <a:p>
            <a:pPr lvl="1"/>
            <a:r>
              <a:rPr lang="en-US" altLang="ko-KR" sz="2000" dirty="0" smtClean="0"/>
              <a:t>Provided on both UNIX and Windows systems</a:t>
            </a:r>
          </a:p>
          <a:p>
            <a:endParaRPr lang="en-US" altLang="ko-KR" sz="2000" dirty="0" smtClean="0"/>
          </a:p>
        </p:txBody>
      </p:sp>
    </p:spTree>
    <p:extLst>
      <p:ext uri="{BB962C8B-B14F-4D97-AF65-F5344CB8AC3E}">
        <p14:creationId xmlns:p14="http://schemas.microsoft.com/office/powerpoint/2010/main" val="30675576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Named Pipes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3654" y="1233487"/>
            <a:ext cx="8915400" cy="5100406"/>
          </a:xfrm>
        </p:spPr>
        <p:txBody>
          <a:bodyPr/>
          <a:lstStyle/>
          <a:p>
            <a:r>
              <a:rPr lang="en-US" altLang="ko-KR" sz="2000" dirty="0" smtClean="0"/>
              <a:t>Unix</a:t>
            </a:r>
          </a:p>
          <a:p>
            <a:pPr lvl="1"/>
            <a:r>
              <a:rPr lang="en-US" altLang="ko-KR" sz="2000" dirty="0" smtClean="0"/>
              <a:t>Called FIFO</a:t>
            </a:r>
          </a:p>
          <a:p>
            <a:pPr lvl="1"/>
            <a:r>
              <a:rPr lang="en-US" altLang="ko-KR" sz="2000" dirty="0" smtClean="0"/>
              <a:t>Once created (</a:t>
            </a:r>
            <a:r>
              <a:rPr lang="en-US" altLang="ko-KR" sz="2000" dirty="0" err="1" smtClean="0"/>
              <a:t>mkfifo</a:t>
            </a:r>
            <a:r>
              <a:rPr lang="en-US" altLang="ko-KR" sz="2000" dirty="0" smtClean="0"/>
              <a:t>()), appear as a file (use open(), read(), write(), close())</a:t>
            </a:r>
          </a:p>
          <a:p>
            <a:pPr lvl="1"/>
            <a:r>
              <a:rPr lang="en-US" altLang="ko-KR" sz="2000" dirty="0" smtClean="0"/>
              <a:t>Exists until deleted from the file system</a:t>
            </a:r>
          </a:p>
          <a:p>
            <a:pPr lvl="1"/>
            <a:r>
              <a:rPr lang="en-US" altLang="ko-KR" sz="2000" dirty="0" smtClean="0"/>
              <a:t>Bidirectional, half-duplex</a:t>
            </a:r>
          </a:p>
          <a:p>
            <a:pPr lvl="1"/>
            <a:r>
              <a:rPr lang="en-US" altLang="ko-KR" sz="2000" dirty="0" smtClean="0"/>
              <a:t>Only within a system</a:t>
            </a:r>
          </a:p>
          <a:p>
            <a:r>
              <a:rPr lang="en-US" altLang="ko-KR" sz="2000" dirty="0" smtClean="0"/>
              <a:t>Windows</a:t>
            </a:r>
          </a:p>
          <a:p>
            <a:pPr lvl="1"/>
            <a:r>
              <a:rPr lang="en-US" altLang="ko-KR" sz="2000" dirty="0" smtClean="0"/>
              <a:t>Bidirectional, full-duplex</a:t>
            </a:r>
          </a:p>
          <a:p>
            <a:pPr lvl="1"/>
            <a:r>
              <a:rPr lang="en-US" altLang="ko-KR" sz="2000" dirty="0" smtClean="0"/>
              <a:t>Within or between systems</a:t>
            </a:r>
          </a:p>
          <a:p>
            <a:pPr lvl="1"/>
            <a:r>
              <a:rPr lang="en-US" altLang="ko-KR" sz="2000" dirty="0" err="1" smtClean="0"/>
              <a:t>CreateNamedPipe</a:t>
            </a:r>
            <a:r>
              <a:rPr lang="en-US" altLang="ko-KR" sz="2000" dirty="0" smtClean="0"/>
              <a:t>(), </a:t>
            </a:r>
            <a:r>
              <a:rPr lang="en-US" altLang="ko-KR" sz="2000" dirty="0" err="1" smtClean="0"/>
              <a:t>ConnectNamedPipe</a:t>
            </a:r>
            <a:r>
              <a:rPr lang="en-US" altLang="ko-KR" sz="2000" dirty="0" smtClean="0"/>
              <a:t>(), </a:t>
            </a:r>
            <a:r>
              <a:rPr lang="en-US" altLang="ko-KR" sz="2000" dirty="0" err="1" smtClean="0"/>
              <a:t>ReadFile</a:t>
            </a:r>
            <a:r>
              <a:rPr lang="en-US" altLang="ko-KR" sz="2000" dirty="0" smtClean="0"/>
              <a:t>(), </a:t>
            </a:r>
            <a:r>
              <a:rPr lang="en-US" altLang="ko-KR" sz="2000" dirty="0" err="1" smtClean="0"/>
              <a:t>WriteFile</a:t>
            </a:r>
            <a:r>
              <a:rPr lang="en-US" altLang="ko-KR" sz="2000" dirty="0" smtClean="0"/>
              <a:t>()</a:t>
            </a:r>
          </a:p>
          <a:p>
            <a:r>
              <a:rPr lang="en-US" altLang="ko-KR" sz="2000" dirty="0" err="1" smtClean="0"/>
              <a:t>ls</a:t>
            </a:r>
            <a:r>
              <a:rPr lang="en-US" altLang="ko-KR" sz="2000" dirty="0" smtClean="0"/>
              <a:t> | more, </a:t>
            </a:r>
            <a:r>
              <a:rPr lang="en-US" altLang="ko-KR" sz="2000" dirty="0" err="1" smtClean="0"/>
              <a:t>dir</a:t>
            </a:r>
            <a:r>
              <a:rPr lang="en-US" altLang="ko-KR" sz="2000" dirty="0" smtClean="0"/>
              <a:t> | more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012368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685800"/>
            <a:ext cx="8420100" cy="2127647"/>
          </a:xfrm>
        </p:spPr>
        <p:txBody>
          <a:bodyPr/>
          <a:lstStyle/>
          <a:p>
            <a:pPr eaLnBrk="1" hangingPunct="1"/>
            <a:r>
              <a:rPr lang="en-US" altLang="ko-KR" smtClean="0"/>
              <a:t>End of Chapter 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Communications Models </a:t>
            </a:r>
          </a:p>
        </p:txBody>
      </p:sp>
      <p:pic>
        <p:nvPicPr>
          <p:cNvPr id="2969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021" y="1458516"/>
            <a:ext cx="6991526" cy="4289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Shared Memory &amp; Message Passing</a:t>
            </a:r>
            <a:endParaRPr lang="ko-KR" alt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0507594"/>
              </p:ext>
            </p:extLst>
          </p:nvPr>
        </p:nvGraphicFramePr>
        <p:xfrm>
          <a:off x="873125" y="1233486"/>
          <a:ext cx="8025549" cy="37511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1587"/>
                <a:gridCol w="2899317"/>
                <a:gridCol w="3144645"/>
              </a:tblGrid>
              <a:tr h="651234"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Message Passing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Shared Memory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65123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Implementation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/>
                </a:tc>
              </a:tr>
              <a:tr h="65123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Speed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/>
                </a:tc>
              </a:tr>
              <a:tr h="114617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Kernel intervention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/>
                </a:tc>
              </a:tr>
              <a:tr h="65123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Data</a:t>
                      </a:r>
                      <a:r>
                        <a:rPr lang="en-US" altLang="ko-KR" baseline="0" dirty="0" smtClean="0"/>
                        <a:t> size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05278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Shared Memory &amp; Message Passing</a:t>
            </a:r>
            <a:endParaRPr lang="ko-KR" alt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83260"/>
              </p:ext>
            </p:extLst>
          </p:nvPr>
        </p:nvGraphicFramePr>
        <p:xfrm>
          <a:off x="873125" y="1233486"/>
          <a:ext cx="8025549" cy="37511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1587"/>
                <a:gridCol w="2899317"/>
                <a:gridCol w="3144645"/>
              </a:tblGrid>
              <a:tr h="651234"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Message Passing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Shared Memory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65123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Implementation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Easier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Difficult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65123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Speed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Slower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Faster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114617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Kernel intervention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A lot, via system calls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No system calls except setup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65123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Data</a:t>
                      </a:r>
                      <a:r>
                        <a:rPr lang="en-US" altLang="ko-KR" baseline="0" dirty="0" smtClean="0"/>
                        <a:t> size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Good</a:t>
                      </a:r>
                      <a:r>
                        <a:rPr lang="en-US" altLang="ko-KR" baseline="0" dirty="0" smtClean="0"/>
                        <a:t> for small amount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Good for large amount</a:t>
                      </a:r>
                      <a:endParaRPr lang="ko-KR" alt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34600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Shared Memory Systems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7463" y="1508553"/>
            <a:ext cx="4759867" cy="3026279"/>
          </a:xfrm>
        </p:spPr>
        <p:txBody>
          <a:bodyPr/>
          <a:lstStyle/>
          <a:p>
            <a:r>
              <a:rPr lang="en-US" altLang="ko-KR" sz="2000" dirty="0" smtClean="0"/>
              <a:t>Process-A creates a shared memory</a:t>
            </a:r>
          </a:p>
          <a:p>
            <a:pPr lvl="1"/>
            <a:r>
              <a:rPr lang="en-US" altLang="ko-KR" sz="2000" dirty="0" smtClean="0"/>
              <a:t>Shared memory in Process-A’s address space</a:t>
            </a:r>
          </a:p>
          <a:p>
            <a:r>
              <a:rPr lang="en-US" altLang="ko-KR" sz="2000" dirty="0" smtClean="0"/>
              <a:t>Allow Process B to access the shared memory</a:t>
            </a:r>
          </a:p>
          <a:p>
            <a:r>
              <a:rPr lang="en-US" altLang="ko-KR" sz="2000" dirty="0" smtClean="0"/>
              <a:t>No predefined data format</a:t>
            </a:r>
            <a:endParaRPr lang="ko-KR" altLang="en-US" sz="2000" dirty="0"/>
          </a:p>
        </p:txBody>
      </p:sp>
      <p:sp>
        <p:nvSpPr>
          <p:cNvPr id="4" name="Rectangle 3"/>
          <p:cNvSpPr/>
          <p:nvPr/>
        </p:nvSpPr>
        <p:spPr bwMode="auto">
          <a:xfrm>
            <a:off x="1109548" y="1137424"/>
            <a:ext cx="1839951" cy="487307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109547" y="2709751"/>
            <a:ext cx="1839951" cy="88094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9050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charset="0"/>
              </a:rPr>
              <a:t>Process A</a:t>
            </a:r>
            <a:endParaRPr kumimoji="0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109548" y="4534832"/>
            <a:ext cx="1839951" cy="88094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charset="0"/>
              </a:rPr>
              <a:t>Process B</a:t>
            </a:r>
            <a:endParaRPr kumimoji="0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7717" y="5977059"/>
            <a:ext cx="10150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i="1" dirty="0" smtClean="0"/>
              <a:t>Memory</a:t>
            </a:r>
            <a:endParaRPr lang="ko-KR" altLang="en-US" sz="1600" i="1" dirty="0"/>
          </a:p>
        </p:txBody>
      </p:sp>
      <p:sp>
        <p:nvSpPr>
          <p:cNvPr id="8" name="Rectangle 7"/>
          <p:cNvSpPr/>
          <p:nvPr/>
        </p:nvSpPr>
        <p:spPr bwMode="auto">
          <a:xfrm>
            <a:off x="1109548" y="2085278"/>
            <a:ext cx="1839951" cy="624473"/>
          </a:xfrm>
          <a:prstGeom prst="rect">
            <a:avLst/>
          </a:prstGeom>
          <a:solidFill>
            <a:srgbClr val="6194FB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6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Verdana" charset="0"/>
              </a:rPr>
              <a:t>Shared</a:t>
            </a:r>
            <a:r>
              <a:rPr kumimoji="0" lang="en-US" altLang="ko-KR" sz="1600" b="0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Verdana" charset="0"/>
              </a:rPr>
              <a:t> memory</a:t>
            </a:r>
            <a:endParaRPr kumimoji="0" lang="ko-KR" altLang="en-US" sz="1600" b="0" i="1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Verdana" charset="0"/>
            </a:endParaRPr>
          </a:p>
        </p:txBody>
      </p:sp>
      <p:sp>
        <p:nvSpPr>
          <p:cNvPr id="10" name="Up Arrow 9"/>
          <p:cNvSpPr/>
          <p:nvPr/>
        </p:nvSpPr>
        <p:spPr bwMode="auto">
          <a:xfrm>
            <a:off x="1918010" y="2553630"/>
            <a:ext cx="234176" cy="301083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</a:endParaRPr>
          </a:p>
        </p:txBody>
      </p:sp>
      <p:cxnSp>
        <p:nvCxnSpPr>
          <p:cNvPr id="12" name="Elbow Connector 11"/>
          <p:cNvCxnSpPr>
            <a:stCxn id="6" idx="3"/>
            <a:endCxn id="8" idx="3"/>
          </p:cNvCxnSpPr>
          <p:nvPr/>
        </p:nvCxnSpPr>
        <p:spPr bwMode="auto">
          <a:xfrm flipV="1">
            <a:off x="2949499" y="2397515"/>
            <a:ext cx="12700" cy="2577790"/>
          </a:xfrm>
          <a:prstGeom prst="bentConnector3">
            <a:avLst>
              <a:gd name="adj1" fmla="val 3731709"/>
            </a:avLst>
          </a:prstGeom>
          <a:solidFill>
            <a:schemeClr val="accent1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3122348" y="3418786"/>
            <a:ext cx="7713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i="1" dirty="0" smtClean="0"/>
              <a:t>access</a:t>
            </a:r>
            <a:endParaRPr lang="ko-KR" alt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30028519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nimBg="1"/>
      <p:bldP spid="10" grpId="0" animBg="1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811742" y="277416"/>
            <a:ext cx="8598958" cy="576263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Producer-Consumer Model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585" y="1410892"/>
            <a:ext cx="7224272" cy="4498181"/>
          </a:xfrm>
        </p:spPr>
        <p:txBody>
          <a:bodyPr/>
          <a:lstStyle/>
          <a:p>
            <a:r>
              <a:rPr lang="en-US" altLang="ko-KR" sz="2400" dirty="0" smtClean="0"/>
              <a:t>Producer-Consumer Model</a:t>
            </a:r>
          </a:p>
          <a:p>
            <a:pPr lvl="1"/>
            <a:r>
              <a:rPr lang="en-US" altLang="ko-KR" sz="2400" dirty="0" smtClean="0"/>
              <a:t>Producer only produces (writes) information and Consumer only consumes (reads) the information</a:t>
            </a:r>
          </a:p>
          <a:p>
            <a:pPr lvl="1"/>
            <a:endParaRPr lang="en-US" altLang="ko-KR" sz="2400" dirty="0"/>
          </a:p>
          <a:p>
            <a:pPr lvl="1"/>
            <a:endParaRPr lang="en-US" altLang="ko-KR" sz="2400" dirty="0" smtClean="0"/>
          </a:p>
          <a:p>
            <a:pPr lvl="1"/>
            <a:endParaRPr lang="en-US" altLang="ko-KR" sz="2400" dirty="0" smtClean="0"/>
          </a:p>
          <a:p>
            <a:pPr lvl="1"/>
            <a:endParaRPr lang="en-US" altLang="ko-KR" sz="2400" dirty="0"/>
          </a:p>
          <a:p>
            <a:pPr lvl="1"/>
            <a:r>
              <a:rPr lang="en-US" altLang="ko-KR" sz="2400" dirty="0" smtClean="0"/>
              <a:t>Use </a:t>
            </a:r>
            <a:r>
              <a:rPr lang="en-US" altLang="ko-KR" sz="2400" i="1" dirty="0" smtClean="0"/>
              <a:t>Buffer</a:t>
            </a:r>
            <a:r>
              <a:rPr lang="en-US" altLang="ko-KR" sz="2400" dirty="0" smtClean="0"/>
              <a:t> to deliver information from producer to consumer</a:t>
            </a:r>
          </a:p>
          <a:p>
            <a:pPr lvl="1"/>
            <a:endParaRPr lang="en-US" altLang="ko-KR" sz="2400" dirty="0"/>
          </a:p>
          <a:p>
            <a:pPr lvl="1"/>
            <a:endParaRPr lang="en-US" altLang="ko-KR" sz="2400" dirty="0" smtClean="0"/>
          </a:p>
          <a:p>
            <a:pPr lvl="1"/>
            <a:endParaRPr lang="en-US" altLang="ko-KR" sz="2400" dirty="0"/>
          </a:p>
          <a:p>
            <a:pPr lvl="1"/>
            <a:endParaRPr lang="en-US" altLang="ko-KR" sz="2400" dirty="0" smtClean="0"/>
          </a:p>
          <a:p>
            <a:pPr lvl="1"/>
            <a:endParaRPr lang="en-US" altLang="ko-KR" sz="2400" dirty="0" smtClean="0"/>
          </a:p>
        </p:txBody>
      </p:sp>
      <p:sp>
        <p:nvSpPr>
          <p:cNvPr id="4" name="7-Point Star 3"/>
          <p:cNvSpPr/>
          <p:nvPr/>
        </p:nvSpPr>
        <p:spPr bwMode="auto">
          <a:xfrm>
            <a:off x="2592434" y="3432348"/>
            <a:ext cx="666740" cy="586146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endParaRPr lang="en-US" altLang="ko-KR" sz="1300" dirty="0">
              <a:solidFill>
                <a:schemeClr val="tx1"/>
              </a:solidFill>
              <a:latin typeface="Verdana" charset="0"/>
            </a:endParaRPr>
          </a:p>
          <a:p>
            <a:pPr defTabSz="670530"/>
            <a:endParaRPr lang="ko-KR" altLang="en-US" sz="1300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5" name="7-Point Star 4"/>
          <p:cNvSpPr/>
          <p:nvPr/>
        </p:nvSpPr>
        <p:spPr bwMode="auto">
          <a:xfrm>
            <a:off x="6199378" y="3432348"/>
            <a:ext cx="666740" cy="586146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endParaRPr lang="en-US" altLang="ko-KR" sz="1300" dirty="0">
              <a:solidFill>
                <a:schemeClr val="tx1"/>
              </a:solidFill>
              <a:latin typeface="Verdana" charset="0"/>
            </a:endParaRPr>
          </a:p>
          <a:p>
            <a:pPr defTabSz="670530"/>
            <a:endParaRPr lang="ko-KR" altLang="en-US" sz="1300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2" name="Right Arrow 1"/>
          <p:cNvSpPr/>
          <p:nvPr/>
        </p:nvSpPr>
        <p:spPr bwMode="auto">
          <a:xfrm>
            <a:off x="3334217" y="3642142"/>
            <a:ext cx="167268" cy="166558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3612996" y="3642142"/>
            <a:ext cx="278781" cy="166558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3988416" y="3642142"/>
            <a:ext cx="278781" cy="166558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4363836" y="3642142"/>
            <a:ext cx="278781" cy="166558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4739256" y="3642142"/>
            <a:ext cx="278781" cy="166558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</a:endParaRPr>
          </a:p>
        </p:txBody>
      </p:sp>
      <p:sp>
        <p:nvSpPr>
          <p:cNvPr id="11" name="Right Arrow 10"/>
          <p:cNvSpPr/>
          <p:nvPr/>
        </p:nvSpPr>
        <p:spPr bwMode="auto">
          <a:xfrm>
            <a:off x="5987508" y="3642142"/>
            <a:ext cx="167268" cy="166558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5616471" y="3642142"/>
            <a:ext cx="278781" cy="166558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</a:endParaRP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5018037" y="3725421"/>
            <a:ext cx="598434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2492075" y="4014427"/>
            <a:ext cx="8675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i="1" dirty="0" smtClean="0"/>
              <a:t>Producer</a:t>
            </a:r>
            <a:endParaRPr lang="ko-KR" altLang="en-US" sz="1200" i="1" dirty="0"/>
          </a:p>
        </p:txBody>
      </p:sp>
      <p:sp>
        <p:nvSpPr>
          <p:cNvPr id="17" name="TextBox 16"/>
          <p:cNvSpPr txBox="1"/>
          <p:nvPr/>
        </p:nvSpPr>
        <p:spPr>
          <a:xfrm>
            <a:off x="6048843" y="4006025"/>
            <a:ext cx="9669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i="1" dirty="0" smtClean="0"/>
              <a:t>Consumer</a:t>
            </a:r>
            <a:endParaRPr lang="ko-KR" altLang="en-US" sz="1200" i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2" grpId="0" animBg="1"/>
      <p:bldP spid="3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Shared Buffer Model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000" dirty="0" smtClean="0"/>
              <a:t>Unbounded Buffer</a:t>
            </a:r>
          </a:p>
          <a:p>
            <a:pPr lvl="1"/>
            <a:r>
              <a:rPr lang="en-US" altLang="ko-KR" sz="2000" dirty="0" smtClean="0"/>
              <a:t>There is no limit in the buffer size</a:t>
            </a:r>
          </a:p>
          <a:p>
            <a:pPr lvl="1"/>
            <a:r>
              <a:rPr lang="en-US" altLang="ko-KR" sz="2000" dirty="0" smtClean="0"/>
              <a:t>Producer can always create data</a:t>
            </a:r>
          </a:p>
          <a:p>
            <a:pPr lvl="1"/>
            <a:r>
              <a:rPr lang="en-US" altLang="ko-KR" sz="2000" dirty="0" smtClean="0"/>
              <a:t>Consumer cannot consume data if the buffer is empty</a:t>
            </a:r>
          </a:p>
          <a:p>
            <a:r>
              <a:rPr lang="en-US" altLang="ko-KR" sz="2000" dirty="0" smtClean="0"/>
              <a:t>Bounded Buffer</a:t>
            </a:r>
          </a:p>
          <a:p>
            <a:pPr lvl="1"/>
            <a:r>
              <a:rPr lang="en-US" altLang="ko-KR" sz="2000" dirty="0" smtClean="0"/>
              <a:t>There is a limit in the buffer size</a:t>
            </a:r>
          </a:p>
          <a:p>
            <a:pPr lvl="1"/>
            <a:r>
              <a:rPr lang="en-US" altLang="ko-KR" sz="2000" i="1" dirty="0" smtClean="0">
                <a:solidFill>
                  <a:srgbClr val="0000FF"/>
                </a:solidFill>
              </a:rPr>
              <a:t>Producer cannot create data if the buffer is full</a:t>
            </a:r>
          </a:p>
          <a:p>
            <a:pPr lvl="1"/>
            <a:r>
              <a:rPr lang="en-US" altLang="ko-KR" sz="2000" i="1" dirty="0" smtClean="0">
                <a:solidFill>
                  <a:srgbClr val="0000FF"/>
                </a:solidFill>
              </a:rPr>
              <a:t>Consumer cannot consume data if the buffer is empty</a:t>
            </a:r>
          </a:p>
          <a:p>
            <a:r>
              <a:rPr lang="en-US" altLang="ko-KR" sz="2000" dirty="0" smtClean="0"/>
              <a:t>In practice, we have only bounded buffer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9141032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Shared Buffer by Circular Array</a:t>
            </a:r>
            <a:endParaRPr lang="ko-KR" alt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2308290" y="1996069"/>
            <a:ext cx="4783873" cy="35683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</a:endParaRPr>
          </a:p>
        </p:txBody>
      </p:sp>
      <p:sp>
        <p:nvSpPr>
          <p:cNvPr id="5" name="7-Point Star 4"/>
          <p:cNvSpPr/>
          <p:nvPr/>
        </p:nvSpPr>
        <p:spPr bwMode="auto">
          <a:xfrm>
            <a:off x="4661194" y="1099911"/>
            <a:ext cx="490655" cy="394352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r>
              <a:rPr lang="en-US" altLang="ko-KR" sz="1300" dirty="0" smtClean="0">
                <a:solidFill>
                  <a:schemeClr val="tx1"/>
                </a:solidFill>
                <a:latin typeface="Verdana" charset="0"/>
              </a:rPr>
              <a:t>P</a:t>
            </a:r>
            <a:endParaRPr lang="en-US" altLang="ko-KR" sz="1300" dirty="0">
              <a:solidFill>
                <a:schemeClr val="tx1"/>
              </a:solidFill>
              <a:latin typeface="Verdana" charset="0"/>
            </a:endParaRPr>
          </a:p>
          <a:p>
            <a:pPr defTabSz="670530"/>
            <a:endParaRPr lang="ko-KR" altLang="en-US" sz="1300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6" name="Down Arrow 5"/>
          <p:cNvSpPr/>
          <p:nvPr/>
        </p:nvSpPr>
        <p:spPr bwMode="auto">
          <a:xfrm>
            <a:off x="4795011" y="1572322"/>
            <a:ext cx="245328" cy="334537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</a:endParaRPr>
          </a:p>
        </p:txBody>
      </p:sp>
      <p:cxnSp>
        <p:nvCxnSpPr>
          <p:cNvPr id="8" name="Straight Arrow Connector 7"/>
          <p:cNvCxnSpPr/>
          <p:nvPr/>
        </p:nvCxnSpPr>
        <p:spPr bwMode="auto">
          <a:xfrm>
            <a:off x="5151849" y="1739590"/>
            <a:ext cx="535258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Rounded Rectangle 8"/>
          <p:cNvSpPr/>
          <p:nvPr/>
        </p:nvSpPr>
        <p:spPr bwMode="auto">
          <a:xfrm>
            <a:off x="4527382" y="1996069"/>
            <a:ext cx="256481" cy="356839"/>
          </a:xfrm>
          <a:prstGeom prst="round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4270901" y="1996068"/>
            <a:ext cx="256481" cy="356839"/>
          </a:xfrm>
          <a:prstGeom prst="round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4014420" y="1996069"/>
            <a:ext cx="256481" cy="356839"/>
          </a:xfrm>
          <a:prstGeom prst="round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3757939" y="1996070"/>
            <a:ext cx="256481" cy="356839"/>
          </a:xfrm>
          <a:prstGeom prst="round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3501458" y="1996071"/>
            <a:ext cx="256481" cy="356839"/>
          </a:xfrm>
          <a:prstGeom prst="round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3244977" y="1996072"/>
            <a:ext cx="256481" cy="356839"/>
          </a:xfrm>
          <a:prstGeom prst="round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</a:endParaRPr>
          </a:p>
        </p:txBody>
      </p:sp>
      <p:sp>
        <p:nvSpPr>
          <p:cNvPr id="16" name="Rounded Rectangle 15"/>
          <p:cNvSpPr/>
          <p:nvPr/>
        </p:nvSpPr>
        <p:spPr bwMode="auto">
          <a:xfrm>
            <a:off x="2988496" y="1996073"/>
            <a:ext cx="256481" cy="356839"/>
          </a:xfrm>
          <a:prstGeom prst="round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</a:endParaRPr>
          </a:p>
        </p:txBody>
      </p:sp>
      <p:sp>
        <p:nvSpPr>
          <p:cNvPr id="17" name="7-Point Star 16"/>
          <p:cNvSpPr/>
          <p:nvPr/>
        </p:nvSpPr>
        <p:spPr bwMode="auto">
          <a:xfrm>
            <a:off x="2882562" y="2824632"/>
            <a:ext cx="490655" cy="394352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r>
              <a:rPr lang="en-US" altLang="ko-KR" sz="1300" dirty="0">
                <a:solidFill>
                  <a:schemeClr val="tx1"/>
                </a:solidFill>
                <a:latin typeface="Verdana" charset="0"/>
              </a:rPr>
              <a:t>C</a:t>
            </a:r>
            <a:endParaRPr lang="ko-KR" altLang="en-US" sz="1300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8" name="Up Arrow 17"/>
          <p:cNvSpPr/>
          <p:nvPr/>
        </p:nvSpPr>
        <p:spPr bwMode="auto">
          <a:xfrm>
            <a:off x="2988496" y="2419815"/>
            <a:ext cx="256481" cy="323381"/>
          </a:xfrm>
          <a:prstGeom prst="up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ko-KR" altLang="en-US">
              <a:ea typeface="+mn-ea"/>
            </a:endParaRPr>
          </a:p>
        </p:txBody>
      </p:sp>
      <p:cxnSp>
        <p:nvCxnSpPr>
          <p:cNvPr id="19" name="Straight Arrow Connector 18"/>
          <p:cNvCxnSpPr/>
          <p:nvPr/>
        </p:nvCxnSpPr>
        <p:spPr bwMode="auto">
          <a:xfrm>
            <a:off x="3324900" y="2637260"/>
            <a:ext cx="535258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Elbow Connector 20"/>
          <p:cNvCxnSpPr>
            <a:stCxn id="4" idx="3"/>
            <a:endCxn id="4" idx="1"/>
          </p:cNvCxnSpPr>
          <p:nvPr/>
        </p:nvCxnSpPr>
        <p:spPr bwMode="auto">
          <a:xfrm flipH="1">
            <a:off x="2308290" y="2174489"/>
            <a:ext cx="4783873" cy="12700"/>
          </a:xfrm>
          <a:prstGeom prst="bentConnector5">
            <a:avLst>
              <a:gd name="adj1" fmla="val -4779"/>
              <a:gd name="adj2" fmla="val 10492693"/>
              <a:gd name="adj3" fmla="val 104779"/>
            </a:avLst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4" name="TextBox 23"/>
          <p:cNvSpPr txBox="1"/>
          <p:nvPr/>
        </p:nvSpPr>
        <p:spPr>
          <a:xfrm>
            <a:off x="4739256" y="2592656"/>
            <a:ext cx="3706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i="1" dirty="0" smtClean="0">
                <a:solidFill>
                  <a:srgbClr val="FF0000"/>
                </a:solidFill>
              </a:rPr>
              <a:t>in</a:t>
            </a:r>
            <a:endParaRPr lang="ko-KR" altLang="en-US" sz="1600" i="1" dirty="0">
              <a:solidFill>
                <a:srgbClr val="FF0000"/>
              </a:solidFill>
            </a:endParaRPr>
          </a:p>
        </p:txBody>
      </p:sp>
      <p:cxnSp>
        <p:nvCxnSpPr>
          <p:cNvPr id="26" name="Straight Arrow Connector 25"/>
          <p:cNvCxnSpPr>
            <a:stCxn id="24" idx="0"/>
          </p:cNvCxnSpPr>
          <p:nvPr/>
        </p:nvCxnSpPr>
        <p:spPr bwMode="auto">
          <a:xfrm flipV="1">
            <a:off x="4924563" y="2352912"/>
            <a:ext cx="6011" cy="23974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TextBox 27"/>
          <p:cNvSpPr txBox="1"/>
          <p:nvPr/>
        </p:nvSpPr>
        <p:spPr>
          <a:xfrm>
            <a:off x="2865074" y="1414044"/>
            <a:ext cx="5196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i="1" dirty="0" smtClean="0">
                <a:solidFill>
                  <a:srgbClr val="FF0000"/>
                </a:solidFill>
              </a:rPr>
              <a:t>out</a:t>
            </a:r>
            <a:endParaRPr lang="ko-KR" altLang="en-US" sz="1600" i="1" dirty="0">
              <a:solidFill>
                <a:srgbClr val="FF0000"/>
              </a:solidFill>
            </a:endParaRPr>
          </a:p>
        </p:txBody>
      </p:sp>
      <p:cxnSp>
        <p:nvCxnSpPr>
          <p:cNvPr id="29" name="Straight Arrow Connector 28"/>
          <p:cNvCxnSpPr>
            <a:stCxn id="28" idx="2"/>
            <a:endCxn id="16" idx="0"/>
          </p:cNvCxnSpPr>
          <p:nvPr/>
        </p:nvCxnSpPr>
        <p:spPr bwMode="auto">
          <a:xfrm flipH="1">
            <a:off x="3116737" y="1752598"/>
            <a:ext cx="8184" cy="24347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3" name="Rounded Rectangle 32"/>
          <p:cNvSpPr/>
          <p:nvPr/>
        </p:nvSpPr>
        <p:spPr bwMode="auto">
          <a:xfrm>
            <a:off x="1694959" y="4047893"/>
            <a:ext cx="2865859" cy="1672683"/>
          </a:xfrm>
          <a:prstGeom prst="roundRect">
            <a:avLst>
              <a:gd name="adj" fmla="val 2910"/>
            </a:avLst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ea typeface="+mn-ea"/>
              </a:rPr>
              <a:t>#define BS</a:t>
            </a:r>
            <a:r>
              <a:rPr kumimoji="0" lang="en-US" altLang="ko-KR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ea typeface="+mn-ea"/>
              </a:rPr>
              <a:t> 100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600" dirty="0" err="1" smtClean="0">
                <a:latin typeface="+mn-ea"/>
                <a:ea typeface="+mn-ea"/>
              </a:rPr>
              <a:t>typedef</a:t>
            </a:r>
            <a:r>
              <a:rPr lang="en-US" altLang="ko-KR" sz="1600" dirty="0" smtClean="0">
                <a:latin typeface="+mn-ea"/>
                <a:ea typeface="+mn-ea"/>
              </a:rPr>
              <a:t> </a:t>
            </a:r>
            <a:r>
              <a:rPr lang="en-US" altLang="ko-KR" sz="1600" dirty="0" err="1" smtClean="0">
                <a:latin typeface="+mn-ea"/>
                <a:ea typeface="+mn-ea"/>
              </a:rPr>
              <a:t>struct</a:t>
            </a:r>
            <a:r>
              <a:rPr lang="en-US" altLang="ko-KR" sz="1600" dirty="0" smtClean="0">
                <a:latin typeface="+mn-ea"/>
                <a:ea typeface="+mn-ea"/>
              </a:rPr>
              <a:t> {…} item;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ko-K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ea"/>
              <a:ea typeface="+mn-ea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600" dirty="0" smtClean="0">
                <a:latin typeface="+mn-ea"/>
                <a:ea typeface="+mn-ea"/>
              </a:rPr>
              <a:t>item </a:t>
            </a:r>
            <a:r>
              <a:rPr lang="en-US" altLang="ko-KR" sz="1600" dirty="0" err="1" smtClean="0">
                <a:latin typeface="+mn-ea"/>
                <a:ea typeface="+mn-ea"/>
              </a:rPr>
              <a:t>buf</a:t>
            </a:r>
            <a:r>
              <a:rPr lang="en-US" altLang="ko-KR" sz="1600" dirty="0" smtClean="0">
                <a:latin typeface="+mn-ea"/>
                <a:ea typeface="+mn-ea"/>
              </a:rPr>
              <a:t>[BS]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600" dirty="0" err="1" smtClean="0">
                <a:latin typeface="+mn-ea"/>
                <a:ea typeface="+mn-ea"/>
              </a:rPr>
              <a:t>int</a:t>
            </a:r>
            <a:r>
              <a:rPr lang="en-US" altLang="ko-KR" sz="1600" dirty="0" smtClean="0">
                <a:latin typeface="+mn-ea"/>
                <a:ea typeface="+mn-ea"/>
              </a:rPr>
              <a:t> in = 0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600" dirty="0" err="1">
                <a:latin typeface="+mn-ea"/>
                <a:ea typeface="+mn-ea"/>
              </a:rPr>
              <a:t>i</a:t>
            </a:r>
            <a:r>
              <a:rPr kumimoji="0" lang="en-US" altLang="ko-KR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ea typeface="+mn-ea"/>
              </a:rPr>
              <a:t>nt</a:t>
            </a:r>
            <a:r>
              <a:rPr kumimoji="0" lang="en-US" altLang="ko-KR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ea typeface="+mn-ea"/>
              </a:rPr>
              <a:t> out = 0</a:t>
            </a:r>
            <a:endParaRPr kumimoji="0" lang="ko-KR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ea"/>
              <a:ea typeface="+mn-ea"/>
            </a:endParaRPr>
          </a:p>
        </p:txBody>
      </p:sp>
      <p:sp>
        <p:nvSpPr>
          <p:cNvPr id="34" name="Rounded Rectangle 33"/>
          <p:cNvSpPr/>
          <p:nvPr/>
        </p:nvSpPr>
        <p:spPr bwMode="auto">
          <a:xfrm>
            <a:off x="4930574" y="4044175"/>
            <a:ext cx="3588958" cy="1672683"/>
          </a:xfrm>
          <a:prstGeom prst="roundRect">
            <a:avLst>
              <a:gd name="adj" fmla="val 2910"/>
            </a:avLst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ea typeface="+mn-ea"/>
              </a:rPr>
              <a:t>* Buffer is empty if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600" dirty="0" smtClean="0">
                <a:latin typeface="+mn-ea"/>
                <a:ea typeface="+mn-ea"/>
              </a:rPr>
              <a:t>    </a:t>
            </a:r>
            <a:r>
              <a:rPr lang="en-US" altLang="ko-KR" sz="1600" dirty="0" err="1" smtClean="0">
                <a:latin typeface="+mn-ea"/>
                <a:ea typeface="+mn-ea"/>
              </a:rPr>
              <a:t>i</a:t>
            </a:r>
            <a:r>
              <a:rPr lang="en-US" altLang="ko-KR" sz="1600" dirty="0" smtClean="0">
                <a:latin typeface="+mn-ea"/>
                <a:ea typeface="+mn-ea"/>
              </a:rPr>
              <a:t> == j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600" dirty="0" smtClean="0">
                <a:latin typeface="+mn-ea"/>
                <a:ea typeface="+mn-ea"/>
              </a:rPr>
              <a:t>* Buffer is full if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600" dirty="0" smtClean="0">
                <a:latin typeface="+mn-ea"/>
                <a:ea typeface="+mn-ea"/>
              </a:rPr>
              <a:t>    </a:t>
            </a:r>
            <a:r>
              <a:rPr kumimoji="0" lang="en-US" altLang="ko-K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ea typeface="+mn-ea"/>
              </a:rPr>
              <a:t>(in+1)%BS</a:t>
            </a:r>
            <a:r>
              <a:rPr kumimoji="0" lang="en-US" altLang="ko-KR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ea typeface="+mn-ea"/>
              </a:rPr>
              <a:t> == </a:t>
            </a:r>
            <a:r>
              <a:rPr lang="en-US" altLang="ko-KR" sz="1600" dirty="0" smtClean="0">
                <a:latin typeface="+mn-ea"/>
                <a:ea typeface="+mn-ea"/>
              </a:rPr>
              <a:t>out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ea typeface="+mn-ea"/>
              </a:rPr>
              <a:t>* Maximum items</a:t>
            </a:r>
            <a:r>
              <a:rPr kumimoji="0" lang="en-US" altLang="ko-KR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ea typeface="+mn-ea"/>
              </a:rPr>
              <a:t> count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ea typeface="+mn-ea"/>
              </a:rPr>
              <a:t>    BS-1</a:t>
            </a:r>
            <a:endParaRPr kumimoji="0" lang="ko-KR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972011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</p:bldLst>
  </p:timing>
</p:sld>
</file>

<file path=ppt/theme/theme1.xml><?xml version="1.0" encoding="utf-8"?>
<a:theme xmlns:a="http://schemas.openxmlformats.org/drawingml/2006/main" name="1_os-8">
  <a:themeElements>
    <a:clrScheme name="1_os-8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1_os-8">
      <a:majorFont>
        <a:latin typeface="Arial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1_os-8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s-8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s-8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OS8</Template>
  <TotalTime>5647</TotalTime>
  <Words>925</Words>
  <Application>Microsoft Macintosh PowerPoint</Application>
  <PresentationFormat>A4 Paper (210x297 mm)</PresentationFormat>
  <Paragraphs>217</Paragraphs>
  <Slides>24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1_os-8</vt:lpstr>
      <vt:lpstr>Chapter 3:  Processes-IPC</vt:lpstr>
      <vt:lpstr>Interprocess Communication</vt:lpstr>
      <vt:lpstr>Communications Models </vt:lpstr>
      <vt:lpstr>Shared Memory &amp; Message Passing</vt:lpstr>
      <vt:lpstr>Shared Memory &amp; Message Passing</vt:lpstr>
      <vt:lpstr>Shared Memory Systems</vt:lpstr>
      <vt:lpstr>Producer-Consumer Model</vt:lpstr>
      <vt:lpstr>Shared Buffer Model</vt:lpstr>
      <vt:lpstr>Shared Buffer by Circular Array</vt:lpstr>
      <vt:lpstr>Bounded-Buffer – Producer</vt:lpstr>
      <vt:lpstr>Bounded Buffer – Consumer</vt:lpstr>
      <vt:lpstr>Message Passing Systems</vt:lpstr>
      <vt:lpstr>Direct Communication</vt:lpstr>
      <vt:lpstr>Indirect Communication</vt:lpstr>
      <vt:lpstr>Indirect Communication</vt:lpstr>
      <vt:lpstr>Synchronization</vt:lpstr>
      <vt:lpstr>Buffering</vt:lpstr>
      <vt:lpstr>Pipes</vt:lpstr>
      <vt:lpstr>Ordinary Pipes</vt:lpstr>
      <vt:lpstr>Ordinary Pipes: Example</vt:lpstr>
      <vt:lpstr>Ordinary Pipes: Code in Unix</vt:lpstr>
      <vt:lpstr>Named Pipes</vt:lpstr>
      <vt:lpstr>Named Pipes</vt:lpstr>
      <vt:lpstr>End of Chapter 3</vt:lpstr>
    </vt:vector>
  </TitlesOfParts>
  <Company>Lucent Technologies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4:  Processes</dc:title>
  <dc:creator>Marilyn Turnamian</dc:creator>
  <cp:lastModifiedBy>Minho Shin</cp:lastModifiedBy>
  <cp:revision>255</cp:revision>
  <cp:lastPrinted>2012-04-04T16:40:33Z</cp:lastPrinted>
  <dcterms:created xsi:type="dcterms:W3CDTF">2011-01-14T20:24:54Z</dcterms:created>
  <dcterms:modified xsi:type="dcterms:W3CDTF">2014-03-26T20:39:47Z</dcterms:modified>
</cp:coreProperties>
</file>