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325" r:id="rId2"/>
    <p:sldId id="352" r:id="rId3"/>
    <p:sldId id="361" r:id="rId4"/>
    <p:sldId id="260" r:id="rId5"/>
    <p:sldId id="350" r:id="rId6"/>
    <p:sldId id="35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82" r:id="rId23"/>
    <p:sldId id="377" r:id="rId24"/>
    <p:sldId id="378" r:id="rId25"/>
    <p:sldId id="379" r:id="rId26"/>
    <p:sldId id="380" r:id="rId27"/>
    <p:sldId id="381" r:id="rId28"/>
  </p:sldIdLst>
  <p:sldSz cx="13716000" cy="9144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275" indent="-19520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549" indent="-39041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409" indent="-58720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0684" indent="-782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5340" algn="l" defTabSz="914136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2410" algn="l" defTabSz="914136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199477" algn="l" defTabSz="914136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6544" algn="l" defTabSz="914136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  <a:srgbClr val="00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1472" y="-112"/>
      </p:cViewPr>
      <p:guideLst>
        <p:guide orient="horz" pos="1536"/>
        <p:guide pos="1961"/>
      </p:guideLst>
    </p:cSldViewPr>
  </p:slideViewPr>
  <p:outlineViewPr>
    <p:cViewPr>
      <p:scale>
        <a:sx n="33" d="100"/>
        <a:sy n="33" d="100"/>
      </p:scale>
      <p:origin x="0" y="34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688975"/>
            <a:ext cx="52625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27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54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40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068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4608" algn="l" defTabSz="6529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917531" algn="l" defTabSz="6529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570452" algn="l" defTabSz="6529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223376" algn="l" defTabSz="6529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1050" y="688975"/>
            <a:ext cx="5262563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>
                <a:latin typeface="Calibri" charset="0"/>
              </a:rPr>
              <a:t>A total of nine process states are recognized by the UNIX SVR4 operating system;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This figure is similar to Figure 3.9b, with the two UNIX sleeping states corresponding to the two blocked states. 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Point out that:</a:t>
            </a:r>
          </a:p>
          <a:p>
            <a:pPr lvl="1">
              <a:buFontTx/>
              <a:buChar char="•"/>
            </a:pPr>
            <a:r>
              <a:rPr lang="en-NZ">
                <a:latin typeface="Calibri" charset="0"/>
              </a:rPr>
              <a:t> UNIX employs two Running states to indicate whether the process is executing </a:t>
            </a:r>
            <a:r>
              <a:rPr lang="fr-FR">
                <a:latin typeface="Calibri" charset="0"/>
              </a:rPr>
              <a:t>in user mode or kernel mode.</a:t>
            </a:r>
          </a:p>
          <a:p>
            <a:pPr lvl="1">
              <a:buFontTx/>
              <a:buChar char="•"/>
            </a:pPr>
            <a:r>
              <a:rPr lang="en-NZ">
                <a:latin typeface="Calibri" charset="0"/>
              </a:rPr>
              <a:t> Two states are essentially the same: (Ready to Run, in Memory) and (Pre-empted) as indicated by the dotted line. The distinction is made to emphasize the way in which the pre-empted state is entered. When a process is running in kernel mode (as a result of a supervisor call, clock interrupt, or I/O interrupt), there will come a time when the kernel has completed its work and is ready to return control to the user program. At this point, the kernel may decide to pre-empt the current process in favour of one that is ready and of higher priority. In that case, the current process moves to the pre-empted state. However, for purposes of dispatching, those processes in the pre-empted state and those in the Ready to Run, in Memory state form one queue.</a:t>
            </a: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8FCD89E-3264-384B-8091-2A65847E7133}" type="slidenum">
              <a:rPr lang="en-US" sz="1200">
                <a:latin typeface="Calibri" charset="0"/>
              </a:rPr>
              <a:pPr algn="r"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8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40"/>
            <a:ext cx="4070350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84" tIns="65295" rIns="130584" bIns="6529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6" y="8818564"/>
            <a:ext cx="3788636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84" tIns="65295" rIns="130584" bIns="6529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4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543555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4" y="5391155"/>
            <a:ext cx="3505200" cy="2455863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584" tIns="65295" rIns="130584" bIns="65295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4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922" indent="0">
              <a:buNone/>
              <a:defRPr sz="2600"/>
            </a:lvl2pPr>
            <a:lvl3pPr marL="1305843" indent="0">
              <a:buNone/>
              <a:defRPr sz="2300"/>
            </a:lvl3pPr>
            <a:lvl4pPr marL="1958764" indent="0">
              <a:buNone/>
              <a:defRPr sz="2000"/>
            </a:lvl4pPr>
            <a:lvl5pPr marL="2611688" indent="0">
              <a:buNone/>
              <a:defRPr sz="2000"/>
            </a:lvl5pPr>
            <a:lvl6pPr marL="3264608" indent="0">
              <a:buNone/>
              <a:defRPr sz="2000"/>
            </a:lvl6pPr>
            <a:lvl7pPr marL="3917531" indent="0">
              <a:buNone/>
              <a:defRPr sz="2000"/>
            </a:lvl7pPr>
            <a:lvl8pPr marL="4570452" indent="0">
              <a:buNone/>
              <a:defRPr sz="2000"/>
            </a:lvl8pPr>
            <a:lvl9pPr marL="5223376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7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7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22" indent="0">
              <a:buNone/>
              <a:defRPr sz="2900" b="1"/>
            </a:lvl2pPr>
            <a:lvl3pPr marL="1305843" indent="0">
              <a:buNone/>
              <a:defRPr sz="2600" b="1"/>
            </a:lvl3pPr>
            <a:lvl4pPr marL="1958764" indent="0">
              <a:buNone/>
              <a:defRPr sz="2300" b="1"/>
            </a:lvl4pPr>
            <a:lvl5pPr marL="2611688" indent="0">
              <a:buNone/>
              <a:defRPr sz="2300" b="1"/>
            </a:lvl5pPr>
            <a:lvl6pPr marL="3264608" indent="0">
              <a:buNone/>
              <a:defRPr sz="2300" b="1"/>
            </a:lvl6pPr>
            <a:lvl7pPr marL="3917531" indent="0">
              <a:buNone/>
              <a:defRPr sz="2300" b="1"/>
            </a:lvl7pPr>
            <a:lvl8pPr marL="4570452" indent="0">
              <a:buNone/>
              <a:defRPr sz="2300" b="1"/>
            </a:lvl8pPr>
            <a:lvl9pPr marL="5223376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22" indent="0">
              <a:buNone/>
              <a:defRPr sz="2900" b="1"/>
            </a:lvl2pPr>
            <a:lvl3pPr marL="1305843" indent="0">
              <a:buNone/>
              <a:defRPr sz="2600" b="1"/>
            </a:lvl3pPr>
            <a:lvl4pPr marL="1958764" indent="0">
              <a:buNone/>
              <a:defRPr sz="2300" b="1"/>
            </a:lvl4pPr>
            <a:lvl5pPr marL="2611688" indent="0">
              <a:buNone/>
              <a:defRPr sz="2300" b="1"/>
            </a:lvl5pPr>
            <a:lvl6pPr marL="3264608" indent="0">
              <a:buNone/>
              <a:defRPr sz="2300" b="1"/>
            </a:lvl6pPr>
            <a:lvl7pPr marL="3917531" indent="0">
              <a:buNone/>
              <a:defRPr sz="2300" b="1"/>
            </a:lvl7pPr>
            <a:lvl8pPr marL="4570452" indent="0">
              <a:buNone/>
              <a:defRPr sz="2300" b="1"/>
            </a:lvl8pPr>
            <a:lvl9pPr marL="5223376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80" y="364073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73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2922" indent="0">
              <a:buNone/>
              <a:defRPr sz="1600"/>
            </a:lvl2pPr>
            <a:lvl3pPr marL="1305843" indent="0">
              <a:buNone/>
              <a:defRPr sz="1400"/>
            </a:lvl3pPr>
            <a:lvl4pPr marL="1958764" indent="0">
              <a:buNone/>
              <a:defRPr sz="1400"/>
            </a:lvl4pPr>
            <a:lvl5pPr marL="2611688" indent="0">
              <a:buNone/>
              <a:defRPr sz="1400"/>
            </a:lvl5pPr>
            <a:lvl6pPr marL="3264608" indent="0">
              <a:buNone/>
              <a:defRPr sz="1400"/>
            </a:lvl6pPr>
            <a:lvl7pPr marL="3917531" indent="0">
              <a:buNone/>
              <a:defRPr sz="1400"/>
            </a:lvl7pPr>
            <a:lvl8pPr marL="4570452" indent="0">
              <a:buNone/>
              <a:defRPr sz="1400"/>
            </a:lvl8pPr>
            <a:lvl9pPr marL="522337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2922" indent="0">
              <a:buNone/>
              <a:defRPr sz="4000"/>
            </a:lvl2pPr>
            <a:lvl3pPr marL="1305843" indent="0">
              <a:buNone/>
              <a:defRPr sz="3400"/>
            </a:lvl3pPr>
            <a:lvl4pPr marL="1958764" indent="0">
              <a:buNone/>
              <a:defRPr sz="2900"/>
            </a:lvl4pPr>
            <a:lvl5pPr marL="2611688" indent="0">
              <a:buNone/>
              <a:defRPr sz="2900"/>
            </a:lvl5pPr>
            <a:lvl6pPr marL="3264608" indent="0">
              <a:buNone/>
              <a:defRPr sz="2900"/>
            </a:lvl6pPr>
            <a:lvl7pPr marL="3917531" indent="0">
              <a:buNone/>
              <a:defRPr sz="2900"/>
            </a:lvl7pPr>
            <a:lvl8pPr marL="4570452" indent="0">
              <a:buNone/>
              <a:defRPr sz="2900"/>
            </a:lvl8pPr>
            <a:lvl9pPr marL="5223376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2922" indent="0">
              <a:buNone/>
              <a:defRPr sz="1600"/>
            </a:lvl2pPr>
            <a:lvl3pPr marL="1305843" indent="0">
              <a:buNone/>
              <a:defRPr sz="1400"/>
            </a:lvl3pPr>
            <a:lvl4pPr marL="1958764" indent="0">
              <a:buNone/>
              <a:defRPr sz="1400"/>
            </a:lvl4pPr>
            <a:lvl5pPr marL="2611688" indent="0">
              <a:buNone/>
              <a:defRPr sz="1400"/>
            </a:lvl5pPr>
            <a:lvl6pPr marL="3264608" indent="0">
              <a:buNone/>
              <a:defRPr sz="1400"/>
            </a:lvl6pPr>
            <a:lvl7pPr marL="3917531" indent="0">
              <a:buNone/>
              <a:defRPr sz="1400"/>
            </a:lvl7pPr>
            <a:lvl8pPr marL="4570452" indent="0">
              <a:buNone/>
              <a:defRPr sz="1400"/>
            </a:lvl8pPr>
            <a:lvl9pPr marL="522337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5"/>
            <a:ext cx="1793874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92"/>
            <a:ext cx="123444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84" tIns="65295" rIns="130584" bIns="6529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4"/>
            <a:ext cx="12344400" cy="604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84" tIns="65295" rIns="130584" bIns="6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84" tIns="65295" rIns="130584" bIns="65295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584" tIns="65295" rIns="130584" bIns="65295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84" tIns="65295" rIns="130584" bIns="65295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84" tIns="65295" rIns="130584" bIns="65295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403975" y="8818565"/>
            <a:ext cx="6318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84" tIns="65295" rIns="130584" bIns="65295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4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4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9734550" y="8783640"/>
            <a:ext cx="4070350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84" tIns="65295" rIns="130584" bIns="6529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79400" y="8802692"/>
            <a:ext cx="3738755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84" tIns="65295" rIns="130584" bIns="6529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80" y="7799389"/>
            <a:ext cx="192563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2922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5843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8764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1688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808" indent="-488808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144" indent="-407869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541" indent="-325345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350" indent="-325345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29744" indent="-32534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2996" indent="-326461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5915" indent="-326461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88839" indent="-326461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1759" indent="-326461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29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22" algn="l" defTabSz="6529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43" algn="l" defTabSz="6529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64" algn="l" defTabSz="6529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88" algn="l" defTabSz="6529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608" algn="l" defTabSz="6529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531" algn="l" defTabSz="6529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52" algn="l" defTabSz="6529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76" algn="l" defTabSz="6529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5"/>
            <a:ext cx="11658600" cy="2836863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3:  Processes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 of LT-scheduler</a:t>
            </a:r>
            <a:endParaRPr lang="ko-KR" altLang="en-US" dirty="0"/>
          </a:p>
        </p:txBody>
      </p:sp>
      <p:sp>
        <p:nvSpPr>
          <p:cNvPr id="88" name="Can 87"/>
          <p:cNvSpPr/>
          <p:nvPr/>
        </p:nvSpPr>
        <p:spPr bwMode="auto">
          <a:xfrm rot="16200000">
            <a:off x="7130829" y="5802374"/>
            <a:ext cx="633259" cy="277362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6154007" y="7563189"/>
            <a:ext cx="1422532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altLang="ko-KR" dirty="0" smtClean="0"/>
              <a:t>I/O Device</a:t>
            </a:r>
          </a:p>
          <a:p>
            <a:pPr algn="ctr"/>
            <a:r>
              <a:rPr lang="en-US" altLang="ko-KR" dirty="0" smtClean="0"/>
              <a:t>Queues</a:t>
            </a:r>
            <a:endParaRPr lang="ko-KR" altLang="en-US" dirty="0"/>
          </a:p>
        </p:txBody>
      </p:sp>
      <p:sp>
        <p:nvSpPr>
          <p:cNvPr id="91" name="Snip Single Corner Rectangle 90"/>
          <p:cNvSpPr/>
          <p:nvPr/>
        </p:nvSpPr>
        <p:spPr bwMode="auto">
          <a:xfrm>
            <a:off x="5017302" y="6928053"/>
            <a:ext cx="794478" cy="521737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endParaRPr lang="ko-KR" alt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897400" y="7560686"/>
            <a:ext cx="1077974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altLang="ko-KR" dirty="0" smtClean="0"/>
              <a:t>I/O</a:t>
            </a:r>
          </a:p>
          <a:p>
            <a:pPr algn="ctr"/>
            <a:r>
              <a:rPr lang="en-US" altLang="ko-KR" dirty="0" smtClean="0"/>
              <a:t>Devices</a:t>
            </a:r>
            <a:endParaRPr lang="ko-KR" altLang="en-US" dirty="0"/>
          </a:p>
        </p:txBody>
      </p:sp>
      <p:sp>
        <p:nvSpPr>
          <p:cNvPr id="94" name="Can 93"/>
          <p:cNvSpPr/>
          <p:nvPr/>
        </p:nvSpPr>
        <p:spPr bwMode="auto">
          <a:xfrm rot="16200000">
            <a:off x="6842741" y="2520869"/>
            <a:ext cx="590551" cy="342987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96" name="Bevel 95"/>
          <p:cNvSpPr/>
          <p:nvPr/>
        </p:nvSpPr>
        <p:spPr bwMode="auto">
          <a:xfrm>
            <a:off x="9635027" y="4684956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/>
          </a:p>
          <a:p>
            <a:pPr defTabSz="914202"/>
            <a:endParaRPr lang="ko-KR" altLang="en-US" dirty="0"/>
          </a:p>
        </p:txBody>
      </p:sp>
      <p:sp>
        <p:nvSpPr>
          <p:cNvPr id="98" name="7-Point Star 97"/>
          <p:cNvSpPr/>
          <p:nvPr/>
        </p:nvSpPr>
        <p:spPr bwMode="auto">
          <a:xfrm>
            <a:off x="8271166" y="39947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9" name="7-Point Star 98"/>
          <p:cNvSpPr/>
          <p:nvPr/>
        </p:nvSpPr>
        <p:spPr bwMode="auto">
          <a:xfrm>
            <a:off x="7700776" y="39947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00" name="7-Point Star 99"/>
          <p:cNvSpPr/>
          <p:nvPr/>
        </p:nvSpPr>
        <p:spPr bwMode="auto">
          <a:xfrm>
            <a:off x="7130386" y="39947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02" name="7-Point Star 101"/>
          <p:cNvSpPr/>
          <p:nvPr/>
        </p:nvSpPr>
        <p:spPr bwMode="auto">
          <a:xfrm>
            <a:off x="6563651" y="4003365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 bwMode="auto">
          <a:xfrm>
            <a:off x="3384141" y="422209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Elbow Connector 107"/>
          <p:cNvCxnSpPr>
            <a:stCxn id="94" idx="3"/>
            <a:endCxn id="96" idx="6"/>
          </p:cNvCxnSpPr>
          <p:nvPr/>
        </p:nvCxnSpPr>
        <p:spPr bwMode="auto">
          <a:xfrm>
            <a:off x="8852953" y="4235809"/>
            <a:ext cx="1306729" cy="44915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Elbow Connector 108"/>
          <p:cNvCxnSpPr>
            <a:stCxn id="96" idx="2"/>
            <a:endCxn id="88" idx="3"/>
          </p:cNvCxnSpPr>
          <p:nvPr/>
        </p:nvCxnSpPr>
        <p:spPr bwMode="auto">
          <a:xfrm rot="5400000">
            <a:off x="8727325" y="5756826"/>
            <a:ext cx="1539311" cy="132540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Elbow Connector 109"/>
          <p:cNvCxnSpPr>
            <a:stCxn id="96" idx="2"/>
            <a:endCxn id="94" idx="1"/>
          </p:cNvCxnSpPr>
          <p:nvPr/>
        </p:nvCxnSpPr>
        <p:spPr bwMode="auto">
          <a:xfrm rot="5400000" flipH="1">
            <a:off x="7084344" y="2574539"/>
            <a:ext cx="1414067" cy="4736604"/>
          </a:xfrm>
          <a:prstGeom prst="bentConnector4">
            <a:avLst>
              <a:gd name="adj1" fmla="val -37443"/>
              <a:gd name="adj2" fmla="val 11270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7-Point Star 111"/>
          <p:cNvSpPr/>
          <p:nvPr/>
        </p:nvSpPr>
        <p:spPr bwMode="auto">
          <a:xfrm>
            <a:off x="9887822" y="4926665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631903" y="3564884"/>
            <a:ext cx="1726063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cxnSp>
        <p:nvCxnSpPr>
          <p:cNvPr id="114" name="Elbow Connector 113"/>
          <p:cNvCxnSpPr>
            <a:stCxn id="91" idx="2"/>
          </p:cNvCxnSpPr>
          <p:nvPr/>
        </p:nvCxnSpPr>
        <p:spPr bwMode="auto">
          <a:xfrm rot="10800000">
            <a:off x="4183671" y="4239343"/>
            <a:ext cx="833630" cy="294957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0671856" y="5556315"/>
            <a:ext cx="653955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4000" dirty="0"/>
              <a:t>CPU-bound processes: fills up ready queue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24" name="Can 23"/>
          <p:cNvSpPr/>
          <p:nvPr/>
        </p:nvSpPr>
        <p:spPr bwMode="auto">
          <a:xfrm>
            <a:off x="1481620" y="3598507"/>
            <a:ext cx="1781471" cy="239900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spcCol="0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/>
          </a:p>
        </p:txBody>
      </p:sp>
      <p:sp>
        <p:nvSpPr>
          <p:cNvPr id="25" name="7-Point Star 24"/>
          <p:cNvSpPr/>
          <p:nvPr/>
        </p:nvSpPr>
        <p:spPr bwMode="auto">
          <a:xfrm>
            <a:off x="1625705" y="4199349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6980" y="6068075"/>
            <a:ext cx="1844297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dirty="0" smtClean="0"/>
              <a:t>All CPU-bound</a:t>
            </a:r>
          </a:p>
          <a:p>
            <a:pPr algn="ctr"/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27" name="7-Point Star 26"/>
          <p:cNvSpPr/>
          <p:nvPr/>
        </p:nvSpPr>
        <p:spPr bwMode="auto">
          <a:xfrm>
            <a:off x="2148508" y="421063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8" name="7-Point Star 27"/>
          <p:cNvSpPr/>
          <p:nvPr/>
        </p:nvSpPr>
        <p:spPr bwMode="auto">
          <a:xfrm>
            <a:off x="2671313" y="42219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9" name="7-Point Star 28"/>
          <p:cNvSpPr/>
          <p:nvPr/>
        </p:nvSpPr>
        <p:spPr bwMode="auto">
          <a:xfrm>
            <a:off x="1619362" y="4722189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0" name="7-Point Star 29"/>
          <p:cNvSpPr/>
          <p:nvPr/>
        </p:nvSpPr>
        <p:spPr bwMode="auto">
          <a:xfrm>
            <a:off x="2142167" y="473347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1" name="7-Point Star 30"/>
          <p:cNvSpPr/>
          <p:nvPr/>
        </p:nvSpPr>
        <p:spPr bwMode="auto">
          <a:xfrm>
            <a:off x="2664971" y="474475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2" name="7-Point Star 31"/>
          <p:cNvSpPr/>
          <p:nvPr/>
        </p:nvSpPr>
        <p:spPr bwMode="auto">
          <a:xfrm>
            <a:off x="1613021" y="5245029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3" name="7-Point Star 32"/>
          <p:cNvSpPr/>
          <p:nvPr/>
        </p:nvSpPr>
        <p:spPr bwMode="auto">
          <a:xfrm>
            <a:off x="2135825" y="5256310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4" name="7-Point Star 33"/>
          <p:cNvSpPr/>
          <p:nvPr/>
        </p:nvSpPr>
        <p:spPr bwMode="auto">
          <a:xfrm>
            <a:off x="2658628" y="5267592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1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500" dirty="0"/>
              <a:t>LT-scheduler: mix I/O-bound and CPU-bound processes</a:t>
            </a:r>
          </a:p>
          <a:p>
            <a:pPr lvl="1"/>
            <a:r>
              <a:rPr lang="en-US" sz="3500" dirty="0"/>
              <a:t>Good system utility</a:t>
            </a:r>
          </a:p>
          <a:p>
            <a:pPr marL="0" indent="0">
              <a:buNone/>
            </a:pPr>
            <a:endParaRPr lang="en-US" sz="3500" dirty="0"/>
          </a:p>
          <a:p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 of LT-scheduler</a:t>
            </a:r>
            <a:endParaRPr lang="ko-KR" altLang="en-US" dirty="0"/>
          </a:p>
        </p:txBody>
      </p:sp>
      <p:sp>
        <p:nvSpPr>
          <p:cNvPr id="88" name="Can 87"/>
          <p:cNvSpPr/>
          <p:nvPr/>
        </p:nvSpPr>
        <p:spPr bwMode="auto">
          <a:xfrm rot="16200000">
            <a:off x="7130829" y="5802374"/>
            <a:ext cx="633259" cy="277362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6154007" y="7563189"/>
            <a:ext cx="1422532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altLang="ko-KR" dirty="0" smtClean="0"/>
              <a:t>I/O Device</a:t>
            </a:r>
          </a:p>
          <a:p>
            <a:pPr algn="ctr"/>
            <a:r>
              <a:rPr lang="en-US" altLang="ko-KR" dirty="0" smtClean="0"/>
              <a:t>Queues</a:t>
            </a:r>
            <a:endParaRPr lang="ko-KR" altLang="en-US" dirty="0"/>
          </a:p>
        </p:txBody>
      </p:sp>
      <p:sp>
        <p:nvSpPr>
          <p:cNvPr id="91" name="Snip Single Corner Rectangle 90"/>
          <p:cNvSpPr/>
          <p:nvPr/>
        </p:nvSpPr>
        <p:spPr bwMode="auto">
          <a:xfrm>
            <a:off x="5017302" y="6928053"/>
            <a:ext cx="794478" cy="521737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endParaRPr lang="ko-KR" alt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897400" y="7560686"/>
            <a:ext cx="1077974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altLang="ko-KR" dirty="0" smtClean="0"/>
              <a:t>I/O</a:t>
            </a:r>
          </a:p>
          <a:p>
            <a:pPr algn="ctr"/>
            <a:r>
              <a:rPr lang="en-US" altLang="ko-KR" dirty="0" smtClean="0"/>
              <a:t>Devices</a:t>
            </a:r>
            <a:endParaRPr lang="ko-KR" altLang="en-US" dirty="0"/>
          </a:p>
        </p:txBody>
      </p:sp>
      <p:sp>
        <p:nvSpPr>
          <p:cNvPr id="94" name="Can 93"/>
          <p:cNvSpPr/>
          <p:nvPr/>
        </p:nvSpPr>
        <p:spPr bwMode="auto">
          <a:xfrm rot="16200000">
            <a:off x="6842741" y="2520869"/>
            <a:ext cx="590551" cy="342987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96" name="Bevel 95"/>
          <p:cNvSpPr/>
          <p:nvPr/>
        </p:nvSpPr>
        <p:spPr bwMode="auto">
          <a:xfrm>
            <a:off x="9635027" y="4684956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/>
          </a:p>
          <a:p>
            <a:pPr defTabSz="914202"/>
            <a:endParaRPr lang="ko-KR" altLang="en-US" dirty="0"/>
          </a:p>
        </p:txBody>
      </p:sp>
      <p:cxnSp>
        <p:nvCxnSpPr>
          <p:cNvPr id="104" name="Straight Arrow Connector 103"/>
          <p:cNvCxnSpPr/>
          <p:nvPr/>
        </p:nvCxnSpPr>
        <p:spPr bwMode="auto">
          <a:xfrm>
            <a:off x="3384141" y="422209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Elbow Connector 107"/>
          <p:cNvCxnSpPr>
            <a:stCxn id="94" idx="3"/>
            <a:endCxn id="96" idx="6"/>
          </p:cNvCxnSpPr>
          <p:nvPr/>
        </p:nvCxnSpPr>
        <p:spPr bwMode="auto">
          <a:xfrm>
            <a:off x="8852953" y="4235809"/>
            <a:ext cx="1306729" cy="44915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Elbow Connector 108"/>
          <p:cNvCxnSpPr>
            <a:stCxn id="96" idx="2"/>
            <a:endCxn id="88" idx="3"/>
          </p:cNvCxnSpPr>
          <p:nvPr/>
        </p:nvCxnSpPr>
        <p:spPr bwMode="auto">
          <a:xfrm rot="5400000">
            <a:off x="8727325" y="5756826"/>
            <a:ext cx="1539311" cy="132540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Elbow Connector 109"/>
          <p:cNvCxnSpPr>
            <a:stCxn id="96" idx="2"/>
            <a:endCxn id="94" idx="1"/>
          </p:cNvCxnSpPr>
          <p:nvPr/>
        </p:nvCxnSpPr>
        <p:spPr bwMode="auto">
          <a:xfrm rot="5400000" flipH="1">
            <a:off x="7084344" y="2574539"/>
            <a:ext cx="1414067" cy="4736604"/>
          </a:xfrm>
          <a:prstGeom prst="bentConnector4">
            <a:avLst>
              <a:gd name="adj1" fmla="val -37443"/>
              <a:gd name="adj2" fmla="val 11270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5631903" y="3564884"/>
            <a:ext cx="1726063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cxnSp>
        <p:nvCxnSpPr>
          <p:cNvPr id="114" name="Elbow Connector 113"/>
          <p:cNvCxnSpPr>
            <a:stCxn id="91" idx="2"/>
          </p:cNvCxnSpPr>
          <p:nvPr/>
        </p:nvCxnSpPr>
        <p:spPr bwMode="auto">
          <a:xfrm rot="10800000">
            <a:off x="4183671" y="4239343"/>
            <a:ext cx="833630" cy="294957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0671856" y="5556315"/>
            <a:ext cx="653955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sp>
        <p:nvSpPr>
          <p:cNvPr id="24" name="Can 23"/>
          <p:cNvSpPr/>
          <p:nvPr/>
        </p:nvSpPr>
        <p:spPr bwMode="auto">
          <a:xfrm>
            <a:off x="1481620" y="3598507"/>
            <a:ext cx="1781471" cy="239900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spcCol="0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/>
          </a:p>
        </p:txBody>
      </p:sp>
      <p:sp>
        <p:nvSpPr>
          <p:cNvPr id="25" name="7-Point Star 24"/>
          <p:cNvSpPr/>
          <p:nvPr/>
        </p:nvSpPr>
        <p:spPr bwMode="auto">
          <a:xfrm>
            <a:off x="1625705" y="4199349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6980" y="6068075"/>
            <a:ext cx="1844297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dirty="0" smtClean="0"/>
              <a:t>All CPU-bound</a:t>
            </a:r>
          </a:p>
          <a:p>
            <a:pPr algn="ctr"/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27" name="7-Point Star 26"/>
          <p:cNvSpPr/>
          <p:nvPr/>
        </p:nvSpPr>
        <p:spPr bwMode="auto">
          <a:xfrm>
            <a:off x="2148508" y="421063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0" name="7-Point Star 29"/>
          <p:cNvSpPr/>
          <p:nvPr/>
        </p:nvSpPr>
        <p:spPr bwMode="auto">
          <a:xfrm>
            <a:off x="2142167" y="473347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2" name="7-Point Star 31"/>
          <p:cNvSpPr/>
          <p:nvPr/>
        </p:nvSpPr>
        <p:spPr bwMode="auto">
          <a:xfrm>
            <a:off x="1613021" y="5245029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4" name="7-Point Star 33"/>
          <p:cNvSpPr/>
          <p:nvPr/>
        </p:nvSpPr>
        <p:spPr bwMode="auto">
          <a:xfrm>
            <a:off x="2658628" y="5267592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5" name="7-Point Star 34"/>
          <p:cNvSpPr/>
          <p:nvPr/>
        </p:nvSpPr>
        <p:spPr bwMode="auto">
          <a:xfrm>
            <a:off x="2671313" y="422191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6" name="7-Point Star 35"/>
          <p:cNvSpPr/>
          <p:nvPr/>
        </p:nvSpPr>
        <p:spPr bwMode="auto">
          <a:xfrm>
            <a:off x="1619362" y="4722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7" name="7-Point Star 36"/>
          <p:cNvSpPr/>
          <p:nvPr/>
        </p:nvSpPr>
        <p:spPr bwMode="auto">
          <a:xfrm>
            <a:off x="2664971" y="474475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8" name="7-Point Star 37"/>
          <p:cNvSpPr/>
          <p:nvPr/>
        </p:nvSpPr>
        <p:spPr bwMode="auto">
          <a:xfrm>
            <a:off x="2135825" y="5256310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3" name="7-Point Star 42"/>
          <p:cNvSpPr/>
          <p:nvPr/>
        </p:nvSpPr>
        <p:spPr bwMode="auto">
          <a:xfrm>
            <a:off x="6795260" y="6958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4" name="7-Point Star 43"/>
          <p:cNvSpPr/>
          <p:nvPr/>
        </p:nvSpPr>
        <p:spPr bwMode="auto">
          <a:xfrm>
            <a:off x="6228523" y="696684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5" name="7-Point Star 44"/>
          <p:cNvSpPr/>
          <p:nvPr/>
        </p:nvSpPr>
        <p:spPr bwMode="auto">
          <a:xfrm>
            <a:off x="5160752" y="697287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6" name="7-Point Star 45"/>
          <p:cNvSpPr/>
          <p:nvPr/>
        </p:nvSpPr>
        <p:spPr bwMode="auto">
          <a:xfrm>
            <a:off x="8271166" y="39947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7" name="7-Point Star 46"/>
          <p:cNvSpPr/>
          <p:nvPr/>
        </p:nvSpPr>
        <p:spPr bwMode="auto">
          <a:xfrm>
            <a:off x="7700776" y="39947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8" name="7-Point Star 47"/>
          <p:cNvSpPr/>
          <p:nvPr/>
        </p:nvSpPr>
        <p:spPr bwMode="auto">
          <a:xfrm>
            <a:off x="9887822" y="4926665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2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Scheduling: Swapping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/>
              <a:t>Move some process from memory into disk temporarily</a:t>
            </a:r>
          </a:p>
          <a:p>
            <a:pPr lvl="1"/>
            <a:r>
              <a:rPr lang="en-US" sz="2900" dirty="0"/>
              <a:t>Swap out</a:t>
            </a:r>
          </a:p>
          <a:p>
            <a:r>
              <a:rPr lang="en-US" sz="2900" dirty="0"/>
              <a:t>Later, reloads the process from disk to memory</a:t>
            </a:r>
          </a:p>
          <a:p>
            <a:pPr lvl="1"/>
            <a:r>
              <a:rPr lang="en-US" sz="2900" dirty="0"/>
              <a:t>Swap in</a:t>
            </a:r>
          </a:p>
        </p:txBody>
      </p:sp>
      <p:sp>
        <p:nvSpPr>
          <p:cNvPr id="5" name="Can 4"/>
          <p:cNvSpPr/>
          <p:nvPr/>
        </p:nvSpPr>
        <p:spPr bwMode="auto">
          <a:xfrm rot="16200000">
            <a:off x="6601677" y="6190448"/>
            <a:ext cx="633259" cy="277362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24837" y="7951259"/>
            <a:ext cx="2506432" cy="369310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altLang="ko-KR" dirty="0" smtClean="0"/>
              <a:t>I/O Device Queue</a:t>
            </a:r>
            <a:endParaRPr lang="ko-KR" altLang="en-US" dirty="0"/>
          </a:p>
        </p:txBody>
      </p:sp>
      <p:sp>
        <p:nvSpPr>
          <p:cNvPr id="7" name="Snip Single Corner Rectangle 6"/>
          <p:cNvSpPr/>
          <p:nvPr/>
        </p:nvSpPr>
        <p:spPr bwMode="auto">
          <a:xfrm>
            <a:off x="4488151" y="7316128"/>
            <a:ext cx="794478" cy="521737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6259" y="7948758"/>
            <a:ext cx="1583452" cy="369310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altLang="ko-KR" dirty="0" smtClean="0"/>
              <a:t>I/O Device</a:t>
            </a:r>
            <a:endParaRPr lang="ko-KR" altLang="en-US" dirty="0"/>
          </a:p>
        </p:txBody>
      </p:sp>
      <p:sp>
        <p:nvSpPr>
          <p:cNvPr id="9" name="Can 8"/>
          <p:cNvSpPr/>
          <p:nvPr/>
        </p:nvSpPr>
        <p:spPr bwMode="auto">
          <a:xfrm rot="16200000">
            <a:off x="6278313" y="4496521"/>
            <a:ext cx="590551" cy="342987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10" name="Bevel 9"/>
          <p:cNvSpPr/>
          <p:nvPr/>
        </p:nvSpPr>
        <p:spPr bwMode="auto">
          <a:xfrm>
            <a:off x="9123515" y="5725704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/>
          </a:p>
          <a:p>
            <a:pPr defTabSz="914202"/>
            <a:endParaRPr lang="ko-KR" alt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819715" y="619774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>
            <a:stCxn id="9" idx="3"/>
            <a:endCxn id="10" idx="4"/>
          </p:cNvCxnSpPr>
          <p:nvPr/>
        </p:nvCxnSpPr>
        <p:spPr bwMode="auto">
          <a:xfrm flipV="1">
            <a:off x="8288523" y="6208164"/>
            <a:ext cx="834988" cy="32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lbow Connector 12"/>
          <p:cNvCxnSpPr>
            <a:stCxn id="10" idx="2"/>
            <a:endCxn id="5" idx="3"/>
          </p:cNvCxnSpPr>
          <p:nvPr/>
        </p:nvCxnSpPr>
        <p:spPr bwMode="auto">
          <a:xfrm rot="5400000">
            <a:off x="8533329" y="6462413"/>
            <a:ext cx="886639" cy="134304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>
            <a:stCxn id="10" idx="2"/>
          </p:cNvCxnSpPr>
          <p:nvPr/>
        </p:nvCxnSpPr>
        <p:spPr bwMode="auto">
          <a:xfrm rot="5400000" flipH="1">
            <a:off x="7079197" y="4121650"/>
            <a:ext cx="340312" cy="4797630"/>
          </a:xfrm>
          <a:prstGeom prst="bentConnector4">
            <a:avLst>
              <a:gd name="adj1" fmla="val -67174"/>
              <a:gd name="adj2" fmla="val 116865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67477" y="5540535"/>
            <a:ext cx="1726063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cxnSp>
        <p:nvCxnSpPr>
          <p:cNvPr id="16" name="Elbow Connector 15"/>
          <p:cNvCxnSpPr>
            <a:stCxn id="7" idx="2"/>
          </p:cNvCxnSpPr>
          <p:nvPr/>
        </p:nvCxnSpPr>
        <p:spPr bwMode="auto">
          <a:xfrm rot="10800000">
            <a:off x="3651135" y="6191553"/>
            <a:ext cx="837017" cy="138544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0142706" y="6032587"/>
            <a:ext cx="653955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sp>
        <p:nvSpPr>
          <p:cNvPr id="29" name="7-Point Star 28"/>
          <p:cNvSpPr/>
          <p:nvPr/>
        </p:nvSpPr>
        <p:spPr bwMode="auto">
          <a:xfrm>
            <a:off x="6302393" y="734626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0" name="7-Point Star 29"/>
          <p:cNvSpPr/>
          <p:nvPr/>
        </p:nvSpPr>
        <p:spPr bwMode="auto">
          <a:xfrm>
            <a:off x="5735658" y="735491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1" name="7-Point Star 30"/>
          <p:cNvSpPr/>
          <p:nvPr/>
        </p:nvSpPr>
        <p:spPr bwMode="auto">
          <a:xfrm>
            <a:off x="4631600" y="736094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4" name="Can 43"/>
          <p:cNvSpPr/>
          <p:nvPr/>
        </p:nvSpPr>
        <p:spPr bwMode="auto">
          <a:xfrm>
            <a:off x="5520797" y="4374658"/>
            <a:ext cx="2081322" cy="899628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spcCol="0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/>
          </a:p>
        </p:txBody>
      </p:sp>
      <p:cxnSp>
        <p:nvCxnSpPr>
          <p:cNvPr id="47" name="Elbow Connector 46"/>
          <p:cNvCxnSpPr>
            <a:stCxn id="10" idx="7"/>
            <a:endCxn id="44" idx="4"/>
          </p:cNvCxnSpPr>
          <p:nvPr/>
        </p:nvCxnSpPr>
        <p:spPr bwMode="auto">
          <a:xfrm rot="16200000" flipV="1">
            <a:off x="8114222" y="4312367"/>
            <a:ext cx="1021847" cy="2046052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Elbow Connector 49"/>
          <p:cNvCxnSpPr>
            <a:stCxn id="44" idx="2"/>
          </p:cNvCxnSpPr>
          <p:nvPr/>
        </p:nvCxnSpPr>
        <p:spPr bwMode="auto">
          <a:xfrm rot="10800000" flipV="1">
            <a:off x="4858653" y="4824469"/>
            <a:ext cx="662147" cy="1245867"/>
          </a:xfrm>
          <a:prstGeom prst="bentConnector3">
            <a:avLst>
              <a:gd name="adj1" fmla="val 223654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7901968" y="4462852"/>
            <a:ext cx="1299636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i="1" dirty="0" smtClean="0"/>
              <a:t>swap out</a:t>
            </a:r>
            <a:endParaRPr lang="en-US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4138660" y="4456493"/>
            <a:ext cx="1131922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i="1" dirty="0" smtClean="0"/>
              <a:t>swap in</a:t>
            </a:r>
            <a:endParaRPr lang="en-US" i="1" dirty="0"/>
          </a:p>
        </p:txBody>
      </p:sp>
      <p:sp>
        <p:nvSpPr>
          <p:cNvPr id="68" name="7-Point Star 67"/>
          <p:cNvSpPr/>
          <p:nvPr/>
        </p:nvSpPr>
        <p:spPr bwMode="auto">
          <a:xfrm>
            <a:off x="7597794" y="599280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9" name="7-Point Star 68"/>
          <p:cNvSpPr/>
          <p:nvPr/>
        </p:nvSpPr>
        <p:spPr bwMode="auto">
          <a:xfrm>
            <a:off x="7031055" y="600145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0" name="7-Point Star 69"/>
          <p:cNvSpPr/>
          <p:nvPr/>
        </p:nvSpPr>
        <p:spPr bwMode="auto">
          <a:xfrm>
            <a:off x="6262480" y="467563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1" name="7-Point Star 70"/>
          <p:cNvSpPr/>
          <p:nvPr/>
        </p:nvSpPr>
        <p:spPr bwMode="auto">
          <a:xfrm>
            <a:off x="5695745" y="46842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2" name="7-Point Star 71"/>
          <p:cNvSpPr/>
          <p:nvPr/>
        </p:nvSpPr>
        <p:spPr bwMode="auto">
          <a:xfrm>
            <a:off x="6904738" y="468289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3" name="7-Point Star 72"/>
          <p:cNvSpPr/>
          <p:nvPr/>
        </p:nvSpPr>
        <p:spPr bwMode="auto">
          <a:xfrm>
            <a:off x="9383050" y="598192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1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Context Switch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1"/>
            <a:ext cx="11220450" cy="5930900"/>
          </a:xfrm>
        </p:spPr>
        <p:txBody>
          <a:bodyPr/>
          <a:lstStyle/>
          <a:p>
            <a:r>
              <a:rPr lang="en-US" altLang="ko-KR" sz="3100" dirty="0"/>
              <a:t>When CPU switches to another process, the system must save the state of the old process and load the saved state for the new process via a </a:t>
            </a:r>
            <a:r>
              <a:rPr lang="en-US" altLang="ko-KR" sz="3100" b="1" dirty="0">
                <a:solidFill>
                  <a:srgbClr val="3366FF"/>
                </a:solidFill>
              </a:rPr>
              <a:t>context switch</a:t>
            </a:r>
            <a:r>
              <a:rPr lang="en-US" altLang="ko-KR" sz="3100" dirty="0"/>
              <a:t>.</a:t>
            </a:r>
          </a:p>
          <a:p>
            <a:r>
              <a:rPr lang="en-US" altLang="ko-KR" sz="3100" b="1" dirty="0">
                <a:solidFill>
                  <a:srgbClr val="3366FF"/>
                </a:solidFill>
              </a:rPr>
              <a:t>Context </a:t>
            </a:r>
            <a:r>
              <a:rPr lang="en-US" altLang="ko-KR" sz="3100" dirty="0"/>
              <a:t>of a process represented in the PCB</a:t>
            </a:r>
          </a:p>
        </p:txBody>
      </p:sp>
      <p:sp>
        <p:nvSpPr>
          <p:cNvPr id="17" name="Bevel 16"/>
          <p:cNvSpPr/>
          <p:nvPr/>
        </p:nvSpPr>
        <p:spPr bwMode="auto">
          <a:xfrm>
            <a:off x="7314996" y="5304604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18" name="7-Point Star 17"/>
          <p:cNvSpPr/>
          <p:nvPr/>
        </p:nvSpPr>
        <p:spPr bwMode="auto">
          <a:xfrm>
            <a:off x="7577322" y="553500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9" name="7-Point Star 18"/>
          <p:cNvSpPr/>
          <p:nvPr/>
        </p:nvSpPr>
        <p:spPr bwMode="auto">
          <a:xfrm>
            <a:off x="7577324" y="456161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0" name="7-Point Star 19"/>
          <p:cNvSpPr/>
          <p:nvPr/>
        </p:nvSpPr>
        <p:spPr bwMode="auto">
          <a:xfrm>
            <a:off x="7577321" y="645806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4451" y="4618801"/>
            <a:ext cx="1620230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i="1" dirty="0" err="1" smtClean="0"/>
              <a:t>Load_PCB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71940" y="6495472"/>
            <a:ext cx="1639504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i="1" dirty="0" err="1" smtClean="0"/>
              <a:t>Save_PCB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23" name="Folded Corner 22"/>
          <p:cNvSpPr/>
          <p:nvPr/>
        </p:nvSpPr>
        <p:spPr bwMode="auto">
          <a:xfrm>
            <a:off x="10372993" y="4480493"/>
            <a:ext cx="974362" cy="2593043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 err="1"/>
              <a:t>Mem</a:t>
            </a:r>
            <a:endParaRPr lang="ko-KR" altLang="en-US" dirty="0"/>
          </a:p>
        </p:txBody>
      </p:sp>
      <p:cxnSp>
        <p:nvCxnSpPr>
          <p:cNvPr id="24" name="Straight Arrow Connector 23"/>
          <p:cNvCxnSpPr>
            <a:endCxn id="21" idx="3"/>
          </p:cNvCxnSpPr>
          <p:nvPr/>
        </p:nvCxnSpPr>
        <p:spPr bwMode="auto">
          <a:xfrm flipH="1" flipV="1">
            <a:off x="9774681" y="4803456"/>
            <a:ext cx="553350" cy="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2" idx="3"/>
          </p:cNvCxnSpPr>
          <p:nvPr/>
        </p:nvCxnSpPr>
        <p:spPr bwMode="auto">
          <a:xfrm>
            <a:off x="9811444" y="6680127"/>
            <a:ext cx="516584" cy="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351823" y="5597007"/>
            <a:ext cx="653955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cxnSp>
        <p:nvCxnSpPr>
          <p:cNvPr id="27" name="Straight Arrow Connector 26"/>
          <p:cNvCxnSpPr>
            <a:endCxn id="17" idx="6"/>
          </p:cNvCxnSpPr>
          <p:nvPr/>
        </p:nvCxnSpPr>
        <p:spPr bwMode="auto">
          <a:xfrm flipH="1">
            <a:off x="7839651" y="5044969"/>
            <a:ext cx="9406" cy="2596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7" idx="2"/>
            <a:endCxn id="20" idx="6"/>
          </p:cNvCxnSpPr>
          <p:nvPr/>
        </p:nvCxnSpPr>
        <p:spPr bwMode="auto">
          <a:xfrm flipH="1">
            <a:off x="7839650" y="6269523"/>
            <a:ext cx="1" cy="188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638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Context Switch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1"/>
            <a:ext cx="11220450" cy="5930900"/>
          </a:xfrm>
        </p:spPr>
        <p:txBody>
          <a:bodyPr/>
          <a:lstStyle/>
          <a:p>
            <a:r>
              <a:rPr lang="en-US" altLang="ko-KR" sz="3100" dirty="0"/>
              <a:t>Context-switch time is pure overhead</a:t>
            </a:r>
          </a:p>
          <a:p>
            <a:pPr lvl="1"/>
            <a:r>
              <a:rPr lang="en-US" altLang="ko-KR" sz="3100" dirty="0"/>
              <a:t>memory speed</a:t>
            </a:r>
          </a:p>
          <a:p>
            <a:pPr lvl="1"/>
            <a:r>
              <a:rPr lang="en-US" altLang="ko-KR" sz="3100" dirty="0"/>
              <a:t>number of registers</a:t>
            </a:r>
          </a:p>
          <a:p>
            <a:pPr lvl="1"/>
            <a:r>
              <a:rPr lang="en-US" altLang="ko-KR" sz="3100" dirty="0"/>
              <a:t>special instruction for context switch</a:t>
            </a:r>
          </a:p>
          <a:p>
            <a:pPr lvl="1"/>
            <a:r>
              <a:rPr lang="en-US" altLang="ko-KR" sz="3100" dirty="0"/>
              <a:t>a few milliseconds</a:t>
            </a:r>
          </a:p>
          <a:p>
            <a:pPr lvl="1"/>
            <a:r>
              <a:rPr lang="en-US" altLang="ko-KR" sz="3100" dirty="0"/>
              <a:t>Some hardware provides multiple sets of registers per CPU </a:t>
            </a:r>
            <a:r>
              <a:rPr lang="en-US" altLang="ko-KR" sz="3100" dirty="0">
                <a:sym typeface="Wingdings"/>
              </a:rPr>
              <a:t> </a:t>
            </a:r>
            <a:r>
              <a:rPr lang="en-US" altLang="ko-KR" sz="3100" dirty="0"/>
              <a:t>no register copy needed</a:t>
            </a:r>
          </a:p>
        </p:txBody>
      </p:sp>
    </p:spTree>
    <p:extLst>
      <p:ext uri="{BB962C8B-B14F-4D97-AF65-F5344CB8AC3E}">
        <p14:creationId xmlns:p14="http://schemas.microsoft.com/office/powerpoint/2010/main" val="299181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Creation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1"/>
            <a:ext cx="11410950" cy="6769100"/>
          </a:xfrm>
        </p:spPr>
        <p:txBody>
          <a:bodyPr/>
          <a:lstStyle/>
          <a:p>
            <a:r>
              <a:rPr lang="en-US" altLang="ko-KR" sz="3100" b="1" dirty="0"/>
              <a:t>Parent </a:t>
            </a:r>
            <a:r>
              <a:rPr lang="en-US" altLang="ko-KR" sz="3100" dirty="0"/>
              <a:t>process creates </a:t>
            </a:r>
            <a:r>
              <a:rPr lang="en-US" altLang="ko-KR" sz="3100" b="1" dirty="0"/>
              <a:t>children </a:t>
            </a:r>
            <a:r>
              <a:rPr lang="en-US" altLang="ko-KR" sz="3100" dirty="0"/>
              <a:t>processes, which, in turn create other processes, forming a tree of processes</a:t>
            </a:r>
            <a:endParaRPr lang="en-US" altLang="ko-KR" dirty="0" smtClean="0"/>
          </a:p>
        </p:txBody>
      </p:sp>
      <p:pic>
        <p:nvPicPr>
          <p:cNvPr id="22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26" y="2963477"/>
            <a:ext cx="6929666" cy="54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19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Creation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1"/>
            <a:ext cx="11410950" cy="6769100"/>
          </a:xfrm>
        </p:spPr>
        <p:txBody>
          <a:bodyPr/>
          <a:lstStyle/>
          <a:p>
            <a:r>
              <a:rPr lang="en-US" altLang="ko-KR" sz="3100" dirty="0"/>
              <a:t>Generally, process identified and managed via </a:t>
            </a:r>
            <a:r>
              <a:rPr lang="en-US" altLang="ko-KR" sz="3100" b="1" dirty="0"/>
              <a:t>a process identifier </a:t>
            </a:r>
            <a:r>
              <a:rPr lang="en-US" altLang="ko-KR" sz="3100" dirty="0"/>
              <a:t>(</a:t>
            </a:r>
            <a:r>
              <a:rPr lang="en-US" altLang="ko-KR" sz="3100" b="1" dirty="0" err="1"/>
              <a:t>pid</a:t>
            </a:r>
            <a:r>
              <a:rPr lang="en-US" altLang="ko-KR" sz="3100" dirty="0"/>
              <a:t>)</a:t>
            </a:r>
            <a:endParaRPr lang="en-US" altLang="ko-KR" dirty="0" smtClean="0"/>
          </a:p>
          <a:p>
            <a:r>
              <a:rPr lang="en-US" altLang="ko-KR" sz="3100" dirty="0"/>
              <a:t>Resource sharing</a:t>
            </a:r>
          </a:p>
          <a:p>
            <a:pPr lvl="1"/>
            <a:r>
              <a:rPr lang="en-US" altLang="ko-KR" sz="3100" dirty="0"/>
              <a:t>Parent and children share all resources</a:t>
            </a:r>
          </a:p>
          <a:p>
            <a:pPr lvl="1"/>
            <a:r>
              <a:rPr lang="en-US" altLang="ko-KR" sz="3100" dirty="0"/>
              <a:t>Children share subset of parent’s resources</a:t>
            </a:r>
          </a:p>
          <a:p>
            <a:pPr lvl="1"/>
            <a:r>
              <a:rPr lang="en-US" altLang="ko-KR" sz="3100" dirty="0"/>
              <a:t>Parent and child share no resources</a:t>
            </a:r>
            <a:endParaRPr lang="en-US" altLang="ko-KR" dirty="0" smtClean="0"/>
          </a:p>
          <a:p>
            <a:r>
              <a:rPr lang="en-US" altLang="ko-KR" sz="3100" dirty="0"/>
              <a:t>Execution</a:t>
            </a:r>
          </a:p>
          <a:p>
            <a:pPr lvl="1"/>
            <a:r>
              <a:rPr lang="en-US" altLang="ko-KR" sz="3100" dirty="0"/>
              <a:t>Parent and children execute concurrently</a:t>
            </a:r>
          </a:p>
          <a:p>
            <a:pPr lvl="1"/>
            <a:r>
              <a:rPr lang="en-US" altLang="ko-KR" sz="3100" dirty="0"/>
              <a:t>Parent waits until children terminate</a:t>
            </a:r>
          </a:p>
          <a:p>
            <a:pPr>
              <a:buFont typeface="Monotype Sorts" charset="2"/>
              <a:buNone/>
            </a:pPr>
            <a:endParaRPr lang="en-US" altLang="ko-KR" sz="3100" dirty="0"/>
          </a:p>
        </p:txBody>
      </p:sp>
    </p:spTree>
    <p:extLst>
      <p:ext uri="{BB962C8B-B14F-4D97-AF65-F5344CB8AC3E}">
        <p14:creationId xmlns:p14="http://schemas.microsoft.com/office/powerpoint/2010/main" val="30756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69890"/>
            <a:ext cx="11425237" cy="768351"/>
          </a:xfrm>
        </p:spPr>
        <p:txBody>
          <a:bodyPr/>
          <a:lstStyle/>
          <a:p>
            <a:pPr eaLnBrk="1" hangingPunct="1"/>
            <a:r>
              <a:rPr lang="en-US" altLang="ko-KR" smtClean="0"/>
              <a:t>Process Creation (Cont.)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3100" dirty="0"/>
              <a:t>Address space</a:t>
            </a:r>
          </a:p>
          <a:p>
            <a:pPr lvl="1"/>
            <a:r>
              <a:rPr lang="en-US" altLang="ko-KR" sz="3100" dirty="0"/>
              <a:t>Child duplicate of parent</a:t>
            </a:r>
          </a:p>
          <a:p>
            <a:pPr lvl="1"/>
            <a:r>
              <a:rPr lang="en-US" altLang="ko-KR" sz="3100" dirty="0"/>
              <a:t>Child has a program loaded into it</a:t>
            </a:r>
          </a:p>
          <a:p>
            <a:pPr lvl="1"/>
            <a:endParaRPr lang="en-US" altLang="ko-KR" sz="3100" dirty="0"/>
          </a:p>
          <a:p>
            <a:r>
              <a:rPr lang="en-US" altLang="ko-KR" sz="3100" dirty="0"/>
              <a:t>UNIX examples</a:t>
            </a:r>
          </a:p>
          <a:p>
            <a:pPr lvl="1"/>
            <a:r>
              <a:rPr lang="en-US" altLang="ko-KR" sz="3100" b="1" dirty="0"/>
              <a:t>fork</a:t>
            </a:r>
            <a:r>
              <a:rPr lang="en-US" altLang="ko-KR" sz="3100" dirty="0"/>
              <a:t> system call creates new process</a:t>
            </a:r>
          </a:p>
          <a:p>
            <a:pPr lvl="1"/>
            <a:r>
              <a:rPr lang="en-US" altLang="ko-KR" sz="3100" b="1" dirty="0"/>
              <a:t>exec</a:t>
            </a:r>
            <a:r>
              <a:rPr lang="en-US" altLang="ko-KR" sz="3100" dirty="0"/>
              <a:t> system call used after a </a:t>
            </a:r>
            <a:r>
              <a:rPr lang="en-US" altLang="ko-KR" sz="3100" b="1" dirty="0"/>
              <a:t>fork</a:t>
            </a:r>
            <a:r>
              <a:rPr lang="en-US" altLang="ko-KR" sz="3100" dirty="0"/>
              <a:t> to replace the process’ memory space with a new program</a:t>
            </a:r>
          </a:p>
        </p:txBody>
      </p:sp>
    </p:spTree>
    <p:extLst>
      <p:ext uri="{BB962C8B-B14F-4D97-AF65-F5344CB8AC3E}">
        <p14:creationId xmlns:p14="http://schemas.microsoft.com/office/powerpoint/2010/main" val="119982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90"/>
            <a:ext cx="12344400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Unix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8" y="1435102"/>
            <a:ext cx="7445375" cy="67532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 err="1">
                <a:latin typeface="Monaco" charset="0"/>
              </a:rPr>
              <a:t>int</a:t>
            </a:r>
            <a:r>
              <a:rPr kumimoji="0" lang="en-US" altLang="ko-KR" sz="2000" dirty="0">
                <a:latin typeface="Monaco" charset="0"/>
              </a:rPr>
              <a:t> main()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 err="1">
                <a:latin typeface="Monaco" charset="0"/>
              </a:rPr>
              <a:t>pid_t</a:t>
            </a:r>
            <a:r>
              <a:rPr kumimoji="0" lang="en-US" altLang="ko-KR" sz="2000" dirty="0">
                <a:latin typeface="Monaco" charset="0"/>
              </a:rPr>
              <a:t>  </a:t>
            </a:r>
            <a:r>
              <a:rPr kumimoji="0" lang="en-US" altLang="ko-KR" sz="2000" dirty="0" err="1">
                <a:latin typeface="Monaco" charset="0"/>
              </a:rPr>
              <a:t>pid</a:t>
            </a:r>
            <a:r>
              <a:rPr kumimoji="0" lang="en-US" altLang="ko-KR" sz="2000" dirty="0">
                <a:latin typeface="Monaco" charset="0"/>
              </a:rPr>
              <a:t>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/* fork another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</a:t>
            </a:r>
            <a:r>
              <a:rPr kumimoji="0" lang="en-US" altLang="ko-KR" sz="2000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dirty="0">
                <a:solidFill>
                  <a:srgbClr val="FF0000"/>
                </a:solidFill>
                <a:latin typeface="Monaco" charset="0"/>
              </a:rPr>
              <a:t>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if (</a:t>
            </a:r>
            <a:r>
              <a:rPr kumimoji="0" lang="en-US" altLang="ko-KR" sz="2000" dirty="0" err="1">
                <a:latin typeface="Monaco" charset="0"/>
              </a:rPr>
              <a:t>pid</a:t>
            </a:r>
            <a:r>
              <a:rPr kumimoji="0" lang="en-US" altLang="ko-KR" sz="2000" dirty="0">
                <a:latin typeface="Monaco" charset="0"/>
              </a:rPr>
              <a:t> &lt; 0) { /* error occurred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</a:t>
            </a:r>
            <a:r>
              <a:rPr kumimoji="0" lang="en-US" altLang="ko-KR" sz="2000" dirty="0" err="1">
                <a:latin typeface="Monaco" charset="0"/>
              </a:rPr>
              <a:t>fprintf</a:t>
            </a:r>
            <a:r>
              <a:rPr kumimoji="0" lang="en-US" altLang="ko-KR" sz="2000" dirty="0">
                <a:latin typeface="Monaco" charset="0"/>
              </a:rPr>
              <a:t>(</a:t>
            </a:r>
            <a:r>
              <a:rPr kumimoji="0" lang="en-US" altLang="ko-KR" sz="2000" dirty="0" err="1">
                <a:latin typeface="Monaco" charset="0"/>
              </a:rPr>
              <a:t>stderr</a:t>
            </a:r>
            <a:r>
              <a:rPr kumimoji="0" lang="en-US" altLang="ko-KR" sz="2000" dirty="0"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else if (</a:t>
            </a:r>
            <a:r>
              <a:rPr kumimoji="0" lang="en-US" altLang="ko-KR" sz="2000" dirty="0" err="1">
                <a:latin typeface="Monaco" charset="0"/>
              </a:rPr>
              <a:t>pid</a:t>
            </a:r>
            <a:r>
              <a:rPr kumimoji="0" lang="en-US" altLang="ko-KR" sz="2000" dirty="0">
                <a:latin typeface="Monaco" charset="0"/>
              </a:rPr>
              <a:t> == 0) { /* child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</a:t>
            </a:r>
            <a:r>
              <a:rPr kumimoji="0" lang="en-US" altLang="ko-KR" sz="2000" dirty="0" err="1">
                <a:solidFill>
                  <a:srgbClr val="FF0000"/>
                </a:solidFill>
                <a:latin typeface="Monaco" charset="0"/>
              </a:rPr>
              <a:t>execlp</a:t>
            </a:r>
            <a:r>
              <a:rPr kumimoji="0" lang="en-US" altLang="ko-KR" sz="2000" dirty="0">
                <a:latin typeface="Monaco" charset="0"/>
              </a:rPr>
              <a:t>("/bin/</a:t>
            </a:r>
            <a:r>
              <a:rPr kumimoji="0" lang="en-US" altLang="ko-KR" sz="2000" dirty="0" err="1">
                <a:latin typeface="Monaco" charset="0"/>
              </a:rPr>
              <a:t>ls</a:t>
            </a:r>
            <a:r>
              <a:rPr kumimoji="0" lang="en-US" altLang="ko-KR" sz="2000" dirty="0">
                <a:latin typeface="Monaco" charset="0"/>
              </a:rPr>
              <a:t>", "</a:t>
            </a:r>
            <a:r>
              <a:rPr kumimoji="0" lang="en-US" altLang="ko-KR" sz="2000" dirty="0" err="1">
                <a:latin typeface="Monaco" charset="0"/>
              </a:rPr>
              <a:t>ls</a:t>
            </a:r>
            <a:r>
              <a:rPr kumimoji="0" lang="en-US" altLang="ko-KR" sz="2000" dirty="0"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else { /* parent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/* parent will wait for the child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</a:t>
            </a:r>
            <a:r>
              <a:rPr kumimoji="0" lang="en-US" altLang="ko-KR" sz="2000" dirty="0" err="1">
                <a:latin typeface="Monaco" charset="0"/>
              </a:rPr>
              <a:t>printf</a:t>
            </a:r>
            <a:r>
              <a:rPr kumimoji="0" lang="en-US" altLang="ko-KR" sz="2000" dirty="0"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49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90"/>
            <a:ext cx="12344400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Unix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663" y="1420233"/>
            <a:ext cx="5020466" cy="1553427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 err="1">
                <a:latin typeface="Monaco" charset="0"/>
              </a:rPr>
              <a:t>int</a:t>
            </a:r>
            <a:r>
              <a:rPr kumimoji="0" lang="en-US" altLang="ko-KR" sz="2000" b="1" dirty="0">
                <a:latin typeface="Monaco" charset="0"/>
              </a:rPr>
              <a:t> main()</a:t>
            </a:r>
            <a:r>
              <a:rPr kumimoji="0" lang="ko-KR" altLang="en-US" sz="2000" b="1" dirty="0">
                <a:latin typeface="Monaco" charset="0"/>
              </a:rPr>
              <a:t> </a:t>
            </a:r>
            <a:r>
              <a:rPr kumimoji="0" lang="en-US" altLang="ko-KR" sz="2000" b="1" dirty="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latin typeface="Monaco" charset="0"/>
              </a:rPr>
              <a:t>	…	</a:t>
            </a:r>
            <a:br>
              <a:rPr kumimoji="0" lang="en-US" altLang="ko-KR" sz="2000" b="1" dirty="0">
                <a:latin typeface="Monaco" charset="0"/>
              </a:rPr>
            </a:b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latin typeface="Monaco" charset="0"/>
              </a:rPr>
              <a:t>	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076202" y="2408671"/>
            <a:ext cx="13335" cy="9515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4230603" y="2408671"/>
            <a:ext cx="3412272" cy="9515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966090">
            <a:off x="4789896" y="2563309"/>
            <a:ext cx="2548861" cy="710673"/>
          </a:xfrm>
          <a:prstGeom prst="rect">
            <a:avLst/>
          </a:prstGeom>
          <a:noFill/>
        </p:spPr>
        <p:txBody>
          <a:bodyPr wrap="none" lIns="124679" tIns="62340" rIns="124679" bIns="62340" rtlCol="0">
            <a:spAutoFit/>
          </a:bodyPr>
          <a:lstStyle/>
          <a:p>
            <a:r>
              <a:rPr lang="en-US" altLang="ko-KR" sz="1900" i="1" dirty="0"/>
              <a:t>new child process</a:t>
            </a:r>
          </a:p>
          <a:p>
            <a:r>
              <a:rPr lang="en-US" altLang="ko-KR" sz="1900" i="1" dirty="0"/>
              <a:t>process id = 1234</a:t>
            </a:r>
            <a:endParaRPr lang="ko-KR" altLang="en-US" sz="1900" i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334066" y="3538651"/>
            <a:ext cx="5434932" cy="50403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603" tIns="65303" rIns="130603" bIns="6530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// 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is 0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if (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&lt; 0)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fprintf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(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stderr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else if (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== 0) { 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execlp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("/bin/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", "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else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printf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kumimoji="0" lang="en-US" altLang="ko-KR" sz="2000" b="1" dirty="0">
              <a:solidFill>
                <a:srgbClr val="FF0000"/>
              </a:solidFill>
              <a:latin typeface="Monaco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2419" y="2457736"/>
            <a:ext cx="1249513" cy="710673"/>
          </a:xfrm>
          <a:prstGeom prst="rect">
            <a:avLst/>
          </a:prstGeom>
          <a:noFill/>
        </p:spPr>
        <p:txBody>
          <a:bodyPr wrap="none" lIns="124679" tIns="62340" rIns="124679" bIns="62340" rtlCol="0">
            <a:spAutoFit/>
          </a:bodyPr>
          <a:lstStyle/>
          <a:p>
            <a:r>
              <a:rPr lang="en-US" altLang="ko-KR" sz="1900" i="1" dirty="0"/>
              <a:t>parent</a:t>
            </a:r>
          </a:p>
          <a:p>
            <a:r>
              <a:rPr lang="en-US" altLang="ko-KR" sz="1900" i="1" dirty="0"/>
              <a:t>process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739637" y="3503960"/>
            <a:ext cx="5434932" cy="50750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603" tIns="65303" rIns="130603" bIns="6530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// 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is 1234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if (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&lt; 0)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fprintf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(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stderr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else if (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== 0) { 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execlp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("/bin/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", "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else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printf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kumimoji="0" lang="en-US" altLang="ko-KR" sz="2000" b="1" dirty="0">
              <a:solidFill>
                <a:srgbClr val="0000FF"/>
              </a:solidFill>
              <a:latin typeface="Monaco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7730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9" y="369892"/>
            <a:ext cx="11920537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Five-state Process Model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472836" y="2766128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ctr" anchorCtr="0" compatLnSpc="1">
            <a:prstTxWarp prst="textNoShape">
              <a:avLst/>
            </a:prstTxWarp>
          </a:bodyPr>
          <a:lstStyle/>
          <a:p>
            <a:pPr algn="ctr" defTabSz="914136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New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008673" y="4027801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ctr" anchorCtr="0" compatLnSpc="1">
            <a:prstTxWarp prst="textNoShape">
              <a:avLst/>
            </a:prstTxWarp>
          </a:bodyPr>
          <a:lstStyle/>
          <a:p>
            <a:pPr algn="ctr" defTabSz="914136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Ready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533857" y="4027801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ctr" anchorCtr="0" compatLnSpc="1">
            <a:prstTxWarp prst="textNoShape">
              <a:avLst/>
            </a:prstTxWarp>
          </a:bodyPr>
          <a:lstStyle/>
          <a:p>
            <a:pPr algn="ctr" defTabSz="914136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Running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78174" y="6048783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ctr" anchorCtr="0" compatLnSpc="1">
            <a:prstTxWarp prst="textNoShape">
              <a:avLst/>
            </a:prstTxWarp>
          </a:bodyPr>
          <a:lstStyle/>
          <a:p>
            <a:pPr algn="ctr" defTabSz="914136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Waiting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52673" y="2781119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ctr" anchorCtr="0" compatLnSpc="1">
            <a:prstTxWarp prst="textNoShape">
              <a:avLst/>
            </a:prstTxWarp>
          </a:bodyPr>
          <a:lstStyle/>
          <a:p>
            <a:pPr algn="ctr" defTabSz="914136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Terminated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17566" y="3207901"/>
            <a:ext cx="1259173" cy="779489"/>
          </a:xfrm>
          <a:custGeom>
            <a:avLst/>
            <a:gdLst>
              <a:gd name="connsiteX0" fmla="*/ 0 w 1259173"/>
              <a:gd name="connsiteY0" fmla="*/ 0 h 779489"/>
              <a:gd name="connsiteX1" fmla="*/ 779488 w 1259173"/>
              <a:gd name="connsiteY1" fmla="*/ 224853 h 779489"/>
              <a:gd name="connsiteX2" fmla="*/ 1259173 w 1259173"/>
              <a:gd name="connsiteY2" fmla="*/ 779489 h 7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9173" h="779489">
                <a:moveTo>
                  <a:pt x="0" y="0"/>
                </a:moveTo>
                <a:cubicBezTo>
                  <a:pt x="284813" y="47469"/>
                  <a:pt x="569626" y="94938"/>
                  <a:pt x="779488" y="224853"/>
                </a:cubicBezTo>
                <a:cubicBezTo>
                  <a:pt x="989350" y="354768"/>
                  <a:pt x="1124261" y="567128"/>
                  <a:pt x="1259173" y="779489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 dirty="0">
              <a:latin typeface="Verdana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8934143" y="3279213"/>
            <a:ext cx="1484027" cy="723163"/>
          </a:xfrm>
          <a:custGeom>
            <a:avLst/>
            <a:gdLst>
              <a:gd name="connsiteX0" fmla="*/ 0 w 1484026"/>
              <a:gd name="connsiteY0" fmla="*/ 723163 h 723163"/>
              <a:gd name="connsiteX1" fmla="*/ 584616 w 1484026"/>
              <a:gd name="connsiteY1" fmla="*/ 108566 h 723163"/>
              <a:gd name="connsiteX2" fmla="*/ 1484026 w 1484026"/>
              <a:gd name="connsiteY2" fmla="*/ 3635 h 72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4026" h="723163">
                <a:moveTo>
                  <a:pt x="0" y="723163"/>
                </a:moveTo>
                <a:cubicBezTo>
                  <a:pt x="168639" y="475825"/>
                  <a:pt x="337278" y="228487"/>
                  <a:pt x="584616" y="108566"/>
                </a:cubicBezTo>
                <a:cubicBezTo>
                  <a:pt x="831954" y="-11355"/>
                  <a:pt x="1157990" y="-3860"/>
                  <a:pt x="1484026" y="3635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411454" y="3462665"/>
            <a:ext cx="3222885" cy="554705"/>
          </a:xfrm>
          <a:custGeom>
            <a:avLst/>
            <a:gdLst>
              <a:gd name="connsiteX0" fmla="*/ 3222885 w 3222885"/>
              <a:gd name="connsiteY0" fmla="*/ 554705 h 554705"/>
              <a:gd name="connsiteX1" fmla="*/ 1648918 w 3222885"/>
              <a:gd name="connsiteY1" fmla="*/ 69 h 554705"/>
              <a:gd name="connsiteX2" fmla="*/ 0 w 3222885"/>
              <a:gd name="connsiteY2" fmla="*/ 524725 h 55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2885" h="554705">
                <a:moveTo>
                  <a:pt x="3222885" y="554705"/>
                </a:moveTo>
                <a:cubicBezTo>
                  <a:pt x="2704475" y="279885"/>
                  <a:pt x="2186065" y="5066"/>
                  <a:pt x="1648918" y="69"/>
                </a:cubicBezTo>
                <a:cubicBezTo>
                  <a:pt x="1111771" y="-4928"/>
                  <a:pt x="555885" y="259898"/>
                  <a:pt x="0" y="524725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396459" y="4976736"/>
            <a:ext cx="2908092" cy="345037"/>
          </a:xfrm>
          <a:custGeom>
            <a:avLst/>
            <a:gdLst>
              <a:gd name="connsiteX0" fmla="*/ 0 w 2908092"/>
              <a:gd name="connsiteY0" fmla="*/ 0 h 345037"/>
              <a:gd name="connsiteX1" fmla="*/ 1528997 w 2908092"/>
              <a:gd name="connsiteY1" fmla="*/ 344774 h 345037"/>
              <a:gd name="connsiteX2" fmla="*/ 2908092 w 2908092"/>
              <a:gd name="connsiteY2" fmla="*/ 44971 h 34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8092" h="345037">
                <a:moveTo>
                  <a:pt x="0" y="0"/>
                </a:moveTo>
                <a:cubicBezTo>
                  <a:pt x="522157" y="168639"/>
                  <a:pt x="1044315" y="337279"/>
                  <a:pt x="1528997" y="344774"/>
                </a:cubicBezTo>
                <a:cubicBezTo>
                  <a:pt x="2013679" y="352269"/>
                  <a:pt x="2460885" y="198620"/>
                  <a:pt x="2908092" y="44971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126642" y="5036697"/>
            <a:ext cx="764497" cy="1289155"/>
          </a:xfrm>
          <a:custGeom>
            <a:avLst/>
            <a:gdLst>
              <a:gd name="connsiteX0" fmla="*/ 764498 w 764498"/>
              <a:gd name="connsiteY0" fmla="*/ 1079292 h 1079292"/>
              <a:gd name="connsiteX1" fmla="*/ 164892 w 764498"/>
              <a:gd name="connsiteY1" fmla="*/ 599607 h 1079292"/>
              <a:gd name="connsiteX2" fmla="*/ 0 w 764498"/>
              <a:gd name="connsiteY2" fmla="*/ 0 h 10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498" h="1079292">
                <a:moveTo>
                  <a:pt x="764498" y="1079292"/>
                </a:moveTo>
                <a:cubicBezTo>
                  <a:pt x="528403" y="929390"/>
                  <a:pt x="292308" y="779489"/>
                  <a:pt x="164892" y="599607"/>
                </a:cubicBezTo>
                <a:cubicBezTo>
                  <a:pt x="37476" y="419725"/>
                  <a:pt x="18738" y="209862"/>
                  <a:pt x="0" y="0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049719" y="4991727"/>
            <a:ext cx="794478" cy="1334124"/>
          </a:xfrm>
          <a:custGeom>
            <a:avLst/>
            <a:gdLst>
              <a:gd name="connsiteX0" fmla="*/ 794479 w 794479"/>
              <a:gd name="connsiteY0" fmla="*/ 0 h 1049311"/>
              <a:gd name="connsiteX1" fmla="*/ 584616 w 794479"/>
              <a:gd name="connsiteY1" fmla="*/ 599606 h 1049311"/>
              <a:gd name="connsiteX2" fmla="*/ 0 w 794479"/>
              <a:gd name="connsiteY2" fmla="*/ 1049311 h 10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479" h="1049311">
                <a:moveTo>
                  <a:pt x="794479" y="0"/>
                </a:moveTo>
                <a:cubicBezTo>
                  <a:pt x="755754" y="212360"/>
                  <a:pt x="717029" y="424721"/>
                  <a:pt x="584616" y="599606"/>
                </a:cubicBezTo>
                <a:cubicBezTo>
                  <a:pt x="452203" y="774491"/>
                  <a:pt x="226101" y="911901"/>
                  <a:pt x="0" y="1049311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3701" y="2938078"/>
            <a:ext cx="1354303" cy="400079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sz="2000" dirty="0"/>
              <a:t>Admitted</a:t>
            </a:r>
            <a:endParaRPr lang="ko-KR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345467" y="3007843"/>
            <a:ext cx="1277589" cy="39805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sz="2000" dirty="0"/>
              <a:t>Timeout</a:t>
            </a:r>
            <a:endParaRPr lang="ko-KR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829207" y="3079159"/>
            <a:ext cx="691578" cy="39805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sz="2000" dirty="0"/>
              <a:t>Exit</a:t>
            </a:r>
            <a:endParaRPr lang="ko-KR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81" y="5296411"/>
            <a:ext cx="1342745" cy="39805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sz="2000" dirty="0"/>
              <a:t>Dispatch</a:t>
            </a:r>
            <a:endParaRPr lang="ko-KR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634334" y="5648675"/>
            <a:ext cx="2993226" cy="39805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sz="2000" dirty="0"/>
              <a:t>Wait for I/O or Event</a:t>
            </a:r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9214" y="5726383"/>
            <a:ext cx="2711664" cy="39805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sz="2000" dirty="0"/>
              <a:t>I/O or Event Occur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61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Creation</a:t>
            </a:r>
          </a:p>
        </p:txBody>
      </p:sp>
      <p:pic>
        <p:nvPicPr>
          <p:cNvPr id="24579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5" y="2840037"/>
            <a:ext cx="112537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68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90"/>
            <a:ext cx="12344400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Win32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4684" y="1329262"/>
            <a:ext cx="10494800" cy="67532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latin typeface="Monaco"/>
                <a:cs typeface="Monaco"/>
              </a:rPr>
              <a:t>int</a:t>
            </a:r>
            <a:r>
              <a:rPr lang="en-US" sz="2000" dirty="0">
                <a:latin typeface="Monaco"/>
                <a:cs typeface="Monaco"/>
              </a:rPr>
              <a:t> main(VOID) {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i="1" dirty="0">
                <a:latin typeface="Monaco"/>
                <a:cs typeface="Monaco"/>
              </a:rPr>
              <a:t>	//...</a:t>
            </a:r>
            <a:endParaRPr lang="en-US" sz="2000" dirty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sz="2000" i="1" dirty="0">
                <a:latin typeface="Monaco"/>
                <a:cs typeface="Monaco"/>
              </a:rPr>
              <a:t>	// </a:t>
            </a:r>
            <a:r>
              <a:rPr lang="en-US" sz="2000" dirty="0">
                <a:latin typeface="Monaco"/>
                <a:cs typeface="Monaco"/>
              </a:rPr>
              <a:t>create child process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if (!</a:t>
            </a:r>
            <a:r>
              <a:rPr lang="en-US" sz="2000" dirty="0" err="1">
                <a:latin typeface="Monaco"/>
                <a:cs typeface="Monaco"/>
              </a:rPr>
              <a:t>CreateProcess</a:t>
            </a:r>
            <a:r>
              <a:rPr lang="en-US" sz="2000" dirty="0">
                <a:latin typeface="Monaco"/>
                <a:cs typeface="Monaco"/>
              </a:rPr>
              <a:t>(NULL, </a:t>
            </a:r>
            <a:r>
              <a:rPr lang="en-US" sz="2000" i="1" dirty="0">
                <a:latin typeface="Monaco"/>
                <a:cs typeface="Monaco"/>
              </a:rPr>
              <a:t>// </a:t>
            </a:r>
            <a:r>
              <a:rPr lang="en-US" sz="2000" dirty="0">
                <a:latin typeface="Monaco"/>
                <a:cs typeface="Monaco"/>
              </a:rPr>
              <a:t>use command line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"C:\\WINDOWS\\system32\\</a:t>
            </a:r>
            <a:r>
              <a:rPr lang="en-US" sz="2000" dirty="0" err="1">
                <a:latin typeface="Monaco"/>
                <a:cs typeface="Monaco"/>
              </a:rPr>
              <a:t>mspaint.exe</a:t>
            </a:r>
            <a:r>
              <a:rPr lang="en-US" sz="2000" dirty="0">
                <a:latin typeface="Monaco"/>
                <a:cs typeface="Monaco"/>
              </a:rPr>
              <a:t>”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inherit process handle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don't inherit thread handle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FALSE,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disable handle inheritance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0, </a:t>
            </a:r>
            <a:r>
              <a:rPr lang="en-US" sz="2000" i="1" dirty="0">
                <a:latin typeface="Monaco"/>
                <a:cs typeface="Monaco"/>
              </a:rPr>
              <a:t>// </a:t>
            </a:r>
            <a:r>
              <a:rPr lang="en-US" sz="2000" dirty="0">
                <a:latin typeface="Monaco"/>
                <a:cs typeface="Monaco"/>
              </a:rPr>
              <a:t>no creation flags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use parent's environment block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use parent's existing directory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&amp;</a:t>
            </a:r>
            <a:r>
              <a:rPr lang="en-US" sz="2000" dirty="0" err="1">
                <a:latin typeface="Monaco"/>
                <a:cs typeface="Monaco"/>
              </a:rPr>
              <a:t>si</a:t>
            </a:r>
            <a:r>
              <a:rPr lang="en-US" sz="2000" dirty="0">
                <a:latin typeface="Monaco"/>
                <a:cs typeface="Monaco"/>
              </a:rPr>
              <a:t>, &amp;pi)) {</a:t>
            </a:r>
          </a:p>
          <a:p>
            <a:pPr marL="1550765" lvl="3" indent="0">
              <a:buNone/>
            </a:pPr>
            <a:r>
              <a:rPr lang="en-US" sz="2000" dirty="0">
                <a:latin typeface="Monaco"/>
                <a:cs typeface="Monaco"/>
              </a:rPr>
              <a:t>		</a:t>
            </a:r>
            <a:r>
              <a:rPr lang="en-US" sz="2000" dirty="0" err="1">
                <a:latin typeface="Monaco"/>
                <a:cs typeface="Monaco"/>
              </a:rPr>
              <a:t>fprintf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err="1">
                <a:latin typeface="Monaco"/>
                <a:cs typeface="Monaco"/>
              </a:rPr>
              <a:t>stderr</a:t>
            </a:r>
            <a:r>
              <a:rPr lang="en-US" sz="2000" dirty="0">
                <a:latin typeface="Monaco"/>
                <a:cs typeface="Monaco"/>
              </a:rPr>
              <a:t>, "Create Process Failed"); </a:t>
            </a:r>
          </a:p>
          <a:p>
            <a:pPr marL="1550765" lvl="3" indent="-687290">
              <a:buNone/>
            </a:pPr>
            <a:r>
              <a:rPr lang="en-US" sz="2000" dirty="0">
                <a:latin typeface="Monaco"/>
                <a:cs typeface="Monaco"/>
              </a:rPr>
              <a:t>			return -1;</a:t>
            </a:r>
            <a:br>
              <a:rPr lang="en-US" sz="2000" dirty="0">
                <a:latin typeface="Monaco"/>
                <a:cs typeface="Monaco"/>
              </a:rPr>
            </a:br>
            <a:r>
              <a:rPr lang="en-US" sz="2000" dirty="0">
                <a:latin typeface="Monaco"/>
                <a:cs typeface="Monaco"/>
              </a:rPr>
              <a:t>}</a:t>
            </a:r>
          </a:p>
          <a:p>
            <a:pPr marL="0" indent="0">
              <a:buNone/>
            </a:pPr>
            <a:r>
              <a:rPr lang="en-US" sz="2000" i="1" dirty="0">
                <a:latin typeface="Monaco"/>
                <a:cs typeface="Monaco"/>
              </a:rPr>
              <a:t>	</a:t>
            </a:r>
            <a:r>
              <a:rPr lang="en-US" sz="2000" dirty="0" err="1">
                <a:latin typeface="Monaco"/>
                <a:cs typeface="Monaco"/>
              </a:rPr>
              <a:t>WaitForSingleObject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err="1">
                <a:latin typeface="Monaco"/>
                <a:cs typeface="Monaco"/>
              </a:rPr>
              <a:t>pi.hProcess</a:t>
            </a:r>
            <a:r>
              <a:rPr lang="en-US" sz="2000" dirty="0">
                <a:latin typeface="Monaco"/>
                <a:cs typeface="Monaco"/>
              </a:rPr>
              <a:t>, INFINITE);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</a:t>
            </a:r>
            <a:r>
              <a:rPr lang="en-US" sz="2000" dirty="0" err="1">
                <a:latin typeface="Monaco"/>
                <a:cs typeface="Monaco"/>
              </a:rPr>
              <a:t>printf</a:t>
            </a:r>
            <a:r>
              <a:rPr lang="en-US" sz="2000" dirty="0">
                <a:latin typeface="Monaco"/>
                <a:cs typeface="Monaco"/>
              </a:rPr>
              <a:t>("Child Complete");</a:t>
            </a:r>
          </a:p>
          <a:p>
            <a:pPr marL="0" indent="0">
              <a:buNone/>
            </a:pPr>
            <a:r>
              <a:rPr lang="en-US" altLang="ko-KR" sz="2000" dirty="0">
                <a:latin typeface="Monaco"/>
                <a:cs typeface="Monaco"/>
              </a:rPr>
              <a:t>}</a:t>
            </a:r>
            <a:endParaRPr kumimoji="0" lang="en-US" altLang="ko-KR" sz="20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63519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Quiz: fork()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1644651"/>
            <a:ext cx="12344400" cy="1566900"/>
          </a:xfrm>
        </p:spPr>
        <p:txBody>
          <a:bodyPr/>
          <a:lstStyle/>
          <a:p>
            <a:r>
              <a:rPr lang="en-US" altLang="ko-KR" dirty="0" smtClean="0"/>
              <a:t>What are the outputs?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(parent </a:t>
            </a:r>
            <a:r>
              <a:rPr lang="en-US" altLang="ko-KR" dirty="0" err="1" smtClean="0"/>
              <a:t>pid</a:t>
            </a:r>
            <a:r>
              <a:rPr lang="en-US" altLang="ko-KR" dirty="0" smtClean="0"/>
              <a:t>: 2600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child </a:t>
            </a:r>
            <a:r>
              <a:rPr lang="en-US" altLang="ko-KR" dirty="0" err="1" smtClean="0"/>
              <a:t>pid</a:t>
            </a:r>
            <a:r>
              <a:rPr lang="en-US" altLang="ko-KR" dirty="0" smtClean="0"/>
              <a:t>: 2603)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39" y="1326091"/>
            <a:ext cx="7208295" cy="74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Termination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6" y="1644651"/>
            <a:ext cx="11395074" cy="6040439"/>
          </a:xfrm>
        </p:spPr>
        <p:txBody>
          <a:bodyPr/>
          <a:lstStyle/>
          <a:p>
            <a:r>
              <a:rPr lang="en-US" altLang="ko-KR" sz="2900" dirty="0"/>
              <a:t>Process executes last statement and asks the operating system to delete it (</a:t>
            </a:r>
            <a:r>
              <a:rPr lang="en-US" altLang="ko-KR" sz="2900" b="1" dirty="0"/>
              <a:t>exit</a:t>
            </a:r>
            <a:r>
              <a:rPr lang="en-US" altLang="ko-KR" sz="2900" dirty="0"/>
              <a:t>)</a:t>
            </a:r>
          </a:p>
          <a:p>
            <a:pPr lvl="1"/>
            <a:r>
              <a:rPr lang="en-US" altLang="ko-KR" sz="2900" dirty="0"/>
              <a:t>Output data from child to parent (via </a:t>
            </a:r>
            <a:r>
              <a:rPr lang="en-US" altLang="ko-KR" sz="2900" b="1" dirty="0"/>
              <a:t>wait</a:t>
            </a:r>
            <a:r>
              <a:rPr lang="en-US" altLang="ko-KR" sz="2900" dirty="0"/>
              <a:t>)</a:t>
            </a:r>
          </a:p>
          <a:p>
            <a:pPr lvl="1"/>
            <a:r>
              <a:rPr lang="en-US" altLang="ko-KR" sz="2900" dirty="0"/>
              <a:t>Process’ resources are </a:t>
            </a:r>
            <a:r>
              <a:rPr lang="en-US" altLang="ko-KR" sz="2900" dirty="0" err="1"/>
              <a:t>deallocated</a:t>
            </a:r>
            <a:r>
              <a:rPr lang="en-US" altLang="ko-KR" sz="2900" dirty="0"/>
              <a:t> by operating system</a:t>
            </a:r>
          </a:p>
          <a:p>
            <a:r>
              <a:rPr lang="en-US" altLang="ko-KR" sz="2900" dirty="0"/>
              <a:t>Parent may terminate execution of children processes (</a:t>
            </a:r>
            <a:r>
              <a:rPr lang="en-US" altLang="ko-KR" sz="2900" b="1" dirty="0"/>
              <a:t>abort</a:t>
            </a:r>
            <a:r>
              <a:rPr lang="en-US" altLang="ko-KR" sz="2900" dirty="0"/>
              <a:t>)</a:t>
            </a:r>
          </a:p>
          <a:p>
            <a:pPr lvl="1"/>
            <a:r>
              <a:rPr lang="en-US" altLang="ko-KR" sz="2900" dirty="0"/>
              <a:t>Child has exceeded allocated resources</a:t>
            </a:r>
          </a:p>
          <a:p>
            <a:pPr lvl="1"/>
            <a:r>
              <a:rPr lang="en-US" altLang="ko-KR" sz="2900" dirty="0"/>
              <a:t>Task assigned to child is no longer required</a:t>
            </a:r>
          </a:p>
          <a:p>
            <a:pPr lvl="1"/>
            <a:r>
              <a:rPr lang="en-US" altLang="ko-KR" sz="2900" dirty="0"/>
              <a:t>If parent is exiting</a:t>
            </a:r>
          </a:p>
          <a:p>
            <a:pPr lvl="2"/>
            <a:r>
              <a:rPr lang="en-US" altLang="ko-KR" sz="2900" dirty="0"/>
              <a:t>Some operating systems do not allow child to continue if its parent terminates</a:t>
            </a:r>
          </a:p>
          <a:p>
            <a:pPr lvl="3"/>
            <a:r>
              <a:rPr lang="en-US" altLang="ko-KR" sz="2900" dirty="0"/>
              <a:t>All children terminated - </a:t>
            </a:r>
            <a:r>
              <a:rPr lang="en-US" altLang="ko-KR" sz="2900" b="1" dirty="0"/>
              <a:t>cascading termination</a:t>
            </a:r>
          </a:p>
        </p:txBody>
      </p:sp>
    </p:spTree>
    <p:extLst>
      <p:ext uri="{BB962C8B-B14F-4D97-AF65-F5344CB8AC3E}">
        <p14:creationId xmlns:p14="http://schemas.microsoft.com/office/powerpoint/2010/main" val="2880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474790" y="369890"/>
            <a:ext cx="11555412" cy="768351"/>
          </a:xfrm>
        </p:spPr>
        <p:txBody>
          <a:bodyPr/>
          <a:lstStyle/>
          <a:p>
            <a:r>
              <a:rPr lang="en-US" altLang="ko-KR" smtClean="0"/>
              <a:t>Interprocess Communication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209676" y="1644651"/>
            <a:ext cx="11268075" cy="6040439"/>
          </a:xfrm>
        </p:spPr>
        <p:txBody>
          <a:bodyPr/>
          <a:lstStyle/>
          <a:p>
            <a:r>
              <a:rPr lang="en-US" altLang="ko-KR" sz="2900" dirty="0"/>
              <a:t>Processes within a system may be </a:t>
            </a:r>
            <a:r>
              <a:rPr lang="en-US" altLang="ko-KR" sz="2900" b="1" dirty="0"/>
              <a:t>independent </a:t>
            </a:r>
            <a:r>
              <a:rPr lang="en-US" altLang="ko-KR" sz="2900" dirty="0"/>
              <a:t>or </a:t>
            </a:r>
            <a:r>
              <a:rPr lang="en-US" altLang="ko-KR" sz="2900" b="1" dirty="0"/>
              <a:t>cooperating</a:t>
            </a:r>
          </a:p>
          <a:p>
            <a:r>
              <a:rPr lang="en-US" altLang="ko-KR" sz="2900" dirty="0"/>
              <a:t>Reasons for cooperating processes:</a:t>
            </a:r>
          </a:p>
          <a:p>
            <a:pPr lvl="1"/>
            <a:r>
              <a:rPr lang="en-US" altLang="ko-KR" sz="2900" dirty="0"/>
              <a:t>Information sharing</a:t>
            </a:r>
          </a:p>
          <a:p>
            <a:pPr lvl="1"/>
            <a:r>
              <a:rPr lang="en-US" altLang="ko-KR" sz="2900" dirty="0"/>
              <a:t>Computation speedup</a:t>
            </a:r>
          </a:p>
          <a:p>
            <a:pPr lvl="1"/>
            <a:r>
              <a:rPr lang="en-US" altLang="ko-KR" sz="2900" dirty="0"/>
              <a:t>Modularity</a:t>
            </a:r>
          </a:p>
          <a:p>
            <a:pPr lvl="1"/>
            <a:r>
              <a:rPr lang="en-US" altLang="ko-KR" sz="2900" dirty="0"/>
              <a:t>Convenience	</a:t>
            </a:r>
          </a:p>
          <a:p>
            <a:r>
              <a:rPr lang="en-US" altLang="ko-KR" sz="2900" dirty="0"/>
              <a:t>Cooperating processes need </a:t>
            </a:r>
            <a:r>
              <a:rPr lang="en-US" altLang="ko-KR" sz="2900" b="1" dirty="0" err="1"/>
              <a:t>interprocess</a:t>
            </a:r>
            <a:r>
              <a:rPr lang="en-US" altLang="ko-KR" sz="2900" b="1" dirty="0"/>
              <a:t> communication </a:t>
            </a:r>
            <a:r>
              <a:rPr lang="en-US" altLang="ko-KR" sz="2900" dirty="0"/>
              <a:t>(</a:t>
            </a:r>
            <a:r>
              <a:rPr lang="en-US" altLang="ko-KR" sz="2900" b="1" dirty="0"/>
              <a:t>IPC</a:t>
            </a:r>
            <a:r>
              <a:rPr lang="en-US" altLang="ko-KR" sz="2900" dirty="0"/>
              <a:t>)</a:t>
            </a:r>
          </a:p>
          <a:p>
            <a:r>
              <a:rPr lang="en-US" altLang="ko-KR" sz="2900" dirty="0"/>
              <a:t>Two models of IPC</a:t>
            </a:r>
          </a:p>
          <a:p>
            <a:pPr lvl="1"/>
            <a:r>
              <a:rPr lang="en-US" altLang="ko-KR" sz="2900" dirty="0"/>
              <a:t>Shared memory</a:t>
            </a:r>
          </a:p>
          <a:p>
            <a:pPr lvl="1"/>
            <a:r>
              <a:rPr lang="en-US" altLang="ko-KR" sz="2900" dirty="0"/>
              <a:t>Message passing</a:t>
            </a:r>
          </a:p>
          <a:p>
            <a:pPr lvl="1"/>
            <a:endParaRPr lang="en-US" altLang="ko-KR" sz="2900" dirty="0"/>
          </a:p>
        </p:txBody>
      </p:sp>
    </p:spTree>
    <p:extLst>
      <p:ext uri="{BB962C8B-B14F-4D97-AF65-F5344CB8AC3E}">
        <p14:creationId xmlns:p14="http://schemas.microsoft.com/office/powerpoint/2010/main" val="280001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Communications Models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944688"/>
            <a:ext cx="9680574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9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Memory &amp; Message Passing</a:t>
            </a:r>
            <a:endParaRPr lang="ko-KR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532188"/>
              </p:ext>
            </p:extLst>
          </p:nvPr>
        </p:nvGraphicFramePr>
        <p:xfrm>
          <a:off x="1208944" y="1644648"/>
          <a:ext cx="11112299" cy="595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736"/>
                <a:gridCol w="4014439"/>
                <a:gridCol w="4354124"/>
              </a:tblGrid>
              <a:tr h="1178560">
                <a:tc>
                  <a:txBody>
                    <a:bodyPr/>
                    <a:lstStyle/>
                    <a:p>
                      <a:pPr algn="ctr" latinLnBrk="1"/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/>
                        <a:t>Message Passing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/>
                        <a:t>Shared Memory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</a:tr>
              <a:tr h="11887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Implementation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Easier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Difficult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</a:tr>
              <a:tr h="8683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Speed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Slower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Faster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</a:tr>
              <a:tr h="15282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Kernel intervention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A lot, via system calls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No system calls except setup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</a:tr>
              <a:tr h="11887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Data</a:t>
                      </a:r>
                      <a:r>
                        <a:rPr lang="en-US" altLang="ko-KR" sz="3500" baseline="0" dirty="0" smtClean="0"/>
                        <a:t> size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Good</a:t>
                      </a:r>
                      <a:r>
                        <a:rPr lang="en-US" altLang="ko-KR" sz="3500" baseline="0" dirty="0" smtClean="0"/>
                        <a:t> for small amount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Good for large amount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82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Memory Systems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259" y="2011406"/>
            <a:ext cx="6590585" cy="4035039"/>
          </a:xfrm>
        </p:spPr>
        <p:txBody>
          <a:bodyPr/>
          <a:lstStyle/>
          <a:p>
            <a:r>
              <a:rPr lang="en-US" altLang="ko-KR" sz="2700" dirty="0"/>
              <a:t>Process-A creates a shared memory</a:t>
            </a:r>
          </a:p>
          <a:p>
            <a:pPr lvl="1"/>
            <a:r>
              <a:rPr lang="en-US" altLang="ko-KR" sz="2700" dirty="0"/>
              <a:t>Shared memory in Process-A’s address space</a:t>
            </a:r>
          </a:p>
          <a:p>
            <a:r>
              <a:rPr lang="en-US" altLang="ko-KR" sz="2700" dirty="0"/>
              <a:t>Allow Process B to access the shared memory</a:t>
            </a:r>
          </a:p>
          <a:p>
            <a:r>
              <a:rPr lang="en-US" altLang="ko-KR" sz="2700" dirty="0"/>
              <a:t>No predefined data format</a:t>
            </a:r>
            <a:endParaRPr lang="ko-KR" altLang="en-US" sz="27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36298" y="1516567"/>
            <a:ext cx="2547624" cy="64974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79" tIns="62340" rIns="124679" bIns="62340" numCol="1" rtlCol="0" anchor="t" anchorCtr="0" compatLnSpc="1">
            <a:prstTxWarp prst="textNoShape">
              <a:avLst/>
            </a:prstTxWarp>
          </a:bodyPr>
          <a:lstStyle/>
          <a:p>
            <a:pPr defTabSz="1246786"/>
            <a:endParaRPr lang="ko-KR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36298" y="3613001"/>
            <a:ext cx="2547624" cy="11745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79" tIns="62340" rIns="124679" bIns="62340" numCol="1" rtlCol="0" anchor="ctr" anchorCtr="0" compatLnSpc="1">
            <a:prstTxWarp prst="textNoShape">
              <a:avLst/>
            </a:prstTxWarp>
          </a:bodyPr>
          <a:lstStyle/>
          <a:p>
            <a:pPr algn="ctr" defTabSz="1246786"/>
            <a:r>
              <a:rPr lang="en-US" altLang="ko-KR" dirty="0"/>
              <a:t>Process A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36298" y="6046444"/>
            <a:ext cx="2547624" cy="1174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79" tIns="62340" rIns="124679" bIns="62340" numCol="1" rtlCol="0" anchor="ctr" anchorCtr="0" compatLnSpc="1">
            <a:prstTxWarp prst="textNoShape">
              <a:avLst/>
            </a:prstTxWarp>
          </a:bodyPr>
          <a:lstStyle/>
          <a:p>
            <a:pPr algn="ctr" defTabSz="1246786"/>
            <a:r>
              <a:rPr lang="en-US" altLang="ko-KR" dirty="0"/>
              <a:t>Process B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5303" y="7969412"/>
            <a:ext cx="1475830" cy="464452"/>
          </a:xfrm>
          <a:prstGeom prst="rect">
            <a:avLst/>
          </a:prstGeom>
          <a:noFill/>
        </p:spPr>
        <p:txBody>
          <a:bodyPr wrap="none" lIns="124679" tIns="62340" rIns="124679" bIns="62340" rtlCol="0">
            <a:spAutoFit/>
          </a:bodyPr>
          <a:lstStyle/>
          <a:p>
            <a:r>
              <a:rPr lang="en-US" altLang="ko-KR" sz="2200" i="1" dirty="0"/>
              <a:t>Memory</a:t>
            </a:r>
            <a:endParaRPr lang="ko-KR" altLang="en-US" sz="2200" i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36298" y="2780373"/>
            <a:ext cx="2547624" cy="832631"/>
          </a:xfrm>
          <a:prstGeom prst="rect">
            <a:avLst/>
          </a:prstGeom>
          <a:solidFill>
            <a:srgbClr val="6194FB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79" tIns="62340" rIns="124679" bIns="62340" numCol="1" rtlCol="0" anchor="ctr" anchorCtr="0" compatLnSpc="1">
            <a:prstTxWarp prst="textNoShape">
              <a:avLst/>
            </a:prstTxWarp>
          </a:bodyPr>
          <a:lstStyle/>
          <a:p>
            <a:pPr algn="ctr" defTabSz="1246786"/>
            <a:r>
              <a:rPr lang="en-US" altLang="ko-KR" sz="2200" i="1" dirty="0">
                <a:solidFill>
                  <a:srgbClr val="FF0000"/>
                </a:solidFill>
              </a:rPr>
              <a:t>Shared memory</a:t>
            </a:r>
            <a:endParaRPr lang="ko-KR" altLang="en-US" sz="2200" i="1" dirty="0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2655706" y="3404842"/>
            <a:ext cx="324244" cy="40144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79" tIns="62340" rIns="124679" bIns="62340" numCol="1" rtlCol="0" anchor="t" anchorCtr="0" compatLnSpc="1">
            <a:prstTxWarp prst="textNoShape">
              <a:avLst/>
            </a:prstTxWarp>
          </a:bodyPr>
          <a:lstStyle/>
          <a:p>
            <a:pPr defTabSz="1246786"/>
            <a:endParaRPr lang="ko-KR" altLang="en-US"/>
          </a:p>
        </p:txBody>
      </p:sp>
      <p:cxnSp>
        <p:nvCxnSpPr>
          <p:cNvPr id="12" name="Elbow Connector 11"/>
          <p:cNvCxnSpPr>
            <a:stCxn id="6" idx="3"/>
            <a:endCxn id="8" idx="3"/>
          </p:cNvCxnSpPr>
          <p:nvPr/>
        </p:nvCxnSpPr>
        <p:spPr bwMode="auto">
          <a:xfrm flipV="1">
            <a:off x="4083923" y="3196688"/>
            <a:ext cx="17585" cy="3437053"/>
          </a:xfrm>
          <a:prstGeom prst="bentConnector3">
            <a:avLst>
              <a:gd name="adj1" fmla="val 3731709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323253" y="4558383"/>
            <a:ext cx="1123804" cy="418285"/>
          </a:xfrm>
          <a:prstGeom prst="rect">
            <a:avLst/>
          </a:prstGeom>
          <a:noFill/>
        </p:spPr>
        <p:txBody>
          <a:bodyPr wrap="none" lIns="124679" tIns="62340" rIns="124679" bIns="62340" rtlCol="0">
            <a:spAutoFit/>
          </a:bodyPr>
          <a:lstStyle/>
          <a:p>
            <a:r>
              <a:rPr lang="en-US" altLang="ko-KR" sz="1900" i="1" dirty="0"/>
              <a:t>access</a:t>
            </a:r>
            <a:endParaRPr lang="ko-KR" alt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279708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14500" y="366184"/>
            <a:ext cx="11315700" cy="703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dirty="0">
                <a:effectLst/>
                <a:latin typeface="Calibri" charset="0"/>
              </a:rPr>
              <a:t>UNIX Process State Transition Diagram</a:t>
            </a:r>
          </a:p>
        </p:txBody>
      </p:sp>
      <p:pic>
        <p:nvPicPr>
          <p:cNvPr id="43011" name="Content Placeholder 3" descr="Fig03_17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875" y="1515367"/>
            <a:ext cx="9813132" cy="7010400"/>
          </a:xfrm>
        </p:spPr>
      </p:pic>
    </p:spTree>
    <p:extLst>
      <p:ext uri="{BB962C8B-B14F-4D97-AF65-F5344CB8AC3E}">
        <p14:creationId xmlns:p14="http://schemas.microsoft.com/office/powerpoint/2010/main" val="26442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92"/>
            <a:ext cx="11468100" cy="768351"/>
          </a:xfrm>
        </p:spPr>
        <p:txBody>
          <a:bodyPr/>
          <a:lstStyle/>
          <a:p>
            <a:pPr eaLnBrk="1" hangingPunct="1"/>
            <a:r>
              <a:rPr lang="en-US" altLang="ko-KR" smtClean="0"/>
              <a:t>Process Scheduling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6" y="2000251"/>
            <a:ext cx="10463213" cy="5310188"/>
          </a:xfrm>
        </p:spPr>
        <p:txBody>
          <a:bodyPr/>
          <a:lstStyle/>
          <a:p>
            <a:r>
              <a:rPr lang="en-US" altLang="ko-KR" sz="2900" dirty="0"/>
              <a:t>Maximize CPU use, quickly switch processes onto CPU for time sharing</a:t>
            </a:r>
          </a:p>
          <a:p>
            <a:r>
              <a:rPr lang="en-US" altLang="ko-KR" sz="2900" b="1" dirty="0"/>
              <a:t>Process scheduler </a:t>
            </a:r>
            <a:r>
              <a:rPr lang="en-US" altLang="ko-KR" sz="2900" dirty="0"/>
              <a:t>selects among available processes for next execution on CPU</a:t>
            </a:r>
          </a:p>
          <a:p>
            <a:r>
              <a:rPr lang="en-US" altLang="ko-KR" sz="2900" dirty="0"/>
              <a:t>Maintains </a:t>
            </a:r>
            <a:r>
              <a:rPr lang="en-US" altLang="ko-KR" sz="2900" b="1" dirty="0"/>
              <a:t>scheduling queues </a:t>
            </a:r>
            <a:r>
              <a:rPr lang="en-US" altLang="ko-KR" sz="2900" dirty="0"/>
              <a:t>of processes</a:t>
            </a:r>
          </a:p>
          <a:p>
            <a:pPr lvl="1"/>
            <a:r>
              <a:rPr lang="en-US" altLang="ko-KR" sz="2900" b="1" dirty="0"/>
              <a:t>Job queue</a:t>
            </a:r>
            <a:r>
              <a:rPr lang="en-US" altLang="ko-KR" sz="2900" dirty="0"/>
              <a:t> – set of all processes in the system</a:t>
            </a:r>
          </a:p>
          <a:p>
            <a:pPr lvl="1"/>
            <a:r>
              <a:rPr lang="en-US" altLang="ko-KR" sz="2900" b="1" dirty="0"/>
              <a:t>Ready queue </a:t>
            </a:r>
            <a:r>
              <a:rPr lang="en-US" altLang="ko-KR" sz="2900" dirty="0"/>
              <a:t>– set of all processes residing in main memory, ready and waiting to execute</a:t>
            </a:r>
          </a:p>
          <a:p>
            <a:pPr lvl="1"/>
            <a:r>
              <a:rPr lang="en-US" altLang="ko-KR" sz="2900" b="1" dirty="0"/>
              <a:t>Device queues </a:t>
            </a:r>
            <a:r>
              <a:rPr lang="en-US" altLang="ko-KR" sz="2900" dirty="0"/>
              <a:t>– set of processes waiting for an I/O device</a:t>
            </a:r>
          </a:p>
          <a:p>
            <a:pPr lvl="1"/>
            <a:r>
              <a:rPr lang="en-US" altLang="ko-KR" sz="2900" dirty="0"/>
              <a:t>Processes migrate among the various queues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02621" y="6218417"/>
            <a:ext cx="1908019" cy="2293077"/>
            <a:chOff x="4902621" y="6218417"/>
            <a:chExt cx="1908020" cy="2293077"/>
          </a:xfrm>
        </p:grpSpPr>
        <p:sp>
          <p:nvSpPr>
            <p:cNvPr id="8" name="Can 7"/>
            <p:cNvSpPr/>
            <p:nvPr/>
          </p:nvSpPr>
          <p:spPr bwMode="auto">
            <a:xfrm rot="16200000">
              <a:off x="5562807" y="5595628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10" name="Can 9"/>
            <p:cNvSpPr/>
            <p:nvPr/>
          </p:nvSpPr>
          <p:spPr bwMode="auto">
            <a:xfrm rot="16200000">
              <a:off x="5562807" y="6272262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12" name="Can 11"/>
            <p:cNvSpPr/>
            <p:nvPr/>
          </p:nvSpPr>
          <p:spPr bwMode="auto">
            <a:xfrm rot="16200000">
              <a:off x="5562807" y="6948896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02621" y="8142162"/>
              <a:ext cx="1908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Device Queues</a:t>
              </a:r>
              <a:endParaRPr lang="ko-KR" alt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3776752" y="6218414"/>
            <a:ext cx="1078014" cy="2290576"/>
            <a:chOff x="3776755" y="6218416"/>
            <a:chExt cx="1078013" cy="2290576"/>
          </a:xfrm>
        </p:grpSpPr>
        <p:sp>
          <p:nvSpPr>
            <p:cNvPr id="7" name="Snip Single Corner Rectangle 6"/>
            <p:cNvSpPr/>
            <p:nvPr/>
          </p:nvSpPr>
          <p:spPr bwMode="auto">
            <a:xfrm>
              <a:off x="3896675" y="6218416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36"/>
              <a:endParaRPr lang="ko-KR" altLang="en-US" dirty="0"/>
            </a:p>
          </p:txBody>
        </p:sp>
        <p:sp>
          <p:nvSpPr>
            <p:cNvPr id="9" name="Snip Single Corner Rectangle 8"/>
            <p:cNvSpPr/>
            <p:nvPr/>
          </p:nvSpPr>
          <p:spPr bwMode="auto">
            <a:xfrm>
              <a:off x="3896675" y="6895050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36"/>
              <a:endParaRPr lang="ko-KR" altLang="en-US" dirty="0"/>
            </a:p>
          </p:txBody>
        </p:sp>
        <p:sp>
          <p:nvSpPr>
            <p:cNvPr id="11" name="Snip Single Corner Rectangle 10"/>
            <p:cNvSpPr/>
            <p:nvPr/>
          </p:nvSpPr>
          <p:spPr bwMode="auto">
            <a:xfrm>
              <a:off x="3896675" y="7571686"/>
              <a:ext cx="794479" cy="521736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36"/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76755" y="8139660"/>
              <a:ext cx="1078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Devices</a:t>
              </a:r>
              <a:endParaRPr lang="ko-KR" altLang="en-US" dirty="0"/>
            </a:p>
          </p:txBody>
        </p:sp>
      </p:grpSp>
      <p:cxnSp>
        <p:nvCxnSpPr>
          <p:cNvPr id="103" name="Elbow Connector 102"/>
          <p:cNvCxnSpPr>
            <a:stCxn id="5" idx="2"/>
            <a:endCxn id="101" idx="3"/>
          </p:cNvCxnSpPr>
          <p:nvPr/>
        </p:nvCxnSpPr>
        <p:spPr bwMode="auto">
          <a:xfrm rot="5400000">
            <a:off x="7161291" y="3645872"/>
            <a:ext cx="1423815" cy="233172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Lifecycle of Processes</a:t>
            </a:r>
            <a:endParaRPr lang="ko-KR" altLang="en-US" dirty="0"/>
          </a:p>
        </p:txBody>
      </p:sp>
      <p:sp>
        <p:nvSpPr>
          <p:cNvPr id="3" name="Can 2"/>
          <p:cNvSpPr/>
          <p:nvPr/>
        </p:nvSpPr>
        <p:spPr bwMode="auto">
          <a:xfrm rot="16200000">
            <a:off x="5324629" y="728488"/>
            <a:ext cx="744789" cy="278914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/>
          </a:p>
        </p:txBody>
      </p:sp>
      <p:sp>
        <p:nvSpPr>
          <p:cNvPr id="4" name="7-Point Star 3"/>
          <p:cNvSpPr/>
          <p:nvPr/>
        </p:nvSpPr>
        <p:spPr bwMode="auto">
          <a:xfrm>
            <a:off x="1633931" y="184102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Bevel 4"/>
          <p:cNvSpPr/>
          <p:nvPr/>
        </p:nvSpPr>
        <p:spPr bwMode="auto">
          <a:xfrm>
            <a:off x="8514402" y="3134904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/>
          </a:p>
        </p:txBody>
      </p:sp>
      <p:sp>
        <p:nvSpPr>
          <p:cNvPr id="13" name="Flowchart: Collate 12"/>
          <p:cNvSpPr/>
          <p:nvPr/>
        </p:nvSpPr>
        <p:spPr bwMode="auto">
          <a:xfrm>
            <a:off x="5897094" y="3794381"/>
            <a:ext cx="457200" cy="635219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/>
          </a:p>
        </p:txBody>
      </p:sp>
      <p:sp>
        <p:nvSpPr>
          <p:cNvPr id="15" name="7-Point Star 14"/>
          <p:cNvSpPr/>
          <p:nvPr/>
        </p:nvSpPr>
        <p:spPr bwMode="auto">
          <a:xfrm>
            <a:off x="6445009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6" name="7-Point Star 15"/>
          <p:cNvSpPr/>
          <p:nvPr/>
        </p:nvSpPr>
        <p:spPr bwMode="auto">
          <a:xfrm>
            <a:off x="5874619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7" name="7-Point Star 16"/>
          <p:cNvSpPr/>
          <p:nvPr/>
        </p:nvSpPr>
        <p:spPr bwMode="auto">
          <a:xfrm>
            <a:off x="5304231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8" name="7-Point Star 17"/>
          <p:cNvSpPr/>
          <p:nvPr/>
        </p:nvSpPr>
        <p:spPr bwMode="auto">
          <a:xfrm>
            <a:off x="8776729" y="336530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107898" y="6257213"/>
            <a:ext cx="524657" cy="1797423"/>
            <a:chOff x="5107893" y="6257207"/>
            <a:chExt cx="524657" cy="1797423"/>
          </a:xfrm>
        </p:grpSpPr>
        <p:sp>
          <p:nvSpPr>
            <p:cNvPr id="19" name="7-Point Star 18"/>
            <p:cNvSpPr/>
            <p:nvPr/>
          </p:nvSpPr>
          <p:spPr bwMode="auto">
            <a:xfrm>
              <a:off x="5107893" y="625720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0" name="7-Point Star 19"/>
            <p:cNvSpPr/>
            <p:nvPr/>
          </p:nvSpPr>
          <p:spPr bwMode="auto">
            <a:xfrm>
              <a:off x="5107893" y="6933841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1" name="7-Point Star 20"/>
            <p:cNvSpPr/>
            <p:nvPr/>
          </p:nvSpPr>
          <p:spPr bwMode="auto">
            <a:xfrm>
              <a:off x="5107893" y="7610475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662533" y="6257213"/>
            <a:ext cx="530902" cy="1797423"/>
            <a:chOff x="5662530" y="6257207"/>
            <a:chExt cx="530902" cy="1797423"/>
          </a:xfrm>
        </p:grpSpPr>
        <p:sp>
          <p:nvSpPr>
            <p:cNvPr id="22" name="7-Point Star 21"/>
            <p:cNvSpPr/>
            <p:nvPr/>
          </p:nvSpPr>
          <p:spPr bwMode="auto">
            <a:xfrm>
              <a:off x="5662530" y="625720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3" name="7-Point Star 22"/>
            <p:cNvSpPr/>
            <p:nvPr/>
          </p:nvSpPr>
          <p:spPr bwMode="auto">
            <a:xfrm>
              <a:off x="5668775" y="7610475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>
            <a:off x="2263515" y="209308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Elbow Connector 26"/>
          <p:cNvCxnSpPr>
            <a:stCxn id="3" idx="3"/>
            <a:endCxn id="5" idx="6"/>
          </p:cNvCxnSpPr>
          <p:nvPr/>
        </p:nvCxnSpPr>
        <p:spPr bwMode="auto">
          <a:xfrm>
            <a:off x="7091601" y="2123059"/>
            <a:ext cx="1947457" cy="101184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6" name="Group 145"/>
          <p:cNvGrpSpPr/>
          <p:nvPr/>
        </p:nvGrpSpPr>
        <p:grpSpPr>
          <a:xfrm>
            <a:off x="6707338" y="4099820"/>
            <a:ext cx="2331721" cy="3732733"/>
            <a:chOff x="6707333" y="4099819"/>
            <a:chExt cx="2331722" cy="3732733"/>
          </a:xfrm>
        </p:grpSpPr>
        <p:cxnSp>
          <p:nvCxnSpPr>
            <p:cNvPr id="29" name="Elbow Connector 28"/>
            <p:cNvCxnSpPr>
              <a:stCxn id="5" idx="2"/>
              <a:endCxn id="8" idx="3"/>
            </p:cNvCxnSpPr>
            <p:nvPr/>
          </p:nvCxnSpPr>
          <p:spPr bwMode="auto">
            <a:xfrm rot="5400000">
              <a:off x="6683461" y="4123691"/>
              <a:ext cx="2379465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Elbow Connector 30"/>
            <p:cNvCxnSpPr>
              <a:stCxn id="5" idx="2"/>
              <a:endCxn id="10" idx="3"/>
            </p:cNvCxnSpPr>
            <p:nvPr/>
          </p:nvCxnSpPr>
          <p:spPr bwMode="auto">
            <a:xfrm rot="5400000">
              <a:off x="6345144" y="4462008"/>
              <a:ext cx="3056099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Elbow Connector 32"/>
            <p:cNvCxnSpPr>
              <a:stCxn id="5" idx="2"/>
              <a:endCxn id="12" idx="3"/>
            </p:cNvCxnSpPr>
            <p:nvPr/>
          </p:nvCxnSpPr>
          <p:spPr bwMode="auto">
            <a:xfrm rot="5400000">
              <a:off x="6006827" y="4800325"/>
              <a:ext cx="3732733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7" name="Elbow Connector 36"/>
          <p:cNvCxnSpPr>
            <a:stCxn id="5" idx="2"/>
            <a:endCxn id="3" idx="1"/>
          </p:cNvCxnSpPr>
          <p:nvPr/>
        </p:nvCxnSpPr>
        <p:spPr bwMode="auto">
          <a:xfrm rot="5400000" flipH="1">
            <a:off x="5682372" y="743139"/>
            <a:ext cx="1976760" cy="4736604"/>
          </a:xfrm>
          <a:prstGeom prst="bentConnector4">
            <a:avLst>
              <a:gd name="adj1" fmla="val -44930"/>
              <a:gd name="adj2" fmla="val 112678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3" idx="1"/>
          </p:cNvCxnSpPr>
          <p:nvPr/>
        </p:nvCxnSpPr>
        <p:spPr bwMode="auto">
          <a:xfrm flipV="1">
            <a:off x="6125695" y="3794388"/>
            <a:ext cx="2343733" cy="317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7" name="Group 146"/>
          <p:cNvGrpSpPr/>
          <p:nvPr/>
        </p:nvGrpSpPr>
        <p:grpSpPr>
          <a:xfrm>
            <a:off x="4040126" y="6263243"/>
            <a:ext cx="524657" cy="1791388"/>
            <a:chOff x="4040121" y="6263241"/>
            <a:chExt cx="524657" cy="1791388"/>
          </a:xfrm>
        </p:grpSpPr>
        <p:sp>
          <p:nvSpPr>
            <p:cNvPr id="44" name="7-Point Star 43"/>
            <p:cNvSpPr/>
            <p:nvPr/>
          </p:nvSpPr>
          <p:spPr bwMode="auto">
            <a:xfrm>
              <a:off x="4040121" y="6263241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45" name="7-Point Star 44"/>
            <p:cNvSpPr/>
            <p:nvPr/>
          </p:nvSpPr>
          <p:spPr bwMode="auto">
            <a:xfrm>
              <a:off x="4040121" y="6933840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46" name="7-Point Star 45"/>
            <p:cNvSpPr/>
            <p:nvPr/>
          </p:nvSpPr>
          <p:spPr bwMode="auto">
            <a:xfrm>
              <a:off x="4040121" y="7610474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 rot="21221474">
            <a:off x="6678419" y="3658636"/>
            <a:ext cx="1284634" cy="584745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sz="1600" i="1" dirty="0"/>
              <a:t>Timer</a:t>
            </a:r>
          </a:p>
          <a:p>
            <a:r>
              <a:rPr lang="en-US" altLang="ko-KR" sz="1600" i="1" dirty="0"/>
              <a:t>Interrupts</a:t>
            </a:r>
            <a:endParaRPr lang="ko-KR" altLang="en-US" sz="1600" i="1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5718883" y="2935549"/>
            <a:ext cx="865541" cy="601651"/>
            <a:chOff x="5718878" y="2980518"/>
            <a:chExt cx="865541" cy="601650"/>
          </a:xfrm>
        </p:grpSpPr>
        <p:sp>
          <p:nvSpPr>
            <p:cNvPr id="51" name="Snip Single Corner Rectangle 50"/>
            <p:cNvSpPr/>
            <p:nvPr/>
          </p:nvSpPr>
          <p:spPr bwMode="auto">
            <a:xfrm>
              <a:off x="5718878" y="3060431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36"/>
              <a:endParaRPr lang="ko-KR" altLang="en-US" dirty="0"/>
            </a:p>
          </p:txBody>
        </p:sp>
        <p:sp>
          <p:nvSpPr>
            <p:cNvPr id="50" name="Snip Single Corner Rectangle 49"/>
            <p:cNvSpPr/>
            <p:nvPr/>
          </p:nvSpPr>
          <p:spPr bwMode="auto">
            <a:xfrm>
              <a:off x="5789940" y="2980518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36"/>
              <a:r>
                <a:rPr lang="en-US" altLang="ko-KR" dirty="0" smtClean="0"/>
                <a:t>Device</a:t>
              </a:r>
              <a:endParaRPr lang="ko-KR" altLang="en-US" dirty="0"/>
            </a:p>
          </p:txBody>
        </p:sp>
      </p:grpSp>
      <p:cxnSp>
        <p:nvCxnSpPr>
          <p:cNvPr id="52" name="Straight Arrow Connector 51"/>
          <p:cNvCxnSpPr>
            <a:stCxn id="50" idx="0"/>
            <a:endCxn id="5" idx="4"/>
          </p:cNvCxnSpPr>
          <p:nvPr/>
        </p:nvCxnSpPr>
        <p:spPr bwMode="auto">
          <a:xfrm>
            <a:off x="6584420" y="3196422"/>
            <a:ext cx="1929978" cy="4209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rot="683871">
            <a:off x="6640234" y="3075439"/>
            <a:ext cx="1697808" cy="338524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sz="1600" i="1" dirty="0"/>
              <a:t>I/O Interrupts</a:t>
            </a:r>
            <a:endParaRPr lang="ko-KR" altLang="en-US" sz="1600" i="1" dirty="0"/>
          </a:p>
        </p:txBody>
      </p:sp>
      <p:sp>
        <p:nvSpPr>
          <p:cNvPr id="73" name="7-Point Star 72"/>
          <p:cNvSpPr/>
          <p:nvPr/>
        </p:nvSpPr>
        <p:spPr bwMode="auto">
          <a:xfrm>
            <a:off x="8776732" y="239191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4" name="7-Point Star 73"/>
          <p:cNvSpPr/>
          <p:nvPr/>
        </p:nvSpPr>
        <p:spPr bwMode="auto">
          <a:xfrm>
            <a:off x="8776729" y="428836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353856" y="2449101"/>
            <a:ext cx="1620216" cy="36930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i="1" dirty="0" err="1" smtClean="0"/>
              <a:t>Load_PCB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9371347" y="4325771"/>
            <a:ext cx="1639490" cy="36930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i="1" dirty="0" err="1" smtClean="0"/>
              <a:t>Save_PCB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79" name="Folded Corner 78"/>
          <p:cNvSpPr/>
          <p:nvPr/>
        </p:nvSpPr>
        <p:spPr bwMode="auto">
          <a:xfrm>
            <a:off x="11572399" y="2218665"/>
            <a:ext cx="974362" cy="3735451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5" rIns="91413" bIns="45705" numCol="1" rtlCol="0" anchor="ctr" anchorCtr="0" compatLnSpc="1">
            <a:prstTxWarp prst="textNoShape">
              <a:avLst/>
            </a:prstTxWarp>
          </a:bodyPr>
          <a:lstStyle/>
          <a:p>
            <a:pPr algn="ctr" defTabSz="914136"/>
            <a:r>
              <a:rPr lang="en-US" altLang="ko-KR" dirty="0" err="1"/>
              <a:t>Mem</a:t>
            </a:r>
            <a:endParaRPr lang="ko-KR" altLang="en-US" dirty="0"/>
          </a:p>
        </p:txBody>
      </p:sp>
      <p:cxnSp>
        <p:nvCxnSpPr>
          <p:cNvPr id="81" name="Straight Arrow Connector 80"/>
          <p:cNvCxnSpPr>
            <a:endCxn id="77" idx="3"/>
          </p:cNvCxnSpPr>
          <p:nvPr/>
        </p:nvCxnSpPr>
        <p:spPr bwMode="auto">
          <a:xfrm flipH="1" flipV="1">
            <a:off x="10974072" y="2633752"/>
            <a:ext cx="553362" cy="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78" idx="3"/>
          </p:cNvCxnSpPr>
          <p:nvPr/>
        </p:nvCxnSpPr>
        <p:spPr bwMode="auto">
          <a:xfrm>
            <a:off x="11010837" y="4510422"/>
            <a:ext cx="516596" cy="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511278" y="1435875"/>
            <a:ext cx="1726049" cy="36930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2683244" y="2123066"/>
            <a:ext cx="1213437" cy="5709495"/>
            <a:chOff x="2683239" y="2123061"/>
            <a:chExt cx="1213437" cy="5709494"/>
          </a:xfrm>
        </p:grpSpPr>
        <p:cxnSp>
          <p:nvCxnSpPr>
            <p:cNvPr id="87" name="Elbow Connector 86"/>
            <p:cNvCxnSpPr>
              <a:stCxn id="7" idx="2"/>
            </p:cNvCxnSpPr>
            <p:nvPr/>
          </p:nvCxnSpPr>
          <p:spPr bwMode="auto">
            <a:xfrm rot="10800000">
              <a:off x="3057991" y="2123061"/>
              <a:ext cx="838685" cy="4356224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Elbow Connector 89"/>
            <p:cNvCxnSpPr>
              <a:stCxn id="9" idx="2"/>
            </p:cNvCxnSpPr>
            <p:nvPr/>
          </p:nvCxnSpPr>
          <p:spPr bwMode="auto">
            <a:xfrm rot="10800000">
              <a:off x="2818151" y="2123063"/>
              <a:ext cx="1078525" cy="5032857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Elbow Connector 92"/>
            <p:cNvCxnSpPr>
              <a:stCxn id="11" idx="2"/>
            </p:cNvCxnSpPr>
            <p:nvPr/>
          </p:nvCxnSpPr>
          <p:spPr bwMode="auto">
            <a:xfrm rot="10800000">
              <a:off x="2683239" y="2123062"/>
              <a:ext cx="1213436" cy="5709493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7" name="TextBox 96"/>
          <p:cNvSpPr txBox="1"/>
          <p:nvPr/>
        </p:nvSpPr>
        <p:spPr>
          <a:xfrm>
            <a:off x="1439055" y="2269224"/>
            <a:ext cx="1065336" cy="646300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dirty="0" smtClean="0"/>
              <a:t>New</a:t>
            </a:r>
          </a:p>
          <a:p>
            <a:r>
              <a:rPr lang="en-US" altLang="ko-KR" dirty="0" smtClean="0"/>
              <a:t>process</a:t>
            </a:r>
            <a:endParaRPr lang="ko-KR" altLang="en-US" dirty="0"/>
          </a:p>
        </p:txBody>
      </p:sp>
      <p:cxnSp>
        <p:nvCxnSpPr>
          <p:cNvPr id="107" name="Elbow Connector 106"/>
          <p:cNvCxnSpPr>
            <a:stCxn id="101" idx="1"/>
          </p:cNvCxnSpPr>
          <p:nvPr/>
        </p:nvCxnSpPr>
        <p:spPr bwMode="auto">
          <a:xfrm rot="10800000">
            <a:off x="3210398" y="2123066"/>
            <a:ext cx="1743087" cy="3400575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4" name="Group 143"/>
          <p:cNvGrpSpPr/>
          <p:nvPr/>
        </p:nvGrpSpPr>
        <p:grpSpPr>
          <a:xfrm>
            <a:off x="4953485" y="5252089"/>
            <a:ext cx="1810379" cy="891391"/>
            <a:chOff x="4953483" y="5252077"/>
            <a:chExt cx="1810379" cy="891387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4953483" y="5252077"/>
              <a:ext cx="1753849" cy="54311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105" name="7-Point Star 104"/>
            <p:cNvSpPr/>
            <p:nvPr/>
          </p:nvSpPr>
          <p:spPr bwMode="auto">
            <a:xfrm>
              <a:off x="5151741" y="529107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06" name="7-Point Star 105"/>
            <p:cNvSpPr/>
            <p:nvPr/>
          </p:nvSpPr>
          <p:spPr bwMode="auto">
            <a:xfrm>
              <a:off x="5754694" y="5293366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79825" y="5774134"/>
              <a:ext cx="1784037" cy="369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Event Waiting</a:t>
              </a:r>
              <a:endParaRPr lang="ko-KR" altLang="en-US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666436" y="4415665"/>
            <a:ext cx="1031355" cy="836417"/>
            <a:chOff x="4666442" y="4415660"/>
            <a:chExt cx="1031354" cy="836417"/>
          </a:xfrm>
        </p:grpSpPr>
        <p:cxnSp>
          <p:nvCxnSpPr>
            <p:cNvPr id="116" name="Straight Arrow Connector 115"/>
            <p:cNvCxnSpPr>
              <a:stCxn id="119" idx="2"/>
            </p:cNvCxnSpPr>
            <p:nvPr/>
          </p:nvCxnSpPr>
          <p:spPr bwMode="auto">
            <a:xfrm flipH="1">
              <a:off x="5151745" y="4784992"/>
              <a:ext cx="30375" cy="4670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4666442" y="4415660"/>
              <a:ext cx="1031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/>
                <a:t>Events</a:t>
              </a:r>
              <a:endParaRPr lang="ko-KR" altLang="en-US" i="1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39056" y="4099823"/>
            <a:ext cx="2930586" cy="3554735"/>
            <a:chOff x="9039055" y="4099819"/>
            <a:chExt cx="2930585" cy="3554734"/>
          </a:xfrm>
        </p:grpSpPr>
        <p:cxnSp>
          <p:nvCxnSpPr>
            <p:cNvPr id="128" name="Elbow Connector 127"/>
            <p:cNvCxnSpPr>
              <a:stCxn id="5" idx="2"/>
              <a:endCxn id="124930" idx="1"/>
            </p:cNvCxnSpPr>
            <p:nvPr/>
          </p:nvCxnSpPr>
          <p:spPr bwMode="auto">
            <a:xfrm rot="16200000" flipH="1">
              <a:off x="8498381" y="4640493"/>
              <a:ext cx="3097533" cy="201618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24930" name="Picture 2" descr="C:\Users\Administrator\AppData\Local\Microsoft\Windows\Temporary Internet Files\Content.IE5\125ZXYH3\MC900433859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5240" y="67401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7-Point Star 132"/>
            <p:cNvSpPr/>
            <p:nvPr/>
          </p:nvSpPr>
          <p:spPr bwMode="auto">
            <a:xfrm>
              <a:off x="9893847" y="6693238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chemeClr val="accent3">
                    <a:lumMod val="65000"/>
                    <a:tint val="66000"/>
                    <a:satMod val="160000"/>
                  </a:schemeClr>
                </a:gs>
                <a:gs pos="50000">
                  <a:schemeClr val="accent3">
                    <a:lumMod val="65000"/>
                    <a:tint val="44500"/>
                    <a:satMod val="160000"/>
                  </a:schemeClr>
                </a:gs>
                <a:gs pos="100000">
                  <a:schemeClr val="accent3">
                    <a:lumMod val="6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9596205" y="5650355"/>
            <a:ext cx="1841294" cy="1131832"/>
            <a:chOff x="9596196" y="5650354"/>
            <a:chExt cx="1841293" cy="1131832"/>
          </a:xfrm>
        </p:grpSpPr>
        <p:sp>
          <p:nvSpPr>
            <p:cNvPr id="134" name="TextBox 133"/>
            <p:cNvSpPr txBox="1"/>
            <p:nvPr/>
          </p:nvSpPr>
          <p:spPr>
            <a:xfrm>
              <a:off x="9596196" y="6135855"/>
              <a:ext cx="143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/>
                <a:t>Release</a:t>
              </a:r>
            </a:p>
            <a:p>
              <a:r>
                <a:rPr lang="en-US" altLang="ko-KR" i="1" dirty="0" smtClean="0"/>
                <a:t>Resources</a:t>
              </a:r>
              <a:endParaRPr lang="ko-KR" altLang="en-US" i="1" dirty="0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 flipV="1">
              <a:off x="10643016" y="5650354"/>
              <a:ext cx="794473" cy="4855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5" name="TextBox 154"/>
          <p:cNvSpPr txBox="1"/>
          <p:nvPr/>
        </p:nvSpPr>
        <p:spPr>
          <a:xfrm>
            <a:off x="9551231" y="3427305"/>
            <a:ext cx="653941" cy="36930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71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49" grpId="0"/>
      <p:bldP spid="59" grpId="0"/>
      <p:bldP spid="73" grpId="0" animBg="1"/>
      <p:bldP spid="74" grpId="0" animBg="1"/>
      <p:bldP spid="77" grpId="0"/>
      <p:bldP spid="78" grpId="0"/>
      <p:bldP spid="85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02621" y="6218417"/>
            <a:ext cx="1908019" cy="2293077"/>
            <a:chOff x="4902621" y="6218417"/>
            <a:chExt cx="1908020" cy="2293077"/>
          </a:xfrm>
        </p:grpSpPr>
        <p:sp>
          <p:nvSpPr>
            <p:cNvPr id="8" name="Can 7"/>
            <p:cNvSpPr/>
            <p:nvPr/>
          </p:nvSpPr>
          <p:spPr bwMode="auto">
            <a:xfrm rot="16200000">
              <a:off x="5562807" y="5595628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10" name="Can 9"/>
            <p:cNvSpPr/>
            <p:nvPr/>
          </p:nvSpPr>
          <p:spPr bwMode="auto">
            <a:xfrm rot="16200000">
              <a:off x="5562807" y="6272262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12" name="Can 11"/>
            <p:cNvSpPr/>
            <p:nvPr/>
          </p:nvSpPr>
          <p:spPr bwMode="auto">
            <a:xfrm rot="16200000">
              <a:off x="5562807" y="6948896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02621" y="8142162"/>
              <a:ext cx="1908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Device Queues</a:t>
              </a:r>
              <a:endParaRPr lang="ko-KR" alt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3776752" y="6218414"/>
            <a:ext cx="1078014" cy="2290576"/>
            <a:chOff x="3776755" y="6218416"/>
            <a:chExt cx="1078013" cy="2290576"/>
          </a:xfrm>
        </p:grpSpPr>
        <p:sp>
          <p:nvSpPr>
            <p:cNvPr id="7" name="Snip Single Corner Rectangle 6"/>
            <p:cNvSpPr/>
            <p:nvPr/>
          </p:nvSpPr>
          <p:spPr bwMode="auto">
            <a:xfrm>
              <a:off x="3896675" y="6218416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36"/>
              <a:endParaRPr lang="ko-KR" altLang="en-US" dirty="0"/>
            </a:p>
          </p:txBody>
        </p:sp>
        <p:sp>
          <p:nvSpPr>
            <p:cNvPr id="9" name="Snip Single Corner Rectangle 8"/>
            <p:cNvSpPr/>
            <p:nvPr/>
          </p:nvSpPr>
          <p:spPr bwMode="auto">
            <a:xfrm>
              <a:off x="3896675" y="6895050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36"/>
              <a:endParaRPr lang="ko-KR" altLang="en-US" dirty="0"/>
            </a:p>
          </p:txBody>
        </p:sp>
        <p:sp>
          <p:nvSpPr>
            <p:cNvPr id="11" name="Snip Single Corner Rectangle 10"/>
            <p:cNvSpPr/>
            <p:nvPr/>
          </p:nvSpPr>
          <p:spPr bwMode="auto">
            <a:xfrm>
              <a:off x="3896675" y="7571686"/>
              <a:ext cx="794479" cy="521736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36"/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76755" y="8139660"/>
              <a:ext cx="1078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Devices</a:t>
              </a:r>
              <a:endParaRPr lang="ko-KR" altLang="en-US" dirty="0"/>
            </a:p>
          </p:txBody>
        </p:sp>
      </p:grpSp>
      <p:cxnSp>
        <p:nvCxnSpPr>
          <p:cNvPr id="103" name="Elbow Connector 102"/>
          <p:cNvCxnSpPr>
            <a:stCxn id="5" idx="2"/>
            <a:endCxn id="101" idx="3"/>
          </p:cNvCxnSpPr>
          <p:nvPr/>
        </p:nvCxnSpPr>
        <p:spPr bwMode="auto">
          <a:xfrm rot="5400000">
            <a:off x="7161291" y="3645872"/>
            <a:ext cx="1423815" cy="233172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States of Processes</a:t>
            </a:r>
            <a:endParaRPr lang="ko-KR" altLang="en-US" dirty="0"/>
          </a:p>
        </p:txBody>
      </p:sp>
      <p:sp>
        <p:nvSpPr>
          <p:cNvPr id="3" name="Can 2"/>
          <p:cNvSpPr/>
          <p:nvPr/>
        </p:nvSpPr>
        <p:spPr bwMode="auto">
          <a:xfrm rot="16200000">
            <a:off x="5324629" y="728488"/>
            <a:ext cx="744789" cy="278914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/>
          </a:p>
        </p:txBody>
      </p:sp>
      <p:sp>
        <p:nvSpPr>
          <p:cNvPr id="4" name="7-Point Star 3"/>
          <p:cNvSpPr/>
          <p:nvPr/>
        </p:nvSpPr>
        <p:spPr bwMode="auto">
          <a:xfrm>
            <a:off x="1633931" y="184102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Bevel 4"/>
          <p:cNvSpPr/>
          <p:nvPr/>
        </p:nvSpPr>
        <p:spPr bwMode="auto">
          <a:xfrm>
            <a:off x="8514402" y="3134904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/>
          </a:p>
        </p:txBody>
      </p:sp>
      <p:sp>
        <p:nvSpPr>
          <p:cNvPr id="13" name="Flowchart: Collate 12"/>
          <p:cNvSpPr/>
          <p:nvPr/>
        </p:nvSpPr>
        <p:spPr bwMode="auto">
          <a:xfrm>
            <a:off x="5897094" y="3794381"/>
            <a:ext cx="457200" cy="635219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/>
          </a:p>
        </p:txBody>
      </p:sp>
      <p:sp>
        <p:nvSpPr>
          <p:cNvPr id="15" name="7-Point Star 14"/>
          <p:cNvSpPr/>
          <p:nvPr/>
        </p:nvSpPr>
        <p:spPr bwMode="auto">
          <a:xfrm>
            <a:off x="6445009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6" name="7-Point Star 15"/>
          <p:cNvSpPr/>
          <p:nvPr/>
        </p:nvSpPr>
        <p:spPr bwMode="auto">
          <a:xfrm>
            <a:off x="5874619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7" name="7-Point Star 16"/>
          <p:cNvSpPr/>
          <p:nvPr/>
        </p:nvSpPr>
        <p:spPr bwMode="auto">
          <a:xfrm>
            <a:off x="5304231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8" name="7-Point Star 17"/>
          <p:cNvSpPr/>
          <p:nvPr/>
        </p:nvSpPr>
        <p:spPr bwMode="auto">
          <a:xfrm>
            <a:off x="8776729" y="336530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107898" y="6257213"/>
            <a:ext cx="524657" cy="1797423"/>
            <a:chOff x="5107893" y="6257207"/>
            <a:chExt cx="524657" cy="1797423"/>
          </a:xfrm>
        </p:grpSpPr>
        <p:sp>
          <p:nvSpPr>
            <p:cNvPr id="19" name="7-Point Star 18"/>
            <p:cNvSpPr/>
            <p:nvPr/>
          </p:nvSpPr>
          <p:spPr bwMode="auto">
            <a:xfrm>
              <a:off x="5107893" y="625720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0" name="7-Point Star 19"/>
            <p:cNvSpPr/>
            <p:nvPr/>
          </p:nvSpPr>
          <p:spPr bwMode="auto">
            <a:xfrm>
              <a:off x="5107893" y="6933841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1" name="7-Point Star 20"/>
            <p:cNvSpPr/>
            <p:nvPr/>
          </p:nvSpPr>
          <p:spPr bwMode="auto">
            <a:xfrm>
              <a:off x="5107893" y="7610475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662533" y="6257213"/>
            <a:ext cx="530902" cy="1797423"/>
            <a:chOff x="5662530" y="6257207"/>
            <a:chExt cx="530902" cy="1797423"/>
          </a:xfrm>
        </p:grpSpPr>
        <p:sp>
          <p:nvSpPr>
            <p:cNvPr id="22" name="7-Point Star 21"/>
            <p:cNvSpPr/>
            <p:nvPr/>
          </p:nvSpPr>
          <p:spPr bwMode="auto">
            <a:xfrm>
              <a:off x="5662530" y="625720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3" name="7-Point Star 22"/>
            <p:cNvSpPr/>
            <p:nvPr/>
          </p:nvSpPr>
          <p:spPr bwMode="auto">
            <a:xfrm>
              <a:off x="5668775" y="7610475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>
            <a:off x="2263515" y="209308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Elbow Connector 26"/>
          <p:cNvCxnSpPr>
            <a:stCxn id="3" idx="3"/>
            <a:endCxn id="5" idx="6"/>
          </p:cNvCxnSpPr>
          <p:nvPr/>
        </p:nvCxnSpPr>
        <p:spPr bwMode="auto">
          <a:xfrm>
            <a:off x="7091601" y="2123059"/>
            <a:ext cx="1947457" cy="101184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6" name="Group 145"/>
          <p:cNvGrpSpPr/>
          <p:nvPr/>
        </p:nvGrpSpPr>
        <p:grpSpPr>
          <a:xfrm>
            <a:off x="6707338" y="4099820"/>
            <a:ext cx="2331721" cy="3732733"/>
            <a:chOff x="6707333" y="4099819"/>
            <a:chExt cx="2331722" cy="3732733"/>
          </a:xfrm>
        </p:grpSpPr>
        <p:cxnSp>
          <p:nvCxnSpPr>
            <p:cNvPr id="29" name="Elbow Connector 28"/>
            <p:cNvCxnSpPr>
              <a:stCxn id="5" idx="2"/>
              <a:endCxn id="8" idx="3"/>
            </p:cNvCxnSpPr>
            <p:nvPr/>
          </p:nvCxnSpPr>
          <p:spPr bwMode="auto">
            <a:xfrm rot="5400000">
              <a:off x="6683461" y="4123691"/>
              <a:ext cx="2379465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Elbow Connector 30"/>
            <p:cNvCxnSpPr>
              <a:stCxn id="5" idx="2"/>
              <a:endCxn id="10" idx="3"/>
            </p:cNvCxnSpPr>
            <p:nvPr/>
          </p:nvCxnSpPr>
          <p:spPr bwMode="auto">
            <a:xfrm rot="5400000">
              <a:off x="6345144" y="4462008"/>
              <a:ext cx="3056099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Elbow Connector 32"/>
            <p:cNvCxnSpPr>
              <a:stCxn id="5" idx="2"/>
              <a:endCxn id="12" idx="3"/>
            </p:cNvCxnSpPr>
            <p:nvPr/>
          </p:nvCxnSpPr>
          <p:spPr bwMode="auto">
            <a:xfrm rot="5400000">
              <a:off x="6006827" y="4800325"/>
              <a:ext cx="3732733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7" name="Elbow Connector 36"/>
          <p:cNvCxnSpPr>
            <a:stCxn id="5" idx="2"/>
            <a:endCxn id="3" idx="1"/>
          </p:cNvCxnSpPr>
          <p:nvPr/>
        </p:nvCxnSpPr>
        <p:spPr bwMode="auto">
          <a:xfrm rot="5400000" flipH="1">
            <a:off x="5682372" y="743139"/>
            <a:ext cx="1976760" cy="4736604"/>
          </a:xfrm>
          <a:prstGeom prst="bentConnector4">
            <a:avLst>
              <a:gd name="adj1" fmla="val -44930"/>
              <a:gd name="adj2" fmla="val 112678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3" idx="1"/>
          </p:cNvCxnSpPr>
          <p:nvPr/>
        </p:nvCxnSpPr>
        <p:spPr bwMode="auto">
          <a:xfrm flipV="1">
            <a:off x="6125695" y="3794388"/>
            <a:ext cx="2343733" cy="317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7" name="Group 146"/>
          <p:cNvGrpSpPr/>
          <p:nvPr/>
        </p:nvGrpSpPr>
        <p:grpSpPr>
          <a:xfrm>
            <a:off x="4040126" y="6263243"/>
            <a:ext cx="524657" cy="1791388"/>
            <a:chOff x="4040121" y="6263241"/>
            <a:chExt cx="524657" cy="1791388"/>
          </a:xfrm>
        </p:grpSpPr>
        <p:sp>
          <p:nvSpPr>
            <p:cNvPr id="44" name="7-Point Star 43"/>
            <p:cNvSpPr/>
            <p:nvPr/>
          </p:nvSpPr>
          <p:spPr bwMode="auto">
            <a:xfrm>
              <a:off x="4040121" y="6263241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45" name="7-Point Star 44"/>
            <p:cNvSpPr/>
            <p:nvPr/>
          </p:nvSpPr>
          <p:spPr bwMode="auto">
            <a:xfrm>
              <a:off x="4040121" y="6933840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46" name="7-Point Star 45"/>
            <p:cNvSpPr/>
            <p:nvPr/>
          </p:nvSpPr>
          <p:spPr bwMode="auto">
            <a:xfrm>
              <a:off x="4040121" y="7610474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 rot="21221474">
            <a:off x="6678419" y="3658636"/>
            <a:ext cx="1284634" cy="584745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sz="1600" i="1" dirty="0"/>
              <a:t>Timer</a:t>
            </a:r>
          </a:p>
          <a:p>
            <a:r>
              <a:rPr lang="en-US" altLang="ko-KR" sz="1600" i="1" dirty="0"/>
              <a:t>Interrupts</a:t>
            </a:r>
            <a:endParaRPr lang="ko-KR" altLang="en-US" sz="1600" i="1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5718883" y="2935549"/>
            <a:ext cx="865541" cy="601651"/>
            <a:chOff x="5718878" y="2980518"/>
            <a:chExt cx="865541" cy="601650"/>
          </a:xfrm>
        </p:grpSpPr>
        <p:sp>
          <p:nvSpPr>
            <p:cNvPr id="51" name="Snip Single Corner Rectangle 50"/>
            <p:cNvSpPr/>
            <p:nvPr/>
          </p:nvSpPr>
          <p:spPr bwMode="auto">
            <a:xfrm>
              <a:off x="5718878" y="3060431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36"/>
              <a:endParaRPr lang="ko-KR" altLang="en-US" dirty="0"/>
            </a:p>
          </p:txBody>
        </p:sp>
        <p:sp>
          <p:nvSpPr>
            <p:cNvPr id="50" name="Snip Single Corner Rectangle 49"/>
            <p:cNvSpPr/>
            <p:nvPr/>
          </p:nvSpPr>
          <p:spPr bwMode="auto">
            <a:xfrm>
              <a:off x="5789940" y="2980518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36"/>
              <a:r>
                <a:rPr lang="en-US" altLang="ko-KR" dirty="0" smtClean="0"/>
                <a:t>Device</a:t>
              </a:r>
              <a:endParaRPr lang="ko-KR" altLang="en-US" dirty="0"/>
            </a:p>
          </p:txBody>
        </p:sp>
      </p:grpSp>
      <p:cxnSp>
        <p:nvCxnSpPr>
          <p:cNvPr id="52" name="Straight Arrow Connector 51"/>
          <p:cNvCxnSpPr>
            <a:stCxn id="50" idx="0"/>
            <a:endCxn id="5" idx="4"/>
          </p:cNvCxnSpPr>
          <p:nvPr/>
        </p:nvCxnSpPr>
        <p:spPr bwMode="auto">
          <a:xfrm>
            <a:off x="6584420" y="3196422"/>
            <a:ext cx="1929978" cy="4209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rot="683871">
            <a:off x="6640234" y="3075439"/>
            <a:ext cx="1697808" cy="338524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sz="1600" i="1" dirty="0"/>
              <a:t>I/O Interrupts</a:t>
            </a:r>
            <a:endParaRPr lang="ko-KR" altLang="en-US" sz="1600" i="1" dirty="0"/>
          </a:p>
        </p:txBody>
      </p:sp>
      <p:sp>
        <p:nvSpPr>
          <p:cNvPr id="73" name="7-Point Star 72"/>
          <p:cNvSpPr/>
          <p:nvPr/>
        </p:nvSpPr>
        <p:spPr bwMode="auto">
          <a:xfrm>
            <a:off x="8776732" y="239191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4" name="7-Point Star 73"/>
          <p:cNvSpPr/>
          <p:nvPr/>
        </p:nvSpPr>
        <p:spPr bwMode="auto">
          <a:xfrm>
            <a:off x="8776729" y="428836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914136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353856" y="2449101"/>
            <a:ext cx="1620216" cy="36930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i="1" dirty="0" err="1" smtClean="0"/>
              <a:t>Load_PCB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9371347" y="4325771"/>
            <a:ext cx="1639490" cy="36930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i="1" dirty="0" err="1" smtClean="0"/>
              <a:t>Save_PCB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79" name="Folded Corner 78"/>
          <p:cNvSpPr/>
          <p:nvPr/>
        </p:nvSpPr>
        <p:spPr bwMode="auto">
          <a:xfrm>
            <a:off x="11572399" y="2218665"/>
            <a:ext cx="974362" cy="3735451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5" rIns="91413" bIns="45705" numCol="1" rtlCol="0" anchor="ctr" anchorCtr="0" compatLnSpc="1">
            <a:prstTxWarp prst="textNoShape">
              <a:avLst/>
            </a:prstTxWarp>
          </a:bodyPr>
          <a:lstStyle/>
          <a:p>
            <a:pPr algn="ctr" defTabSz="914136"/>
            <a:r>
              <a:rPr lang="en-US" altLang="ko-KR" dirty="0" err="1"/>
              <a:t>Mem</a:t>
            </a:r>
            <a:endParaRPr lang="ko-KR" altLang="en-US" dirty="0"/>
          </a:p>
        </p:txBody>
      </p:sp>
      <p:cxnSp>
        <p:nvCxnSpPr>
          <p:cNvPr id="81" name="Straight Arrow Connector 80"/>
          <p:cNvCxnSpPr>
            <a:endCxn id="77" idx="3"/>
          </p:cNvCxnSpPr>
          <p:nvPr/>
        </p:nvCxnSpPr>
        <p:spPr bwMode="auto">
          <a:xfrm flipH="1" flipV="1">
            <a:off x="10974072" y="2633752"/>
            <a:ext cx="553362" cy="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78" idx="3"/>
          </p:cNvCxnSpPr>
          <p:nvPr/>
        </p:nvCxnSpPr>
        <p:spPr bwMode="auto">
          <a:xfrm>
            <a:off x="11010837" y="4510422"/>
            <a:ext cx="516596" cy="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511278" y="1435875"/>
            <a:ext cx="1726049" cy="36930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2683244" y="2123066"/>
            <a:ext cx="1213437" cy="5709495"/>
            <a:chOff x="2683239" y="2123061"/>
            <a:chExt cx="1213437" cy="5709494"/>
          </a:xfrm>
        </p:grpSpPr>
        <p:cxnSp>
          <p:nvCxnSpPr>
            <p:cNvPr id="87" name="Elbow Connector 86"/>
            <p:cNvCxnSpPr>
              <a:stCxn id="7" idx="2"/>
            </p:cNvCxnSpPr>
            <p:nvPr/>
          </p:nvCxnSpPr>
          <p:spPr bwMode="auto">
            <a:xfrm rot="10800000">
              <a:off x="3057991" y="2123061"/>
              <a:ext cx="838685" cy="4356224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Elbow Connector 89"/>
            <p:cNvCxnSpPr>
              <a:stCxn id="9" idx="2"/>
            </p:cNvCxnSpPr>
            <p:nvPr/>
          </p:nvCxnSpPr>
          <p:spPr bwMode="auto">
            <a:xfrm rot="10800000">
              <a:off x="2818151" y="2123063"/>
              <a:ext cx="1078525" cy="5032857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Elbow Connector 92"/>
            <p:cNvCxnSpPr>
              <a:stCxn id="11" idx="2"/>
            </p:cNvCxnSpPr>
            <p:nvPr/>
          </p:nvCxnSpPr>
          <p:spPr bwMode="auto">
            <a:xfrm rot="10800000">
              <a:off x="2683239" y="2123062"/>
              <a:ext cx="1213436" cy="5709493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7" name="TextBox 96"/>
          <p:cNvSpPr txBox="1"/>
          <p:nvPr/>
        </p:nvSpPr>
        <p:spPr>
          <a:xfrm>
            <a:off x="1439055" y="2269224"/>
            <a:ext cx="1065336" cy="646300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dirty="0" smtClean="0"/>
              <a:t>New</a:t>
            </a:r>
          </a:p>
          <a:p>
            <a:r>
              <a:rPr lang="en-US" altLang="ko-KR" dirty="0" smtClean="0"/>
              <a:t>process</a:t>
            </a:r>
            <a:endParaRPr lang="ko-KR" altLang="en-US" dirty="0"/>
          </a:p>
        </p:txBody>
      </p:sp>
      <p:cxnSp>
        <p:nvCxnSpPr>
          <p:cNvPr id="107" name="Elbow Connector 106"/>
          <p:cNvCxnSpPr>
            <a:stCxn id="101" idx="1"/>
          </p:cNvCxnSpPr>
          <p:nvPr/>
        </p:nvCxnSpPr>
        <p:spPr bwMode="auto">
          <a:xfrm rot="10800000">
            <a:off x="3210398" y="2123066"/>
            <a:ext cx="1743087" cy="3400575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4" name="Group 143"/>
          <p:cNvGrpSpPr/>
          <p:nvPr/>
        </p:nvGrpSpPr>
        <p:grpSpPr>
          <a:xfrm>
            <a:off x="4953485" y="5252089"/>
            <a:ext cx="1810379" cy="891391"/>
            <a:chOff x="4953483" y="5252077"/>
            <a:chExt cx="1810379" cy="891387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4953483" y="5252077"/>
              <a:ext cx="1753849" cy="54311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105" name="7-Point Star 104"/>
            <p:cNvSpPr/>
            <p:nvPr/>
          </p:nvSpPr>
          <p:spPr bwMode="auto">
            <a:xfrm>
              <a:off x="5151741" y="529107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06" name="7-Point Star 105"/>
            <p:cNvSpPr/>
            <p:nvPr/>
          </p:nvSpPr>
          <p:spPr bwMode="auto">
            <a:xfrm>
              <a:off x="5754694" y="5293366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79825" y="5774134"/>
              <a:ext cx="1784037" cy="369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Event Waiting</a:t>
              </a:r>
              <a:endParaRPr lang="ko-KR" altLang="en-US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666436" y="4415665"/>
            <a:ext cx="1031355" cy="836417"/>
            <a:chOff x="4666442" y="4415660"/>
            <a:chExt cx="1031354" cy="836417"/>
          </a:xfrm>
        </p:grpSpPr>
        <p:cxnSp>
          <p:nvCxnSpPr>
            <p:cNvPr id="116" name="Straight Arrow Connector 115"/>
            <p:cNvCxnSpPr>
              <a:stCxn id="119" idx="2"/>
            </p:cNvCxnSpPr>
            <p:nvPr/>
          </p:nvCxnSpPr>
          <p:spPr bwMode="auto">
            <a:xfrm flipH="1">
              <a:off x="5151745" y="4784992"/>
              <a:ext cx="30375" cy="4670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4666442" y="4415660"/>
              <a:ext cx="1031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/>
                <a:t>Events</a:t>
              </a:r>
              <a:endParaRPr lang="ko-KR" altLang="en-US" i="1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39056" y="4099823"/>
            <a:ext cx="2930586" cy="3554735"/>
            <a:chOff x="9039055" y="4099819"/>
            <a:chExt cx="2930585" cy="3554734"/>
          </a:xfrm>
        </p:grpSpPr>
        <p:cxnSp>
          <p:nvCxnSpPr>
            <p:cNvPr id="128" name="Elbow Connector 127"/>
            <p:cNvCxnSpPr>
              <a:stCxn id="5" idx="2"/>
              <a:endCxn id="124930" idx="1"/>
            </p:cNvCxnSpPr>
            <p:nvPr/>
          </p:nvCxnSpPr>
          <p:spPr bwMode="auto">
            <a:xfrm rot="16200000" flipH="1">
              <a:off x="8498381" y="4640493"/>
              <a:ext cx="3097533" cy="201618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24930" name="Picture 2" descr="C:\Users\Administrator\AppData\Local\Microsoft\Windows\Temporary Internet Files\Content.IE5\125ZXYH3\MC900433859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5240" y="67401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7-Point Star 132"/>
            <p:cNvSpPr/>
            <p:nvPr/>
          </p:nvSpPr>
          <p:spPr bwMode="auto">
            <a:xfrm>
              <a:off x="9893847" y="6693238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chemeClr val="accent3">
                    <a:lumMod val="65000"/>
                    <a:tint val="66000"/>
                    <a:satMod val="160000"/>
                  </a:schemeClr>
                </a:gs>
                <a:gs pos="50000">
                  <a:schemeClr val="accent3">
                    <a:lumMod val="65000"/>
                    <a:tint val="44500"/>
                    <a:satMod val="160000"/>
                  </a:schemeClr>
                </a:gs>
                <a:gs pos="100000">
                  <a:schemeClr val="accent3">
                    <a:lumMod val="6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9596205" y="5650355"/>
            <a:ext cx="1841294" cy="1131832"/>
            <a:chOff x="9596196" y="5650354"/>
            <a:chExt cx="1841293" cy="1131832"/>
          </a:xfrm>
        </p:grpSpPr>
        <p:sp>
          <p:nvSpPr>
            <p:cNvPr id="134" name="TextBox 133"/>
            <p:cNvSpPr txBox="1"/>
            <p:nvPr/>
          </p:nvSpPr>
          <p:spPr>
            <a:xfrm>
              <a:off x="9596196" y="6135855"/>
              <a:ext cx="143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/>
                <a:t>Release</a:t>
              </a:r>
            </a:p>
            <a:p>
              <a:r>
                <a:rPr lang="en-US" altLang="ko-KR" i="1" dirty="0" smtClean="0"/>
                <a:t>Resources</a:t>
              </a:r>
              <a:endParaRPr lang="ko-KR" altLang="en-US" i="1" dirty="0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 flipV="1">
              <a:off x="10643016" y="5650354"/>
              <a:ext cx="794473" cy="4855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5" name="TextBox 154"/>
          <p:cNvSpPr txBox="1"/>
          <p:nvPr/>
        </p:nvSpPr>
        <p:spPr>
          <a:xfrm>
            <a:off x="9551231" y="3427305"/>
            <a:ext cx="653941" cy="369302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941646" y="1405899"/>
            <a:ext cx="4539484" cy="1382559"/>
            <a:chOff x="3941645" y="1405895"/>
            <a:chExt cx="4539483" cy="138255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941645" y="1405895"/>
              <a:ext cx="3592463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10074" y="1470642"/>
              <a:ext cx="97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Ready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25732" y="2949865"/>
            <a:ext cx="2569884" cy="1382559"/>
            <a:chOff x="8325729" y="2949860"/>
            <a:chExt cx="2569881" cy="1382558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8325729" y="2949860"/>
              <a:ext cx="1417878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689779" y="3075533"/>
              <a:ext cx="1205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Running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06377" y="5091452"/>
            <a:ext cx="4300760" cy="3557872"/>
            <a:chOff x="3706376" y="5091452"/>
            <a:chExt cx="4300756" cy="3557872"/>
          </a:xfrm>
        </p:grpSpPr>
        <p:sp>
          <p:nvSpPr>
            <p:cNvPr id="84" name="Rounded Rectangle 83"/>
            <p:cNvSpPr/>
            <p:nvPr/>
          </p:nvSpPr>
          <p:spPr bwMode="auto">
            <a:xfrm>
              <a:off x="3706376" y="5091452"/>
              <a:ext cx="3233303" cy="3557872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78509" y="5644877"/>
              <a:ext cx="112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Waiting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393580" y="6479293"/>
            <a:ext cx="2576060" cy="1756409"/>
            <a:chOff x="9393580" y="6479284"/>
            <a:chExt cx="2576060" cy="1756406"/>
          </a:xfrm>
        </p:grpSpPr>
        <p:sp>
          <p:nvSpPr>
            <p:cNvPr id="88" name="Rounded Rectangle 87"/>
            <p:cNvSpPr/>
            <p:nvPr/>
          </p:nvSpPr>
          <p:spPr bwMode="auto">
            <a:xfrm>
              <a:off x="9393580" y="6479284"/>
              <a:ext cx="2576060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637816" y="7866359"/>
              <a:ext cx="157744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Terminated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9180" y="1692976"/>
            <a:ext cx="1244593" cy="1766705"/>
            <a:chOff x="1259174" y="1692975"/>
            <a:chExt cx="1244594" cy="1766702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1259174" y="1692975"/>
              <a:ext cx="1244594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36"/>
              <a:endParaRPr lang="ko-KR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09074" y="3090346"/>
              <a:ext cx="75329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New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01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Schedulers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6" y="1930403"/>
            <a:ext cx="11202181" cy="3485500"/>
          </a:xfrm>
        </p:spPr>
        <p:txBody>
          <a:bodyPr/>
          <a:lstStyle/>
          <a:p>
            <a:r>
              <a:rPr lang="en-US" altLang="ko-KR" sz="3100" b="1" dirty="0">
                <a:solidFill>
                  <a:srgbClr val="000000"/>
                </a:solidFill>
              </a:rPr>
              <a:t>Scheduler:</a:t>
            </a:r>
            <a:r>
              <a:rPr lang="en-US" altLang="ko-KR" sz="3100" dirty="0">
                <a:solidFill>
                  <a:srgbClr val="000000"/>
                </a:solidFill>
              </a:rPr>
              <a:t> determines the change of process state</a:t>
            </a:r>
          </a:p>
          <a:p>
            <a:r>
              <a:rPr lang="en-US" altLang="ko-KR" sz="3100" b="1" dirty="0">
                <a:solidFill>
                  <a:srgbClr val="000000"/>
                </a:solidFill>
              </a:rPr>
              <a:t>long-term scheduler</a:t>
            </a:r>
            <a:r>
              <a:rPr lang="en-US" altLang="ko-KR" sz="3100" dirty="0">
                <a:solidFill>
                  <a:srgbClr val="000000"/>
                </a:solidFill>
              </a:rPr>
              <a:t>  </a:t>
            </a:r>
            <a:r>
              <a:rPr lang="en-US" altLang="ko-KR" sz="3100" dirty="0"/>
              <a:t>(or job scheduler)</a:t>
            </a:r>
          </a:p>
          <a:p>
            <a:r>
              <a:rPr lang="en-US" altLang="ko-KR" sz="3100" b="1" dirty="0">
                <a:solidFill>
                  <a:srgbClr val="000000"/>
                </a:solidFill>
              </a:rPr>
              <a:t>Short-term scheduler</a:t>
            </a:r>
            <a:r>
              <a:rPr lang="en-US" altLang="ko-KR" sz="3100" dirty="0">
                <a:solidFill>
                  <a:srgbClr val="000000"/>
                </a:solidFill>
              </a:rPr>
              <a:t>  </a:t>
            </a:r>
            <a:r>
              <a:rPr lang="en-US" altLang="ko-KR" sz="3100" dirty="0"/>
              <a:t>(or CPU scheduler)</a:t>
            </a:r>
          </a:p>
          <a:p>
            <a:pPr lvl="1"/>
            <a:r>
              <a:rPr lang="en-US" altLang="ko-KR" sz="3100" dirty="0"/>
              <a:t>Sometimes the only scheduler in a system</a:t>
            </a:r>
          </a:p>
        </p:txBody>
      </p:sp>
      <p:sp>
        <p:nvSpPr>
          <p:cNvPr id="2" name="Can 1"/>
          <p:cNvSpPr/>
          <p:nvPr/>
        </p:nvSpPr>
        <p:spPr bwMode="auto">
          <a:xfrm>
            <a:off x="1793001" y="5415899"/>
            <a:ext cx="1793002" cy="1606095"/>
          </a:xfrm>
          <a:prstGeom prst="can">
            <a:avLst>
              <a:gd name="adj" fmla="val 145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spcCol="0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/>
          </a:p>
        </p:txBody>
      </p:sp>
      <p:sp>
        <p:nvSpPr>
          <p:cNvPr id="3" name="Folded Corner 2"/>
          <p:cNvSpPr/>
          <p:nvPr/>
        </p:nvSpPr>
        <p:spPr bwMode="auto">
          <a:xfrm>
            <a:off x="6294183" y="5341193"/>
            <a:ext cx="1755648" cy="19235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spcCol="0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/>
          </a:p>
        </p:txBody>
      </p:sp>
      <p:sp>
        <p:nvSpPr>
          <p:cNvPr id="4" name="Bevel 3"/>
          <p:cNvSpPr/>
          <p:nvPr/>
        </p:nvSpPr>
        <p:spPr bwMode="auto">
          <a:xfrm>
            <a:off x="10552565" y="5546624"/>
            <a:ext cx="1042416" cy="1042416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spcCol="0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/>
          </a:p>
        </p:txBody>
      </p:sp>
      <p:sp>
        <p:nvSpPr>
          <p:cNvPr id="12" name="7-Point Star 11"/>
          <p:cNvSpPr/>
          <p:nvPr/>
        </p:nvSpPr>
        <p:spPr bwMode="auto">
          <a:xfrm>
            <a:off x="1970116" y="576287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3" name="7-Point Star 12"/>
          <p:cNvSpPr/>
          <p:nvPr/>
        </p:nvSpPr>
        <p:spPr bwMode="auto">
          <a:xfrm>
            <a:off x="2570768" y="578454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4" name="7-Point Star 13"/>
          <p:cNvSpPr/>
          <p:nvPr/>
        </p:nvSpPr>
        <p:spPr bwMode="auto">
          <a:xfrm>
            <a:off x="2330947" y="640383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3177" y="7134049"/>
            <a:ext cx="1141994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dirty="0" smtClean="0"/>
              <a:t>Disk</a:t>
            </a:r>
          </a:p>
          <a:p>
            <a:pPr algn="ctr"/>
            <a:r>
              <a:rPr lang="en-US" dirty="0" smtClean="0"/>
              <a:t>Job pool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7770" y="7286449"/>
            <a:ext cx="1935706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(Ready Queue)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726627" y="7326792"/>
            <a:ext cx="653955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dirty="0" smtClean="0"/>
              <a:t>CPU</a:t>
            </a:r>
          </a:p>
        </p:txBody>
      </p:sp>
      <p:sp>
        <p:nvSpPr>
          <p:cNvPr id="18" name="7-Point Star 17"/>
          <p:cNvSpPr/>
          <p:nvPr/>
        </p:nvSpPr>
        <p:spPr bwMode="auto">
          <a:xfrm>
            <a:off x="6567668" y="578454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9" name="7-Point Star 18"/>
          <p:cNvSpPr/>
          <p:nvPr/>
        </p:nvSpPr>
        <p:spPr bwMode="auto">
          <a:xfrm>
            <a:off x="7168318" y="580622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0" name="7-Point Star 19"/>
          <p:cNvSpPr/>
          <p:nvPr/>
        </p:nvSpPr>
        <p:spPr bwMode="auto">
          <a:xfrm>
            <a:off x="6928498" y="642550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1" name="7-Point Star 20"/>
          <p:cNvSpPr/>
          <p:nvPr/>
        </p:nvSpPr>
        <p:spPr bwMode="auto">
          <a:xfrm>
            <a:off x="10794659" y="580921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3940869" y="5938814"/>
            <a:ext cx="1923742" cy="429537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spcCol="0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/>
          </a:p>
        </p:txBody>
      </p:sp>
      <p:sp>
        <p:nvSpPr>
          <p:cNvPr id="23" name="Left-Right Arrow 22"/>
          <p:cNvSpPr/>
          <p:nvPr/>
        </p:nvSpPr>
        <p:spPr bwMode="auto">
          <a:xfrm>
            <a:off x="8314293" y="5960486"/>
            <a:ext cx="1923742" cy="429537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spcCol="0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07285" y="6256289"/>
            <a:ext cx="1464307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i="1" dirty="0" smtClean="0"/>
              <a:t>Long-term</a:t>
            </a:r>
          </a:p>
          <a:p>
            <a:pPr algn="ctr"/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8524386" y="6315311"/>
            <a:ext cx="1539598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i="1" dirty="0" smtClean="0"/>
              <a:t>Short-term</a:t>
            </a:r>
          </a:p>
          <a:p>
            <a:pPr algn="ctr"/>
            <a:r>
              <a:rPr lang="en-US" i="1" dirty="0" smtClean="0"/>
              <a:t>scheduler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146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Schedulers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001" y="1476574"/>
            <a:ext cx="11528112" cy="6040439"/>
          </a:xfrm>
        </p:spPr>
        <p:txBody>
          <a:bodyPr/>
          <a:lstStyle/>
          <a:p>
            <a:r>
              <a:rPr lang="en-US" altLang="ko-KR" sz="2900" dirty="0"/>
              <a:t>Short-term scheduler is invoked very frequently</a:t>
            </a:r>
          </a:p>
          <a:p>
            <a:pPr lvl="1"/>
            <a:r>
              <a:rPr lang="en-US" altLang="ko-KR" sz="2900" dirty="0"/>
              <a:t>When a process leaves CPU</a:t>
            </a:r>
          </a:p>
          <a:p>
            <a:pPr lvl="1"/>
            <a:r>
              <a:rPr lang="en-US" altLang="ko-KR" sz="2900" dirty="0"/>
              <a:t>in milliseconds</a:t>
            </a:r>
          </a:p>
          <a:p>
            <a:pPr lvl="1"/>
            <a:r>
              <a:rPr lang="en-US" altLang="ko-KR" sz="2900" dirty="0">
                <a:sym typeface="Symbol" charset="2"/>
              </a:rPr>
              <a:t>must be fast</a:t>
            </a:r>
            <a:endParaRPr lang="en-US" altLang="ko-KR" sz="1600" dirty="0">
              <a:sym typeface="Symbol" charset="2"/>
            </a:endParaRPr>
          </a:p>
          <a:p>
            <a:r>
              <a:rPr lang="en-US" altLang="ko-KR" sz="2900" dirty="0">
                <a:sym typeface="Symbol" charset="2"/>
              </a:rPr>
              <a:t>Long-term scheduler is invoked very infrequently</a:t>
            </a:r>
          </a:p>
          <a:p>
            <a:pPr lvl="1"/>
            <a:r>
              <a:rPr lang="en-US" altLang="ko-KR" sz="2900" dirty="0">
                <a:sym typeface="Symbol" charset="2"/>
              </a:rPr>
              <a:t>When a process leaves memory</a:t>
            </a:r>
          </a:p>
          <a:p>
            <a:pPr lvl="1"/>
            <a:r>
              <a:rPr lang="en-US" altLang="ko-KR" sz="2900" dirty="0">
                <a:sym typeface="Symbol" charset="2"/>
              </a:rPr>
              <a:t>in seconds/ minutes</a:t>
            </a:r>
          </a:p>
          <a:p>
            <a:pPr lvl="1"/>
            <a:r>
              <a:rPr lang="en-US" altLang="ko-KR" sz="2900" dirty="0">
                <a:sym typeface="Symbol" charset="2"/>
              </a:rPr>
              <a:t>may be slow</a:t>
            </a:r>
            <a:endParaRPr lang="en-US" altLang="ko-KR" sz="1600" i="1" dirty="0">
              <a:sym typeface="Symbol" charset="2"/>
            </a:endParaRPr>
          </a:p>
          <a:p>
            <a:r>
              <a:rPr lang="en-US" altLang="ko-KR" sz="2900" dirty="0">
                <a:sym typeface="Symbol" charset="2"/>
              </a:rPr>
              <a:t>Types of processes</a:t>
            </a:r>
          </a:p>
          <a:p>
            <a:pPr lvl="1"/>
            <a:r>
              <a:rPr lang="en-US" altLang="ko-KR" sz="2900" b="1" dirty="0">
                <a:solidFill>
                  <a:srgbClr val="000000"/>
                </a:solidFill>
                <a:sym typeface="Symbol" charset="2"/>
              </a:rPr>
              <a:t>I/O-bound process</a:t>
            </a:r>
            <a:r>
              <a:rPr lang="en-US" altLang="ko-KR" sz="2900" dirty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ko-KR" sz="2900" dirty="0">
                <a:sym typeface="Symbol" charset="2"/>
              </a:rPr>
              <a:t>– spends more time doing I/O</a:t>
            </a:r>
          </a:p>
          <a:p>
            <a:pPr lvl="1"/>
            <a:r>
              <a:rPr lang="en-US" altLang="ko-KR" sz="2900" b="1" dirty="0">
                <a:solidFill>
                  <a:srgbClr val="000000"/>
                </a:solidFill>
                <a:sym typeface="Symbol" charset="2"/>
              </a:rPr>
              <a:t>CPU-bound process</a:t>
            </a:r>
            <a:r>
              <a:rPr lang="en-US" altLang="ko-KR" sz="2900" dirty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ko-KR" sz="2900" dirty="0">
                <a:sym typeface="Symbol" charset="2"/>
              </a:rPr>
              <a:t>– spends more time doing computations</a:t>
            </a:r>
          </a:p>
        </p:txBody>
      </p:sp>
    </p:spTree>
    <p:extLst>
      <p:ext uri="{BB962C8B-B14F-4D97-AF65-F5344CB8AC3E}">
        <p14:creationId xmlns:p14="http://schemas.microsoft.com/office/powerpoint/2010/main" val="253501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n 39"/>
          <p:cNvSpPr/>
          <p:nvPr/>
        </p:nvSpPr>
        <p:spPr bwMode="auto">
          <a:xfrm>
            <a:off x="1481620" y="3598507"/>
            <a:ext cx="1781471" cy="239900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spcCol="0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 of LT-scheduler</a:t>
            </a:r>
            <a:endParaRPr lang="ko-KR" altLang="en-US" dirty="0"/>
          </a:p>
        </p:txBody>
      </p:sp>
      <p:sp>
        <p:nvSpPr>
          <p:cNvPr id="88" name="Can 87"/>
          <p:cNvSpPr/>
          <p:nvPr/>
        </p:nvSpPr>
        <p:spPr bwMode="auto">
          <a:xfrm rot="16200000">
            <a:off x="7130829" y="5802374"/>
            <a:ext cx="633259" cy="277362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6154007" y="7563189"/>
            <a:ext cx="1422532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altLang="ko-KR" dirty="0" smtClean="0"/>
              <a:t>I/O Device</a:t>
            </a:r>
          </a:p>
          <a:p>
            <a:pPr algn="ctr"/>
            <a:r>
              <a:rPr lang="en-US" altLang="ko-KR" dirty="0" smtClean="0"/>
              <a:t>Queues</a:t>
            </a:r>
            <a:endParaRPr lang="ko-KR" altLang="en-US" dirty="0"/>
          </a:p>
        </p:txBody>
      </p:sp>
      <p:sp>
        <p:nvSpPr>
          <p:cNvPr id="91" name="Snip Single Corner Rectangle 90"/>
          <p:cNvSpPr/>
          <p:nvPr/>
        </p:nvSpPr>
        <p:spPr bwMode="auto">
          <a:xfrm>
            <a:off x="5017302" y="6928053"/>
            <a:ext cx="794478" cy="521737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endParaRPr lang="ko-KR" alt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897400" y="7560686"/>
            <a:ext cx="1077974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altLang="ko-KR" dirty="0" smtClean="0"/>
              <a:t>I/O</a:t>
            </a:r>
          </a:p>
          <a:p>
            <a:pPr algn="ctr"/>
            <a:r>
              <a:rPr lang="en-US" altLang="ko-KR" dirty="0" smtClean="0"/>
              <a:t>Devices</a:t>
            </a:r>
            <a:endParaRPr lang="ko-KR" altLang="en-US" dirty="0"/>
          </a:p>
        </p:txBody>
      </p:sp>
      <p:sp>
        <p:nvSpPr>
          <p:cNvPr id="94" name="Can 93"/>
          <p:cNvSpPr/>
          <p:nvPr/>
        </p:nvSpPr>
        <p:spPr bwMode="auto">
          <a:xfrm rot="16200000">
            <a:off x="6842741" y="2520869"/>
            <a:ext cx="590551" cy="342987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95" name="7-Point Star 94"/>
          <p:cNvSpPr/>
          <p:nvPr/>
        </p:nvSpPr>
        <p:spPr bwMode="auto">
          <a:xfrm>
            <a:off x="1625705" y="419934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6" name="Bevel 95"/>
          <p:cNvSpPr/>
          <p:nvPr/>
        </p:nvSpPr>
        <p:spPr bwMode="auto">
          <a:xfrm>
            <a:off x="9635027" y="4684956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/>
          </a:p>
          <a:p>
            <a:pPr defTabSz="914202"/>
            <a:endParaRPr lang="ko-KR" altLang="en-US" dirty="0"/>
          </a:p>
        </p:txBody>
      </p:sp>
      <p:sp>
        <p:nvSpPr>
          <p:cNvPr id="98" name="7-Point Star 97"/>
          <p:cNvSpPr/>
          <p:nvPr/>
        </p:nvSpPr>
        <p:spPr bwMode="auto">
          <a:xfrm>
            <a:off x="7936037" y="6958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9" name="7-Point Star 98"/>
          <p:cNvSpPr/>
          <p:nvPr/>
        </p:nvSpPr>
        <p:spPr bwMode="auto">
          <a:xfrm>
            <a:off x="7365648" y="6958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00" name="7-Point Star 99"/>
          <p:cNvSpPr/>
          <p:nvPr/>
        </p:nvSpPr>
        <p:spPr bwMode="auto">
          <a:xfrm>
            <a:off x="6795260" y="6958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02" name="7-Point Star 101"/>
          <p:cNvSpPr/>
          <p:nvPr/>
        </p:nvSpPr>
        <p:spPr bwMode="auto">
          <a:xfrm>
            <a:off x="6228523" y="696684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 bwMode="auto">
          <a:xfrm>
            <a:off x="3384141" y="422209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Elbow Connector 107"/>
          <p:cNvCxnSpPr>
            <a:stCxn id="94" idx="3"/>
            <a:endCxn id="96" idx="6"/>
          </p:cNvCxnSpPr>
          <p:nvPr/>
        </p:nvCxnSpPr>
        <p:spPr bwMode="auto">
          <a:xfrm>
            <a:off x="8852953" y="4235809"/>
            <a:ext cx="1306729" cy="44915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Elbow Connector 108"/>
          <p:cNvCxnSpPr>
            <a:stCxn id="96" idx="2"/>
            <a:endCxn id="88" idx="3"/>
          </p:cNvCxnSpPr>
          <p:nvPr/>
        </p:nvCxnSpPr>
        <p:spPr bwMode="auto">
          <a:xfrm rot="5400000">
            <a:off x="8727325" y="5756826"/>
            <a:ext cx="1539311" cy="132540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Elbow Connector 109"/>
          <p:cNvCxnSpPr>
            <a:stCxn id="96" idx="2"/>
            <a:endCxn id="94" idx="1"/>
          </p:cNvCxnSpPr>
          <p:nvPr/>
        </p:nvCxnSpPr>
        <p:spPr bwMode="auto">
          <a:xfrm rot="5400000" flipH="1">
            <a:off x="7084344" y="2574539"/>
            <a:ext cx="1414067" cy="4736604"/>
          </a:xfrm>
          <a:prstGeom prst="bentConnector4">
            <a:avLst>
              <a:gd name="adj1" fmla="val -37443"/>
              <a:gd name="adj2" fmla="val 11270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7-Point Star 111"/>
          <p:cNvSpPr/>
          <p:nvPr/>
        </p:nvSpPr>
        <p:spPr bwMode="auto">
          <a:xfrm>
            <a:off x="5160752" y="697287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631903" y="3564884"/>
            <a:ext cx="1726063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cxnSp>
        <p:nvCxnSpPr>
          <p:cNvPr id="114" name="Elbow Connector 113"/>
          <p:cNvCxnSpPr>
            <a:stCxn id="91" idx="2"/>
          </p:cNvCxnSpPr>
          <p:nvPr/>
        </p:nvCxnSpPr>
        <p:spPr bwMode="auto">
          <a:xfrm rot="10800000">
            <a:off x="4183671" y="4239343"/>
            <a:ext cx="833630" cy="294957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0671856" y="5556315"/>
            <a:ext cx="653955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4000" dirty="0"/>
              <a:t>I/O-bound processes: fills up device queues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481643" y="6068075"/>
            <a:ext cx="1734967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dirty="0" smtClean="0"/>
              <a:t>All I/O bound</a:t>
            </a:r>
          </a:p>
          <a:p>
            <a:pPr algn="ctr"/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118" name="7-Point Star 117"/>
          <p:cNvSpPr/>
          <p:nvPr/>
        </p:nvSpPr>
        <p:spPr bwMode="auto">
          <a:xfrm>
            <a:off x="2148508" y="421063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0" name="7-Point Star 119"/>
          <p:cNvSpPr/>
          <p:nvPr/>
        </p:nvSpPr>
        <p:spPr bwMode="auto">
          <a:xfrm>
            <a:off x="2671313" y="422191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1" name="7-Point Star 120"/>
          <p:cNvSpPr/>
          <p:nvPr/>
        </p:nvSpPr>
        <p:spPr bwMode="auto">
          <a:xfrm>
            <a:off x="1619362" y="4722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2" name="7-Point Star 121"/>
          <p:cNvSpPr/>
          <p:nvPr/>
        </p:nvSpPr>
        <p:spPr bwMode="auto">
          <a:xfrm>
            <a:off x="2142167" y="473347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3" name="7-Point Star 122"/>
          <p:cNvSpPr/>
          <p:nvPr/>
        </p:nvSpPr>
        <p:spPr bwMode="auto">
          <a:xfrm>
            <a:off x="2664971" y="474475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4" name="7-Point Star 123"/>
          <p:cNvSpPr/>
          <p:nvPr/>
        </p:nvSpPr>
        <p:spPr bwMode="auto">
          <a:xfrm>
            <a:off x="1613021" y="524502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5" name="7-Point Star 124"/>
          <p:cNvSpPr/>
          <p:nvPr/>
        </p:nvSpPr>
        <p:spPr bwMode="auto">
          <a:xfrm>
            <a:off x="2135825" y="5256310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6" name="7-Point Star 125"/>
          <p:cNvSpPr/>
          <p:nvPr/>
        </p:nvSpPr>
        <p:spPr bwMode="auto">
          <a:xfrm>
            <a:off x="2658628" y="5267592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0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7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9727</TotalTime>
  <Words>1116</Words>
  <Application>Microsoft Macintosh PowerPoint</Application>
  <PresentationFormat>Custom</PresentationFormat>
  <Paragraphs>302</Paragraphs>
  <Slides>27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1_os-8</vt:lpstr>
      <vt:lpstr>Chapter 3:  Processes</vt:lpstr>
      <vt:lpstr>Five-state Process Model</vt:lpstr>
      <vt:lpstr>UNIX Process State Transition Diagram</vt:lpstr>
      <vt:lpstr>Process Scheduling</vt:lpstr>
      <vt:lpstr>Lifecycle of Processes</vt:lpstr>
      <vt:lpstr>States of Processes</vt:lpstr>
      <vt:lpstr>Schedulers</vt:lpstr>
      <vt:lpstr>Schedulers (Cont.)</vt:lpstr>
      <vt:lpstr>Challenge of LT-scheduler</vt:lpstr>
      <vt:lpstr>Challenge of LT-scheduler</vt:lpstr>
      <vt:lpstr>Challenge of LT-scheduler</vt:lpstr>
      <vt:lpstr>Medium Scheduling: Swapping</vt:lpstr>
      <vt:lpstr>Context Switch</vt:lpstr>
      <vt:lpstr>Context Switch</vt:lpstr>
      <vt:lpstr>Process Creation</vt:lpstr>
      <vt:lpstr>Process Creation</vt:lpstr>
      <vt:lpstr>Process Creation (Cont.)</vt:lpstr>
      <vt:lpstr>Process Creation in Unix</vt:lpstr>
      <vt:lpstr>Process Creation in Unix</vt:lpstr>
      <vt:lpstr>Process Creation</vt:lpstr>
      <vt:lpstr>Process Creation in Win32</vt:lpstr>
      <vt:lpstr>Quiz: fork()</vt:lpstr>
      <vt:lpstr>Process Termination</vt:lpstr>
      <vt:lpstr>Interprocess Communication</vt:lpstr>
      <vt:lpstr>Communications Models </vt:lpstr>
      <vt:lpstr>Shared Memory &amp; Message Passing</vt:lpstr>
      <vt:lpstr>Shared Memory Systems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203</cp:revision>
  <cp:lastPrinted>2011-01-14T21:21:29Z</cp:lastPrinted>
  <dcterms:created xsi:type="dcterms:W3CDTF">2011-01-14T20:24:54Z</dcterms:created>
  <dcterms:modified xsi:type="dcterms:W3CDTF">2016-03-24T15:17:40Z</dcterms:modified>
</cp:coreProperties>
</file>