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66" r:id="rId5"/>
    <p:sldId id="294" r:id="rId6"/>
    <p:sldId id="296" r:id="rId7"/>
    <p:sldId id="272" r:id="rId8"/>
    <p:sldId id="295" r:id="rId9"/>
    <p:sldId id="297" r:id="rId10"/>
    <p:sldId id="298" r:id="rId11"/>
    <p:sldId id="302" r:id="rId12"/>
    <p:sldId id="299" r:id="rId13"/>
    <p:sldId id="303" r:id="rId14"/>
    <p:sldId id="304" r:id="rId15"/>
    <p:sldId id="292" r:id="rId16"/>
    <p:sldId id="305" r:id="rId17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6649" autoAdjust="0"/>
  </p:normalViewPr>
  <p:slideViewPr>
    <p:cSldViewPr>
      <p:cViewPr varScale="1">
        <p:scale>
          <a:sx n="81" d="100"/>
          <a:sy n="81" d="100"/>
        </p:scale>
        <p:origin x="-78" y="-2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34BC0-0A39-4BB3-9465-3A4704D829AA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D71F8-0568-4E40-92B5-AFD9989F9D3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755B-D088-42E4-9579-1EF04A190621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E7ABB-2E0A-419A-88E9-07236E81A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andom_variable" TargetMode="External"/><Relationship Id="rId7" Type="http://schemas.openxmlformats.org/officeDocument/2006/relationships/hyperlink" Target="http://en.wikipedia.org/wiki/Compute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RFB_protocol" TargetMode="External"/><Relationship Id="rId5" Type="http://schemas.openxmlformats.org/officeDocument/2006/relationships/hyperlink" Target="http://en.wikipedia.org/wiki/Desktop_sharing" TargetMode="External"/><Relationship Id="rId4" Type="http://schemas.openxmlformats.org/officeDocument/2006/relationships/hyperlink" Target="http://en.wikipedia.org/wiki/Probability_distribution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small VM overlay is delivered by a mobile device to cloudlet infrastructure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already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posseses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base VM from which this overlay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derived. The infrastructure applies the overlay to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base to derive the launch VM, which starts execution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precise state from which the overlay was derived.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language translation application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software in the launch VM could be a server that receives captured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speech from a mobile device, performs speech recognition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language translation, and returns the output for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speech synthesis. If the cloudlet is a cluster, the launch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VM could be rapidly cloned to exploit parallelism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Binding to Cloudlet Infrastructure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The first step in the binding sequence is the establishment of a secure TCP tunnel using SSL between KCM on a device and a cloudlet.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After successful authentication, the cloudlet KCM executes a command that fetches the VM overlay from the mobile device.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Decrypts and decompresses it, and applies the overlay to the base VM.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The VM is then launched, and is ready to provide services to the mobile device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Synthesizing a VM in 60 – 90 seconds is acceptable for an</a:t>
            </a: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unoptimized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proof-of-concept prototype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major contributors to VM synthesis time are (a) overlay transmission and (b) decompressing and applying the overlay on the cloudlet.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Overlay transmission time can be improved by using a higher-bandwidth short-range wireless network.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reduce decompression and overlay application times, one can exploit parallelism.</a:t>
            </a: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Using pipeline</a:t>
            </a:r>
            <a:r>
              <a:rPr lang="en-US" altLang="ko-KR" baseline="0" dirty="0" smtClean="0">
                <a:solidFill>
                  <a:schemeClr val="tx2"/>
                </a:solidFill>
              </a:rPr>
              <a:t> with overlay transmission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None/>
              <a:tabLst/>
              <a:defRPr/>
            </a:pPr>
            <a:r>
              <a:rPr lang="en-US" altLang="ko-KR" baseline="0" dirty="0" err="1" smtClean="0">
                <a:solidFill>
                  <a:schemeClr val="tx2"/>
                </a:solidFill>
              </a:rPr>
              <a:t>Prefetching</a:t>
            </a:r>
            <a:r>
              <a:rPr lang="en-US" altLang="ko-KR" baseline="0" dirty="0" smtClean="0">
                <a:solidFill>
                  <a:schemeClr val="tx2"/>
                </a:solidFill>
              </a:rPr>
              <a:t> </a:t>
            </a:r>
            <a:r>
              <a:rPr lang="en-US" altLang="ko-KR" baseline="0" dirty="0" err="1" smtClean="0">
                <a:solidFill>
                  <a:schemeClr val="tx2"/>
                </a:solidFill>
              </a:rPr>
              <a:t>techinic</a:t>
            </a:r>
            <a:endParaRPr lang="en-US" altLang="ko-KR" dirty="0" smtClean="0">
              <a:solidFill>
                <a:schemeClr val="tx2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vision of “information at my fingertips at any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and place” was only a dream in the mid-1990s.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Today,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results, ubiquitous email and Web access is a reality that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experienced by millions of users worldwide through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BlackBerries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iPhones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Windows Mobile, and other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mobile devices. Continuing on this road, mobile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Webbased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 and location-aware advertising opportunities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begun to appear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but, mobile computing ignores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true potential.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But, also ,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Awaiting discovery is an entirely new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World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 smtClean="0"/>
              <a:t>This paper discusses the technical obstacles to this transformation, and proposes a new system architecture to overcome them.</a:t>
            </a: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Low computing power compared to pc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For existing solution</a:t>
            </a:r>
            <a:r>
              <a:rPr lang="en-US" altLang="zh-TW" sz="1400" baseline="0" dirty="0" smtClean="0"/>
              <a:t> is cloud computing,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aseline="0" dirty="0" smtClean="0"/>
              <a:t>But, also it has several limitation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WAN delays in the critical path of user interaction can hurt usability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Bandwidth-induced Delay because</a:t>
            </a:r>
            <a:r>
              <a:rPr lang="en-US" altLang="zh-TW" sz="1400" baseline="0" dirty="0" smtClean="0"/>
              <a:t> of </a:t>
            </a:r>
            <a:r>
              <a:rPr lang="en-US" altLang="zh-TW" sz="1400" baseline="0" dirty="0" err="1" smtClean="0"/>
              <a:t>wifi</a:t>
            </a:r>
            <a:r>
              <a:rPr lang="en-US" altLang="zh-TW" sz="1400" baseline="0" dirty="0" smtClean="0"/>
              <a:t> for mobile.</a:t>
            </a: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cumulative distribution function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CDF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-  describes the probability that a real-valued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Random variable"/>
              </a:rPr>
              <a:t>random variable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with a given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Probability distribution"/>
              </a:rPr>
              <a:t>probability distribution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will be found at a value less than or equal to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Intuitively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err="1" smtClean="0"/>
              <a:t>QuakeViz</a:t>
            </a:r>
            <a:r>
              <a:rPr lang="en-US" altLang="zh-TW" sz="1400" dirty="0" smtClean="0"/>
              <a:t>-This is an interactive earthquake simulation </a:t>
            </a:r>
            <a:r>
              <a:rPr lang="en-US" altLang="zh-TW" sz="1400" dirty="0" err="1" smtClean="0"/>
              <a:t>visualizer</a:t>
            </a:r>
            <a:r>
              <a:rPr lang="en-US" altLang="zh-TW" sz="1400" dirty="0" smtClean="0"/>
              <a:t>, and the only benchmark that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accesses a remote dataset.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Our benchmark consists of the visualization of a 1.9 GB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volumetric dataset depicting 12 seconds of ground motion around a seismic source in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the Los Angeles Basin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400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 smtClean="0"/>
              <a:t>VNC</a:t>
            </a:r>
            <a:r>
              <a:rPr lang="en-US" altLang="zh-TW" sz="1400" baseline="0" dirty="0" smtClean="0"/>
              <a:t> – virtual network computing : means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Desktop sharing"/>
              </a:rPr>
              <a:t>desktop sharing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system that uses 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RFB protocol"/>
              </a:rPr>
              <a:t>RFB protocol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(remote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framebuffer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remotely control another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Computer"/>
              </a:rPr>
              <a:t>computer</a:t>
            </a:r>
            <a:endParaRPr lang="en-US" altLang="zh-TW" sz="14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Important thing</a:t>
            </a:r>
            <a:r>
              <a:rPr lang="en-US" altLang="zh-TW" baseline="0" dirty="0" smtClean="0"/>
              <a:t> is a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 cloudlet only contains soft state such as cache copies of data or code that is available elsewhere.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dirty="0" smtClean="0"/>
              <a:t>A key challenge is to simplify cloudlet management</a:t>
            </a:r>
            <a:endParaRPr lang="en-US" altLang="ko-KR" sz="160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This</a:t>
            </a:r>
            <a:r>
              <a:rPr lang="en-US" altLang="ko-KR" baseline="0" dirty="0" smtClean="0"/>
              <a:t> paper focused on this approach,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E7ABB-2E0A-419A-88E9-07236E81AB7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708340E-692F-49FB-9666-E9942F19F623}" type="datetimeFigureOut">
              <a:rPr lang="ko-KR" altLang="en-US" smtClean="0"/>
              <a:pPr/>
              <a:t>2012-10-29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2CDFD7E-F7DB-4A9F-A72A-1D87D2774F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9057" y="2114532"/>
            <a:ext cx="8251938" cy="1500198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/>
              <a:t>The Case for VM-based Cloudlets in Mobile Computing</a:t>
            </a:r>
            <a:endParaRPr lang="ko-KR" altLang="en-US" sz="2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65107" y="5546754"/>
            <a:ext cx="7813784" cy="857256"/>
          </a:xfrm>
        </p:spPr>
        <p:txBody>
          <a:bodyPr>
            <a:noAutofit/>
          </a:bodyPr>
          <a:lstStyle/>
          <a:p>
            <a:r>
              <a:rPr lang="en-US" sz="1600" dirty="0" smtClean="0"/>
              <a:t>The Case for VM-Based Cloudlets in Mobile Computing.  </a:t>
            </a:r>
            <a:endParaRPr lang="en-US" sz="1600" dirty="0" smtClean="0"/>
          </a:p>
          <a:p>
            <a:r>
              <a:rPr lang="en-US" sz="1600" dirty="0" err="1" smtClean="0"/>
              <a:t>Mahadev</a:t>
            </a:r>
            <a:r>
              <a:rPr lang="en-US" sz="1600" dirty="0" smtClean="0"/>
              <a:t> </a:t>
            </a:r>
            <a:r>
              <a:rPr lang="en-US" sz="1600" dirty="0" err="1" smtClean="0"/>
              <a:t>Satyanarayanan</a:t>
            </a:r>
            <a:r>
              <a:rPr lang="en-US" sz="1600" dirty="0" smtClean="0"/>
              <a:t>, </a:t>
            </a:r>
            <a:r>
              <a:rPr lang="en-US" sz="1600" dirty="0" err="1" smtClean="0"/>
              <a:t>Paramvir</a:t>
            </a:r>
            <a:r>
              <a:rPr lang="en-US" sz="1600" dirty="0" smtClean="0"/>
              <a:t> </a:t>
            </a:r>
            <a:r>
              <a:rPr lang="en-US" sz="1600" dirty="0" err="1" smtClean="0"/>
              <a:t>Bahl</a:t>
            </a:r>
            <a:r>
              <a:rPr lang="en-US" sz="1600" dirty="0" smtClean="0"/>
              <a:t>, Ramón </a:t>
            </a:r>
            <a:r>
              <a:rPr lang="en-US" sz="1600" dirty="0" err="1" smtClean="0"/>
              <a:t>Cáceres</a:t>
            </a:r>
            <a:r>
              <a:rPr lang="en-US" sz="1600" dirty="0" smtClean="0"/>
              <a:t>, and Nigel Davies. </a:t>
            </a:r>
            <a:endParaRPr lang="en-US" sz="1600" dirty="0" smtClean="0"/>
          </a:p>
          <a:p>
            <a:r>
              <a:rPr lang="en-US" sz="1600" dirty="0" smtClean="0"/>
              <a:t>IEEE </a:t>
            </a:r>
            <a:r>
              <a:rPr lang="en-US" sz="1600" dirty="0" smtClean="0"/>
              <a:t>Pervasive Computing</a:t>
            </a:r>
            <a:r>
              <a:rPr lang="en-US" sz="1600" dirty="0" smtClean="0"/>
              <a:t>, </a:t>
            </a:r>
            <a:r>
              <a:rPr lang="en-US" sz="1600" dirty="0" smtClean="0"/>
              <a:t>vol.8, issue 4 (Oct./Dec. 2009)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001941" y="5108598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Presented by </a:t>
            </a:r>
            <a:r>
              <a:rPr lang="en-US" altLang="ko-KR" dirty="0" err="1" smtClean="0"/>
              <a:t>Inyoung</a:t>
            </a:r>
            <a:r>
              <a:rPr lang="en-US" altLang="ko-KR" dirty="0" smtClean="0"/>
              <a:t> Chang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880" y="4305312"/>
            <a:ext cx="8763120" cy="22638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Differs </a:t>
            </a:r>
            <a:r>
              <a:rPr lang="en-US" altLang="zh-TW" sz="2000" dirty="0" smtClean="0"/>
              <a:t>cloud in two key ways</a:t>
            </a:r>
            <a:r>
              <a:rPr lang="en-US" altLang="zh-TW" sz="2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zh-TW" sz="1600" dirty="0" smtClean="0">
                <a:solidFill>
                  <a:schemeClr val="tx2"/>
                </a:solidFill>
              </a:rPr>
              <a:t>its performance is determined solely by local resources</a:t>
            </a:r>
            <a:r>
              <a:rPr lang="en-US" altLang="zh-TW" sz="1600" dirty="0" smtClean="0">
                <a:solidFill>
                  <a:schemeClr val="tx2"/>
                </a:solidFill>
              </a:rPr>
              <a:t>:</a:t>
            </a:r>
          </a:p>
          <a:p>
            <a:pPr lvl="2">
              <a:lnSpc>
                <a:spcPct val="150000"/>
              </a:lnSpc>
            </a:pPr>
            <a:r>
              <a:rPr lang="en-US" altLang="zh-TW" sz="1400" dirty="0" smtClean="0"/>
              <a:t>Bandwidth to cloudlet </a:t>
            </a:r>
          </a:p>
          <a:p>
            <a:pPr lvl="2">
              <a:lnSpc>
                <a:spcPct val="150000"/>
              </a:lnSpc>
            </a:pPr>
            <a:r>
              <a:rPr lang="en-US" altLang="zh-TW" sz="1400" dirty="0" smtClean="0"/>
              <a:t>Compute power of the cloudlet</a:t>
            </a:r>
          </a:p>
          <a:p>
            <a:pPr lvl="1">
              <a:lnSpc>
                <a:spcPct val="150000"/>
              </a:lnSpc>
            </a:pPr>
            <a:r>
              <a:rPr lang="en-US" altLang="zh-TW" sz="1600" dirty="0" smtClean="0">
                <a:solidFill>
                  <a:schemeClr val="tx2"/>
                </a:solidFill>
              </a:rPr>
              <a:t>WAN failures do not affect synthesis.</a:t>
            </a:r>
            <a:endParaRPr lang="en-US" altLang="zh-TW" sz="16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altLang="zh-TW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- Dynamic VM </a:t>
            </a:r>
            <a:r>
              <a:rPr lang="en-US" altLang="zh-TW" sz="3600" dirty="0" smtClean="0"/>
              <a:t>synthesis</a:t>
            </a:r>
            <a:r>
              <a:rPr lang="en-US" altLang="ko-KR" sz="3600" dirty="0" smtClean="0"/>
              <a:t> </a:t>
            </a:r>
            <a:endParaRPr lang="ko-KR" altLang="en-US" sz="3600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8655" y="1165194"/>
            <a:ext cx="3858564" cy="320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2000" dirty="0" smtClean="0"/>
              <a:t>Built a proof of concept prototype called Kimberley to explore the feasibility of dynamic VM synthesis</a:t>
            </a:r>
          </a:p>
          <a:p>
            <a:pPr lvl="0">
              <a:lnSpc>
                <a:spcPct val="150000"/>
              </a:lnSpc>
            </a:pPr>
            <a:r>
              <a:rPr lang="en-US" altLang="ko-KR" sz="2000" dirty="0" smtClean="0"/>
              <a:t>Hardware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</a:rPr>
              <a:t>Mobile </a:t>
            </a:r>
            <a:r>
              <a:rPr lang="en-US" altLang="ko-KR" sz="1600" dirty="0" smtClean="0">
                <a:solidFill>
                  <a:schemeClr val="tx2"/>
                </a:solidFill>
              </a:rPr>
              <a:t>device – Nokia N810 Internet tablet running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Maemo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4.0Linux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err="1" smtClean="0">
                <a:solidFill>
                  <a:schemeClr val="tx2"/>
                </a:solidFill>
              </a:rPr>
              <a:t>Clouldlet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infrastructure - a standard desktop running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Ubuntu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Linux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To create VM Overlay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</a:rPr>
              <a:t>Use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VirualBox</a:t>
            </a:r>
            <a:r>
              <a:rPr lang="en-US" altLang="ko-KR" sz="1600" dirty="0" smtClean="0">
                <a:solidFill>
                  <a:schemeClr val="tx2"/>
                </a:solidFill>
              </a:rPr>
              <a:t>, a hosted VMM for Linux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err="1" smtClean="0">
                <a:solidFill>
                  <a:schemeClr val="tx2"/>
                </a:solidFill>
              </a:rPr>
              <a:t>kimberlize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</a:rPr>
              <a:t>- using </a:t>
            </a:r>
            <a:r>
              <a:rPr lang="en-US" altLang="ko-KR" sz="1600" dirty="0" err="1" smtClean="0">
                <a:solidFill>
                  <a:schemeClr val="tx2"/>
                </a:solidFill>
              </a:rPr>
              <a:t>baseVM</a:t>
            </a:r>
            <a:endParaRPr lang="en-US" altLang="ko-KR" sz="16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Environment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09518" y="138427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The </a:t>
            </a:r>
            <a:r>
              <a:rPr lang="en-US" altLang="zh-TW" sz="2000" dirty="0" smtClean="0"/>
              <a:t>controller of the transient binding between mobile device and cloudlet called Kimberley Control Manager (KCM</a:t>
            </a:r>
            <a:r>
              <a:rPr lang="en-US" altLang="zh-TW" sz="2000" dirty="0" smtClean="0"/>
              <a:t>)</a:t>
            </a:r>
            <a:endParaRPr lang="en-GB" altLang="ko-KR" sz="1600" dirty="0" smtClean="0">
              <a:ea typeface="굴림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Environment</a:t>
            </a:r>
            <a:endParaRPr lang="ko-KR" altLang="en-US" sz="3600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0700" y="2662227"/>
            <a:ext cx="70008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600298" y="5838858"/>
            <a:ext cx="346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Runtime Binding in Kimberley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09518" y="138427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Shows </a:t>
            </a:r>
            <a:r>
              <a:rPr lang="en-US" altLang="ko-KR" sz="2000" dirty="0" smtClean="0"/>
              <a:t>that VM overlay size is 100–200 MB for </a:t>
            </a:r>
            <a:r>
              <a:rPr lang="en-US" altLang="ko-KR" sz="2000" dirty="0" smtClean="0"/>
              <a:t>a sample </a:t>
            </a:r>
            <a:r>
              <a:rPr lang="en-US" altLang="ko-KR" sz="2000" dirty="0" smtClean="0"/>
              <a:t>collection of Linux applications.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</a:t>
            </a:r>
            <a:r>
              <a:rPr lang="en-US" altLang="ko-KR" sz="3600" dirty="0" smtClean="0"/>
              <a:t>Result</a:t>
            </a:r>
            <a:endParaRPr lang="ko-KR" alt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308194" y="5729319"/>
            <a:ext cx="4221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VM Overlay Sizes for 8GB Virtual Disk</a:t>
            </a:r>
            <a:endParaRPr lang="ko-KR" altLang="en-US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4908" y="2443149"/>
            <a:ext cx="5915106" cy="3140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99979" y="5327676"/>
            <a:ext cx="8580555" cy="1204929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These figures are likely to improve over time </a:t>
            </a:r>
            <a:r>
              <a:rPr lang="en-US" altLang="ko-KR" sz="2000" dirty="0" smtClean="0"/>
              <a:t>since Kimberley </a:t>
            </a:r>
            <a:r>
              <a:rPr lang="en-US" altLang="ko-KR" sz="2000" dirty="0" smtClean="0"/>
              <a:t>is an </a:t>
            </a:r>
            <a:r>
              <a:rPr lang="en-US" altLang="ko-KR" sz="2000" dirty="0" err="1" smtClean="0"/>
              <a:t>unoptimized</a:t>
            </a:r>
            <a:r>
              <a:rPr lang="en-US" altLang="ko-KR" sz="2000" dirty="0" smtClean="0"/>
              <a:t> initial prototype, with </a:t>
            </a:r>
            <a:r>
              <a:rPr lang="en-US" altLang="ko-KR" sz="2000" dirty="0" smtClean="0"/>
              <a:t>many performance </a:t>
            </a:r>
            <a:r>
              <a:rPr lang="en-US" altLang="ko-KR" sz="2000" dirty="0" smtClean="0"/>
              <a:t>optimizations possible.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5. Experiment : </a:t>
            </a:r>
            <a:r>
              <a:rPr lang="en-US" altLang="ko-KR" sz="3600" dirty="0" smtClean="0"/>
              <a:t>Result</a:t>
            </a:r>
            <a:endParaRPr lang="ko-KR" altLang="en-US" sz="36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7934" y="1347759"/>
            <a:ext cx="5805567" cy="345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162142" y="4889520"/>
            <a:ext cx="466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VM </a:t>
            </a:r>
            <a:r>
              <a:rPr lang="en-US" altLang="ko-KR" dirty="0" smtClean="0"/>
              <a:t>Synthesis Time at 100 Mbps (seconds)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8135" y="1311246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second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0" y="1384272"/>
            <a:ext cx="8763120" cy="1131903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200" dirty="0" smtClean="0"/>
              <a:t>6. </a:t>
            </a:r>
            <a:r>
              <a:rPr lang="en-US" altLang="ko-KR" sz="3200" dirty="0" smtClean="0"/>
              <a:t>Conclusion</a:t>
            </a:r>
            <a:endParaRPr lang="ko-KR" altLang="en-US" sz="3200" dirty="0"/>
          </a:p>
        </p:txBody>
      </p:sp>
      <p:sp>
        <p:nvSpPr>
          <p:cNvPr id="5" name="내용 개체 틀 1"/>
          <p:cNvSpPr txBox="1">
            <a:spLocks/>
          </p:cNvSpPr>
          <p:nvPr/>
        </p:nvSpPr>
        <p:spPr>
          <a:xfrm>
            <a:off x="299979" y="1457298"/>
            <a:ext cx="8661456" cy="471017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Resource poverty is a fundamental constraint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A vision of mobile computing that breaks free of this fundamental constraint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SzPct val="70000"/>
              <a:buFont typeface="Wingdings"/>
              <a:buChar char="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Mobile users seamlessly utilize nearby computers to obtain the resource benefits of cloud computing without incurring WAN </a:t>
            </a:r>
            <a:r>
              <a:rPr lang="en-US" altLang="zh-TW" dirty="0" smtClean="0">
                <a:solidFill>
                  <a:schemeClr val="tx2"/>
                </a:solidFill>
              </a:rPr>
              <a:t>delays</a:t>
            </a:r>
            <a:endParaRPr lang="zh-TW" altLang="en-US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endParaRPr lang="en-US" altLang="ko-KR" dirty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70000"/>
            </a:pPr>
            <a:r>
              <a:rPr lang="en-US" altLang="ko-KR" dirty="0" smtClean="0">
                <a:solidFill>
                  <a:schemeClr val="tx2"/>
                </a:solidFill>
              </a:rPr>
              <a:t>	</a:t>
            </a: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en-GB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0" y="1384272"/>
            <a:ext cx="8763120" cy="1131903"/>
          </a:xfrm>
        </p:spPr>
        <p:txBody>
          <a:bodyPr>
            <a:normAutofit/>
          </a:bodyPr>
          <a:lstStyle/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200" dirty="0" smtClean="0"/>
              <a:t>7</a:t>
            </a:r>
            <a:r>
              <a:rPr lang="en-US" altLang="ko-KR" sz="3200" dirty="0" smtClean="0"/>
              <a:t>. </a:t>
            </a:r>
            <a:r>
              <a:rPr lang="en-US" altLang="ko-KR" sz="3200" dirty="0" smtClean="0"/>
              <a:t>Suggestions or </a:t>
            </a:r>
            <a:r>
              <a:rPr lang="en-US" altLang="ko-KR" sz="3200" dirty="0" smtClean="0"/>
              <a:t>Future </a:t>
            </a:r>
            <a:r>
              <a:rPr lang="en-US" altLang="ko-KR" sz="3200" dirty="0" smtClean="0"/>
              <a:t>work</a:t>
            </a:r>
            <a:endParaRPr lang="ko-KR" altLang="en-US" sz="3200" dirty="0"/>
          </a:p>
        </p:txBody>
      </p:sp>
      <p:sp>
        <p:nvSpPr>
          <p:cNvPr id="5" name="내용 개체 틀 1"/>
          <p:cNvSpPr txBox="1">
            <a:spLocks/>
          </p:cNvSpPr>
          <p:nvPr/>
        </p:nvSpPr>
        <p:spPr>
          <a:xfrm>
            <a:off x="299979" y="1457298"/>
            <a:ext cx="8661456" cy="471017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SzPct val="70000"/>
              <a:buFont typeface="Wingdings"/>
              <a:buChar char="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Performance </a:t>
            </a:r>
            <a:r>
              <a:rPr lang="en-US" altLang="ko-KR" dirty="0" smtClean="0">
                <a:solidFill>
                  <a:schemeClr val="tx2"/>
                </a:solidFill>
              </a:rPr>
              <a:t>optimization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Overlay transmission time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Decompression and overlay application time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Applying overlay time</a:t>
            </a:r>
            <a:endParaRPr lang="en-US" altLang="ko-KR" dirty="0" smtClean="0">
              <a:solidFill>
                <a:schemeClr val="tx2"/>
              </a:solidFill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endParaRPr lang="en-US" altLang="ko-KR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Wingdings"/>
              <a:buChar char=""/>
              <a:tabLst/>
              <a:defRPr/>
            </a:pPr>
            <a:r>
              <a:rPr lang="en-US" altLang="ko-KR" dirty="0" smtClean="0">
                <a:solidFill>
                  <a:schemeClr val="tx2"/>
                </a:solidFill>
              </a:rPr>
              <a:t>Deployment challenges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How much processing, storage, and networking capacity should a cloudlet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 </a:t>
            </a:r>
            <a:r>
              <a:rPr lang="en-US" altLang="zh-TW" dirty="0" smtClean="0">
                <a:solidFill>
                  <a:schemeClr val="tx2"/>
                </a:solidFill>
              </a:rPr>
              <a:t>      posses?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Provide a satisfactory user experience?</a:t>
            </a: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SzPct val="70000"/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chemeClr val="tx2"/>
                </a:solidFill>
              </a:rPr>
              <a:t>Trust and security issues</a:t>
            </a:r>
            <a:endParaRPr lang="en-US" altLang="ko-KR" dirty="0" smtClean="0">
              <a:solidFill>
                <a:schemeClr val="tx2"/>
              </a:solidFill>
            </a:endParaRP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en-GB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742950" marR="0" lvl="1" indent="-28575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tabLst/>
              <a:defRPr/>
            </a:pP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73005" y="1457298"/>
            <a:ext cx="8229600" cy="46371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1. </a:t>
            </a:r>
            <a:r>
              <a:rPr lang="en-US" altLang="ko-KR" sz="2400" dirty="0" smtClean="0"/>
              <a:t>Introduction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2</a:t>
            </a:r>
            <a:r>
              <a:rPr lang="en-US" altLang="ko-KR" sz="2400" dirty="0" smtClean="0"/>
              <a:t>. </a:t>
            </a:r>
            <a:r>
              <a:rPr lang="en-US" altLang="ko-KR" sz="2400" dirty="0" smtClean="0"/>
              <a:t>Problem &amp; Existing Solution</a:t>
            </a:r>
            <a:endParaRPr lang="en-US" altLang="ko-KR" sz="24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3</a:t>
            </a:r>
            <a:r>
              <a:rPr lang="en-US" altLang="ko-KR" sz="2400" dirty="0" smtClean="0"/>
              <a:t>. Approach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4.</a:t>
            </a:r>
            <a:r>
              <a:rPr lang="en-US" altLang="ko-KR" sz="2400" dirty="0" smtClean="0"/>
              <a:t> Solution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5. Experiment</a:t>
            </a:r>
            <a:endParaRPr lang="en-US" altLang="ko-KR" sz="24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6. Conclusion</a:t>
            </a:r>
            <a:endParaRPr lang="en-US" altLang="ko-KR" sz="24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/>
              <a:t>7</a:t>
            </a:r>
            <a:r>
              <a:rPr lang="en-US" altLang="ko-KR" sz="2400" dirty="0" smtClean="0"/>
              <a:t>. Suggestions or future </a:t>
            </a:r>
            <a:r>
              <a:rPr lang="en-US" altLang="ko-KR" sz="2400" dirty="0" smtClean="0"/>
              <a:t>work</a:t>
            </a: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98314" y="1420785"/>
            <a:ext cx="8945686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Mobile computing have developed the core concepts</a:t>
            </a:r>
            <a:r>
              <a:rPr lang="en-US" altLang="zh-TW" sz="1800" dirty="0" smtClean="0"/>
              <a:t> , </a:t>
            </a:r>
            <a:r>
              <a:rPr lang="en-US" altLang="zh-TW" sz="1800" dirty="0" smtClean="0"/>
              <a:t> techniques </a:t>
            </a:r>
            <a:r>
              <a:rPr lang="en-US" altLang="zh-TW" sz="1800" dirty="0" smtClean="0"/>
              <a:t>and </a:t>
            </a:r>
            <a:r>
              <a:rPr lang="en-US" altLang="zh-TW" sz="1800" dirty="0" smtClean="0"/>
              <a:t>mechanisms</a:t>
            </a:r>
            <a:endParaRPr lang="en-US" altLang="zh-TW" sz="18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>
              <a:lnSpc>
                <a:spcPct val="150000"/>
              </a:lnSpc>
            </a:pPr>
            <a:r>
              <a:rPr lang="en-US" altLang="ko-KR" sz="1800" dirty="0" smtClean="0"/>
              <a:t>Large investments are being made in anticipation of major profits</a:t>
            </a:r>
            <a:endParaRPr lang="en-US" altLang="zh-TW" sz="1800" dirty="0" smtClean="0"/>
          </a:p>
          <a:p>
            <a:pPr>
              <a:lnSpc>
                <a:spcPct val="150000"/>
              </a:lnSpc>
            </a:pPr>
            <a:endParaRPr lang="en-US" altLang="zh-TW" sz="1800" dirty="0" smtClean="0"/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 lvl="1"/>
            <a:endParaRPr lang="en-US" altLang="ko-KR" sz="1400" dirty="0" smtClean="0"/>
          </a:p>
          <a:p>
            <a:endParaRPr lang="en-US" altLang="ko-KR" sz="1800" dirty="0" smtClean="0"/>
          </a:p>
          <a:p>
            <a:endParaRPr lang="ko-KR" altLang="en-US" sz="18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1. </a:t>
            </a:r>
            <a:r>
              <a:rPr lang="en-US" altLang="ko-KR" sz="3600" dirty="0" smtClean="0"/>
              <a:t>Introduction</a:t>
            </a:r>
            <a:endParaRPr lang="ko-KR" altLang="en-US" sz="3600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4707" y="2297097"/>
            <a:ext cx="3903200" cy="253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35" y="2881305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3" name="Picture 7" descr="C:\Users\inyoung\AppData\Local\Microsoft\Windows\Temporary Internet Files\Content.IE5\YSUIFLAS\MC900424768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8572" y="1530324"/>
            <a:ext cx="904057" cy="803089"/>
          </a:xfrm>
          <a:prstGeom prst="rect">
            <a:avLst/>
          </a:prstGeom>
          <a:noFill/>
        </p:spPr>
      </p:pic>
      <p:pic>
        <p:nvPicPr>
          <p:cNvPr id="45065" name="Picture 9" descr="C:\Users\inyoung\AppData\Local\Microsoft\Windows\Temporary Internet Files\Content.IE5\79AHZ7UL\MC900359917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51598" y="2698740"/>
            <a:ext cx="980474" cy="958801"/>
          </a:xfrm>
          <a:prstGeom prst="rect">
            <a:avLst/>
          </a:prstGeom>
          <a:noFill/>
        </p:spPr>
      </p:pic>
      <p:pic>
        <p:nvPicPr>
          <p:cNvPr id="45066" name="Picture 10" descr="C:\Users\inyoung\AppData\Local\Microsoft\Windows\Temporary Internet Files\Content.IE5\RLZI0PXJ\MC900441319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8111" y="3940182"/>
            <a:ext cx="909174" cy="90917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507189" y="4926033"/>
            <a:ext cx="58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.</a:t>
            </a:r>
          </a:p>
          <a:p>
            <a:r>
              <a:rPr lang="en-US" altLang="ko-KR" sz="2800" dirty="0" smtClean="0"/>
              <a:t>.</a:t>
            </a:r>
          </a:p>
          <a:p>
            <a:r>
              <a:rPr lang="en-US" altLang="ko-KR" sz="2800" dirty="0" smtClean="0"/>
              <a:t>.</a:t>
            </a:r>
          </a:p>
        </p:txBody>
      </p:sp>
      <p:cxnSp>
        <p:nvCxnSpPr>
          <p:cNvPr id="16" name="직선 화살표 연결선 15"/>
          <p:cNvCxnSpPr>
            <a:endCxn id="45063" idx="1"/>
          </p:cNvCxnSpPr>
          <p:nvPr/>
        </p:nvCxnSpPr>
        <p:spPr>
          <a:xfrm flipV="1">
            <a:off x="3476610" y="1931869"/>
            <a:ext cx="2701962" cy="1533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>
            <a:endCxn id="45065" idx="1"/>
          </p:cNvCxnSpPr>
          <p:nvPr/>
        </p:nvCxnSpPr>
        <p:spPr>
          <a:xfrm flipV="1">
            <a:off x="3476610" y="3178141"/>
            <a:ext cx="2774988" cy="287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>
            <a:endCxn id="45066" idx="1"/>
          </p:cNvCxnSpPr>
          <p:nvPr/>
        </p:nvCxnSpPr>
        <p:spPr>
          <a:xfrm>
            <a:off x="3403584" y="3465513"/>
            <a:ext cx="2884527" cy="929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63466" y="1676376"/>
            <a:ext cx="8350308" cy="41624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 smtClean="0"/>
              <a:t>Seamlessly augments the cognitive abilities of users.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Speech recognition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Natural language processing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Computer vision and graphics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Machine learning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Augmented reality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Planning and decision-making</a:t>
            </a:r>
            <a:endParaRPr lang="zh-TW" altLang="en-US" sz="1400" dirty="0" smtClean="0"/>
          </a:p>
          <a:p>
            <a:pPr lvl="1">
              <a:lnSpc>
                <a:spcPct val="150000"/>
              </a:lnSpc>
              <a:buNone/>
            </a:pPr>
            <a:endParaRPr lang="en-US" altLang="ko-KR" sz="1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1. Introduction</a:t>
            </a:r>
            <a:endParaRPr lang="ko-KR" altLang="en-US" sz="3600" dirty="0"/>
          </a:p>
        </p:txBody>
      </p:sp>
      <p:sp>
        <p:nvSpPr>
          <p:cNvPr id="7" name="폭발 1 6"/>
          <p:cNvSpPr/>
          <p:nvPr/>
        </p:nvSpPr>
        <p:spPr>
          <a:xfrm>
            <a:off x="2490759" y="2698740"/>
            <a:ext cx="2592423" cy="153354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Technical obstacles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36491" y="1566837"/>
            <a:ext cx="8653581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 smtClean="0"/>
              <a:t>Resource-Poor Mobile Hardware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Mobile hardware is necessarily resource-poor</a:t>
            </a: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major </a:t>
            </a:r>
            <a:r>
              <a:rPr lang="en-US" altLang="zh-TW" sz="1400" dirty="0" smtClean="0"/>
              <a:t>obstacle </a:t>
            </a:r>
            <a:r>
              <a:rPr lang="en-US" altLang="zh-TW" sz="1400" dirty="0" smtClean="0"/>
              <a:t>for many applications with the potential to </a:t>
            </a:r>
            <a:r>
              <a:rPr lang="en-US" altLang="zh-TW" sz="1400" dirty="0" smtClean="0"/>
              <a:t>seamlessly augment human </a:t>
            </a:r>
            <a:r>
              <a:rPr lang="en-US" altLang="zh-TW" sz="1400" dirty="0" smtClean="0"/>
              <a:t>cognition</a:t>
            </a:r>
            <a:endParaRPr lang="en-US" altLang="zh-TW" sz="1400" dirty="0" smtClean="0"/>
          </a:p>
          <a:p>
            <a:pPr lvl="1">
              <a:lnSpc>
                <a:spcPct val="150000"/>
              </a:lnSpc>
            </a:pPr>
            <a:endParaRPr lang="en-US" altLang="zh-TW" sz="1400" dirty="0" smtClean="0"/>
          </a:p>
          <a:p>
            <a:pPr>
              <a:lnSpc>
                <a:spcPct val="150000"/>
              </a:lnSpc>
            </a:pPr>
            <a:r>
              <a:rPr lang="en-US" altLang="zh-TW" sz="1800" dirty="0" smtClean="0"/>
              <a:t>Limits of Cloud Computing - </a:t>
            </a:r>
            <a:r>
              <a:rPr lang="en-US" altLang="zh-TW" sz="1800" dirty="0" smtClean="0"/>
              <a:t>solution to the resource poverty of mobile devices.</a:t>
            </a:r>
            <a:endParaRPr lang="en-US" altLang="zh-TW" sz="1800" dirty="0" smtClean="0"/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Hurts of </a:t>
            </a:r>
            <a:r>
              <a:rPr lang="en-US" altLang="zh-TW" sz="1400" dirty="0" smtClean="0"/>
              <a:t>Latency </a:t>
            </a:r>
            <a:r>
              <a:rPr lang="en-US" altLang="zh-TW" sz="1400" dirty="0" smtClean="0"/>
              <a:t>– to exchange large data</a:t>
            </a:r>
          </a:p>
          <a:p>
            <a:pPr lvl="1">
              <a:lnSpc>
                <a:spcPct val="150000"/>
              </a:lnSpc>
            </a:pPr>
            <a:r>
              <a:rPr lang="en-US" altLang="zh-TW" sz="1400" dirty="0" smtClean="0"/>
              <a:t>Bandwidth-induced Delay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2</a:t>
            </a:r>
            <a:r>
              <a:rPr lang="en-US" altLang="ko-KR" sz="3600" dirty="0" smtClean="0"/>
              <a:t>. </a:t>
            </a:r>
            <a:r>
              <a:rPr lang="en-US" altLang="ko-KR" sz="3600" dirty="0" smtClean="0"/>
              <a:t>Problem &amp; Existing Solution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46031" y="1493811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sz="2000" dirty="0" smtClean="0"/>
              <a:t>shows latency can </a:t>
            </a:r>
            <a:r>
              <a:rPr lang="en-US" altLang="zh-TW" sz="2000" dirty="0" smtClean="0"/>
              <a:t>negatively impact interactive response in spite </a:t>
            </a:r>
            <a:r>
              <a:rPr lang="en-US" altLang="zh-TW" sz="2000" dirty="0" smtClean="0"/>
              <a:t>of </a:t>
            </a:r>
            <a:r>
              <a:rPr lang="en-US" altLang="zh-TW" sz="2000" dirty="0" smtClean="0"/>
              <a:t>adequate bandwidth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600" dirty="0" smtClean="0"/>
              <a:t>- Limits </a:t>
            </a:r>
            <a:r>
              <a:rPr lang="en-US" altLang="zh-TW" sz="3600" dirty="0" smtClean="0"/>
              <a:t>of Cloud Computing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993726" y="5546754"/>
            <a:ext cx="7008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Thick : local machine with hardware graphics acceleration</a:t>
            </a:r>
          </a:p>
          <a:p>
            <a:r>
              <a:rPr lang="en-US" altLang="ko-KR" dirty="0" smtClean="0"/>
              <a:t>Thin : remote compute server over 100Mb/s network through VNC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68395" y="2406636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CDF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0676" y="5145111"/>
            <a:ext cx="2010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Frame per second</a:t>
            </a:r>
            <a:endParaRPr lang="ko-KR" altLang="en-US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2142" y="2443149"/>
            <a:ext cx="4341789" cy="307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82544" y="6130962"/>
            <a:ext cx="8361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Tx/>
              <a:buChar char="-"/>
              <a:defRPr/>
            </a:pPr>
            <a:r>
              <a:rPr lang="en-US" altLang="ko-KR" sz="1400" dirty="0" err="1" smtClean="0"/>
              <a:t>QuakeViz</a:t>
            </a:r>
            <a:r>
              <a:rPr lang="en-US" altLang="ko-KR" sz="1400" dirty="0" smtClean="0"/>
              <a:t> </a:t>
            </a:r>
            <a:r>
              <a:rPr lang="en-US" altLang="ko-KR" sz="1200" dirty="0" smtClean="0"/>
              <a:t>: </a:t>
            </a:r>
            <a:r>
              <a:rPr lang="en-US" altLang="zh-TW" sz="1200" dirty="0" smtClean="0"/>
              <a:t>benchmark consists of the visualization of a 1.9 </a:t>
            </a:r>
            <a:r>
              <a:rPr lang="en-US" altLang="zh-TW" sz="1200" dirty="0" smtClean="0"/>
              <a:t>GB volumetric </a:t>
            </a:r>
            <a:r>
              <a:rPr lang="en-US" altLang="zh-TW" sz="1200" dirty="0" smtClean="0"/>
              <a:t>dataset depicting 12 seconds of ground </a:t>
            </a:r>
            <a:endParaRPr lang="en-US" altLang="zh-TW" sz="1200" dirty="0" smtClean="0"/>
          </a:p>
          <a:p>
            <a:pPr marL="0" lvl="1">
              <a:defRPr/>
            </a:pPr>
            <a:r>
              <a:rPr lang="en-US" altLang="zh-TW" sz="1200" dirty="0" smtClean="0"/>
              <a:t>                          motion </a:t>
            </a:r>
            <a:r>
              <a:rPr lang="en-US" altLang="zh-TW" sz="1200" dirty="0" smtClean="0"/>
              <a:t>around a seismic source </a:t>
            </a:r>
            <a:r>
              <a:rPr lang="en-US" altLang="zh-TW" sz="1200" dirty="0" smtClean="0"/>
              <a:t>in the </a:t>
            </a:r>
            <a:r>
              <a:rPr lang="en-US" altLang="zh-TW" sz="1200" dirty="0" smtClean="0"/>
              <a:t>Los Angeles Basin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63467" y="1600200"/>
            <a:ext cx="876312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Cloudlet - simplifies meeting bandwidth demand of multiple users, such as HD video and high-resolution images</a:t>
            </a:r>
          </a:p>
          <a:p>
            <a:pPr>
              <a:lnSpc>
                <a:spcPct val="150000"/>
              </a:lnSpc>
            </a:pPr>
            <a:r>
              <a:rPr lang="en-US" altLang="zh-TW" sz="2000" dirty="0" smtClean="0"/>
              <a:t>Virtual Machine (VM) technology to rapidly customized service software on a nearby cloudlet, then uses that service over a wireless LAN.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16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3. Approach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63466" y="1274733"/>
            <a:ext cx="876312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 smtClean="0"/>
              <a:t>Resource poverty of a mobile device can be addressed by using a nearby resource-rich cloudlet.</a:t>
            </a:r>
          </a:p>
          <a:p>
            <a:pPr>
              <a:lnSpc>
                <a:spcPct val="150000"/>
              </a:lnSpc>
            </a:pPr>
            <a:r>
              <a:rPr lang="en-US" altLang="zh-TW" sz="1800" dirty="0" smtClean="0"/>
              <a:t>Cloudlets </a:t>
            </a:r>
            <a:r>
              <a:rPr lang="en-US" altLang="zh-TW" sz="1800" dirty="0" smtClean="0"/>
              <a:t>are decentralized and widely-dispersed Internet infrastructure.</a:t>
            </a:r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  <a:p>
            <a:pPr>
              <a:lnSpc>
                <a:spcPct val="150000"/>
              </a:lnSpc>
            </a:pPr>
            <a:endParaRPr lang="en-US" altLang="ko-KR" sz="18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- Cloudlet</a:t>
            </a:r>
            <a:endParaRPr lang="ko-KR" altLang="en-US" sz="3600" dirty="0"/>
          </a:p>
        </p:txBody>
      </p:sp>
      <p:pic>
        <p:nvPicPr>
          <p:cNvPr id="4" name="圖片 3" descr="未命名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18" y="3209922"/>
            <a:ext cx="3030579" cy="286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3" descr="未命名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9175" y="3246435"/>
            <a:ext cx="5354194" cy="284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880" y="1128681"/>
            <a:ext cx="8763120" cy="54404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 Transient Cloudlet </a:t>
            </a:r>
            <a:r>
              <a:rPr lang="en-US" altLang="zh-TW" sz="2000" dirty="0" smtClean="0"/>
              <a:t>Customization</a:t>
            </a:r>
            <a:r>
              <a:rPr lang="en-US" altLang="zh-TW" sz="2000" dirty="0" smtClean="0"/>
              <a:t> </a:t>
            </a:r>
            <a:r>
              <a:rPr lang="en-US" altLang="zh-TW" sz="2000" dirty="0" smtClean="0"/>
              <a:t> of </a:t>
            </a:r>
            <a:r>
              <a:rPr lang="en-US" altLang="zh-TW" sz="2000" dirty="0" smtClean="0"/>
              <a:t>cloudlet infrastructure using </a:t>
            </a:r>
            <a:endParaRPr lang="en-US" altLang="zh-TW" sz="20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zh-TW" sz="2000" dirty="0" smtClean="0"/>
              <a:t>	</a:t>
            </a:r>
            <a:r>
              <a:rPr lang="en-US" altLang="zh-TW" sz="2000" dirty="0" smtClean="0"/>
              <a:t>hardware </a:t>
            </a:r>
            <a:r>
              <a:rPr lang="en-US" altLang="zh-TW" sz="2000" dirty="0" smtClean="0"/>
              <a:t>virtual machine (VM) technology.</a:t>
            </a:r>
            <a:endParaRPr lang="en-US" altLang="zh-TW" sz="2000" dirty="0" smtClean="0"/>
          </a:p>
          <a:p>
            <a:pPr lvl="1">
              <a:buNone/>
            </a:pPr>
            <a:endParaRPr lang="en-US" altLang="ko-KR" sz="1600" dirty="0" smtClean="0"/>
          </a:p>
          <a:p>
            <a:r>
              <a:rPr lang="en-US" altLang="zh-TW" sz="2000" dirty="0" smtClean="0"/>
              <a:t>Two different approaches to delivering VM state to infrastructure.</a:t>
            </a:r>
          </a:p>
          <a:p>
            <a:pPr lvl="1"/>
            <a:r>
              <a:rPr lang="en-US" altLang="zh-TW" sz="1600" dirty="0" smtClean="0"/>
              <a:t>Already-executing VM is first suspended, processor, disk and memory state are then transferred, VM execution is resumed at the destination.</a:t>
            </a:r>
            <a:endParaRPr lang="zh-TW" altLang="en-US" sz="1600" dirty="0" smtClean="0"/>
          </a:p>
          <a:p>
            <a:pPr lvl="1"/>
            <a:r>
              <a:rPr lang="en-US" altLang="zh-TW" sz="1600" dirty="0" smtClean="0">
                <a:solidFill>
                  <a:srgbClr val="FF0000"/>
                </a:solidFill>
              </a:rPr>
              <a:t>dynamic </a:t>
            </a:r>
            <a:r>
              <a:rPr lang="en-US" altLang="zh-TW" sz="1600" dirty="0" smtClean="0">
                <a:solidFill>
                  <a:srgbClr val="FF0000"/>
                </a:solidFill>
              </a:rPr>
              <a:t>VM synthesis.</a:t>
            </a:r>
            <a:endParaRPr lang="zh-TW" altLang="en-US" sz="1600" dirty="0" smtClean="0">
              <a:solidFill>
                <a:srgbClr val="FF0000"/>
              </a:solidFill>
            </a:endParaRPr>
          </a:p>
          <a:p>
            <a:pPr lvl="1"/>
            <a:endParaRPr lang="en-US" altLang="ko-KR" sz="16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4</a:t>
            </a:r>
            <a:r>
              <a:rPr lang="en-US" altLang="ko-KR" sz="3600" dirty="0" smtClean="0"/>
              <a:t>. Solution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4371</TotalTime>
  <Words>1053</Words>
  <Application>Microsoft Office PowerPoint</Application>
  <PresentationFormat>화면 슬라이드 쇼(4:3)</PresentationFormat>
  <Paragraphs>205</Paragraphs>
  <Slides>16</Slides>
  <Notes>15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고구려 벽화</vt:lpstr>
      <vt:lpstr>The Case for VM-based Cloudlets in Mobile Computing</vt:lpstr>
      <vt:lpstr>Contents</vt:lpstr>
      <vt:lpstr>1. Introduction</vt:lpstr>
      <vt:lpstr>1. Introduction</vt:lpstr>
      <vt:lpstr>2. Problem &amp; Existing Solution</vt:lpstr>
      <vt:lpstr>- Limits of Cloud Computing</vt:lpstr>
      <vt:lpstr>3. Approach</vt:lpstr>
      <vt:lpstr>- Cloudlet</vt:lpstr>
      <vt:lpstr>4. Solution</vt:lpstr>
      <vt:lpstr>- Dynamic VM synthesis </vt:lpstr>
      <vt:lpstr>5. Experiment : Environment</vt:lpstr>
      <vt:lpstr>5. Experiment : Environment</vt:lpstr>
      <vt:lpstr>5. Experiment : Result</vt:lpstr>
      <vt:lpstr>5. Experiment : Result</vt:lpstr>
      <vt:lpstr>6. Conclusion</vt:lpstr>
      <vt:lpstr>7. Suggestions or Future 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Implementation of GPU Accelerated MapReduce:  Using Hadoop with OpenCL for Data- and Compute-intensive Jobs</dc:title>
  <dc:creator>inyoung</dc:creator>
  <cp:lastModifiedBy>inyoung</cp:lastModifiedBy>
  <cp:revision>386</cp:revision>
  <dcterms:created xsi:type="dcterms:W3CDTF">2012-10-02T15:12:08Z</dcterms:created>
  <dcterms:modified xsi:type="dcterms:W3CDTF">2012-10-31T00:20:49Z</dcterms:modified>
</cp:coreProperties>
</file>