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66" r:id="rId5"/>
    <p:sldId id="294" r:id="rId6"/>
    <p:sldId id="296" r:id="rId7"/>
    <p:sldId id="272" r:id="rId8"/>
    <p:sldId id="295" r:id="rId9"/>
    <p:sldId id="297" r:id="rId10"/>
    <p:sldId id="298" r:id="rId11"/>
    <p:sldId id="302" r:id="rId12"/>
    <p:sldId id="299" r:id="rId13"/>
    <p:sldId id="303" r:id="rId14"/>
    <p:sldId id="304" r:id="rId15"/>
    <p:sldId id="292" r:id="rId16"/>
    <p:sldId id="305" r:id="rId17"/>
  </p:sldIdLst>
  <p:sldSz cx="9144000" cy="6858000" type="screen4x3"/>
  <p:notesSz cx="6797675" cy="987425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보통 스타일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6649" autoAdjust="0"/>
  </p:normalViewPr>
  <p:slideViewPr>
    <p:cSldViewPr>
      <p:cViewPr varScale="1">
        <p:scale>
          <a:sx n="81" d="100"/>
          <a:sy n="81" d="100"/>
        </p:scale>
        <p:origin x="-78" y="-2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834BC0-0A39-4BB3-9465-3A4704D829AA}" type="datetimeFigureOut">
              <a:rPr lang="ko-KR" altLang="en-US" smtClean="0"/>
              <a:pPr/>
              <a:t>2012-10-29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CD71F8-0568-4E40-92B5-AFD9989F9D3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E2755B-D088-42E4-9579-1EF04A190621}" type="datetimeFigureOut">
              <a:rPr lang="ko-KR" altLang="en-US" smtClean="0"/>
              <a:pPr/>
              <a:t>2012-10-29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3E7ABB-2E0A-419A-88E9-07236E81AB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Random_variable" TargetMode="External"/><Relationship Id="rId7" Type="http://schemas.openxmlformats.org/officeDocument/2006/relationships/hyperlink" Target="http://en.wikipedia.org/wiki/Computer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en.wikipedia.org/wiki/RFB_protocol" TargetMode="External"/><Relationship Id="rId5" Type="http://schemas.openxmlformats.org/officeDocument/2006/relationships/hyperlink" Target="http://en.wikipedia.org/wiki/Desktop_sharing" TargetMode="External"/><Relationship Id="rId4" Type="http://schemas.openxmlformats.org/officeDocument/2006/relationships/hyperlink" Target="http://en.wikipedia.org/wiki/Probability_distribution" TargetMode="Externa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7ABB-2E0A-419A-88E9-07236E81AB71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small VM overlay is delivered by a mobile device to cloudlet infrastructure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that already </a:t>
            </a:r>
            <a:r>
              <a:rPr lang="en-US" altLang="ko-K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posseses</a:t>
            </a:r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base VM from which this overlay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was derived. The infrastructure applies the overlay to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base to derive the launch VM, which starts execution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precise state from which the overlay was derived.</a:t>
            </a:r>
          </a:p>
          <a:p>
            <a:endParaRPr lang="en-US" altLang="ko-K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a language translation application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software in the launch VM could be a server that receives captured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speech from a mobile device, performs speech recognition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language translation, and returns the output for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speech synthesis. If the cloudlet is a cluster, the launch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VM could be rapidly cloned to exploit parallelism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7ABB-2E0A-419A-88E9-07236E81AB71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Binding to Cloudlet Infrastructure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The first step in the binding sequence is the establishment of a secure TCP tunnel using SSL between KCM on a device and a cloudlet.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After successful authentication, the cloudlet KCM executes a command that fetches the VM overlay from the mobile device.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Decrypts and decompresses it, and applies the overlay to the base VM.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The VM is then launched, and is ready to provide services to the mobile device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7ABB-2E0A-419A-88E9-07236E81AB71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7ABB-2E0A-419A-88E9-07236E81AB71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Synthesizing a VM in 60 – 90 seconds is acceptable for an</a:t>
            </a:r>
          </a:p>
          <a:p>
            <a:r>
              <a:rPr lang="en-US" altLang="ko-K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unoptimized</a:t>
            </a:r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proof-of-concept prototype</a:t>
            </a:r>
          </a:p>
          <a:p>
            <a:endParaRPr lang="en-US" altLang="ko-K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major contributors to VM synthesis time are (a) overlay transmission and (b) decompressing and applying the overlay on the cloudlet.</a:t>
            </a:r>
          </a:p>
          <a:p>
            <a:endParaRPr lang="en-US" altLang="ko-K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altLang="ko-K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7ABB-2E0A-419A-88E9-07236E81AB71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0000"/>
              <a:buFont typeface="Wingdings"/>
              <a:buNone/>
              <a:tabLst/>
              <a:defRPr/>
            </a:pPr>
            <a:endParaRPr lang="en-US" altLang="ko-KR" dirty="0" smtClean="0">
              <a:solidFill>
                <a:schemeClr val="tx2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7ABB-2E0A-419A-88E9-07236E81AB71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Overlay transmission time can be improved by using a higher-bandwidth short-range wireless network.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reduce decompression and overlay application times, one can exploit parallelism.</a:t>
            </a:r>
            <a:endParaRPr lang="en-US" altLang="ko-KR" dirty="0" smtClean="0">
              <a:solidFill>
                <a:schemeClr val="tx2"/>
              </a:solidFill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0000"/>
              <a:buFont typeface="Wingdings"/>
              <a:buNone/>
              <a:tabLst/>
              <a:defRPr/>
            </a:pPr>
            <a:endParaRPr lang="en-US" altLang="ko-KR" dirty="0" smtClean="0">
              <a:solidFill>
                <a:schemeClr val="tx2"/>
              </a:solidFill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0000"/>
              <a:buFont typeface="Wingdings"/>
              <a:buNone/>
              <a:tabLst/>
              <a:defRPr/>
            </a:pPr>
            <a:r>
              <a:rPr lang="en-US" altLang="ko-KR" dirty="0" smtClean="0">
                <a:solidFill>
                  <a:schemeClr val="tx2"/>
                </a:solidFill>
              </a:rPr>
              <a:t>Using pipeline</a:t>
            </a:r>
            <a:r>
              <a:rPr lang="en-US" altLang="ko-KR" baseline="0" dirty="0" smtClean="0">
                <a:solidFill>
                  <a:schemeClr val="tx2"/>
                </a:solidFill>
              </a:rPr>
              <a:t> with overlay transmission</a:t>
            </a:r>
          </a:p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0000"/>
              <a:buFont typeface="Wingdings"/>
              <a:buNone/>
              <a:tabLst/>
              <a:defRPr/>
            </a:pPr>
            <a:r>
              <a:rPr lang="en-US" altLang="ko-KR" baseline="0" dirty="0" err="1" smtClean="0">
                <a:solidFill>
                  <a:schemeClr val="tx2"/>
                </a:solidFill>
              </a:rPr>
              <a:t>Prefetching</a:t>
            </a:r>
            <a:r>
              <a:rPr lang="en-US" altLang="ko-KR" baseline="0" dirty="0" smtClean="0">
                <a:solidFill>
                  <a:schemeClr val="tx2"/>
                </a:solidFill>
              </a:rPr>
              <a:t> </a:t>
            </a:r>
            <a:r>
              <a:rPr lang="en-US" altLang="ko-KR" baseline="0" dirty="0" err="1" smtClean="0">
                <a:solidFill>
                  <a:schemeClr val="tx2"/>
                </a:solidFill>
              </a:rPr>
              <a:t>techinic</a:t>
            </a:r>
            <a:endParaRPr lang="en-US" altLang="ko-KR" dirty="0" smtClean="0">
              <a:solidFill>
                <a:schemeClr val="tx2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7ABB-2E0A-419A-88E9-07236E81AB71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7ABB-2E0A-419A-88E9-07236E81AB71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vision of “information at my fingertips at any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time and place” was only a dream in the mid-1990s.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Today,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 a results, ubiquitous email and Web access is a reality that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experienced by millions of users worldwide through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their </a:t>
            </a:r>
            <a:r>
              <a:rPr lang="en-US" altLang="ko-K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BlackBerries</a:t>
            </a:r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altLang="ko-K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iPhones</a:t>
            </a:r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Windows Mobile, and other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mobile devices. Continuing on this road, mobile </a:t>
            </a:r>
            <a:r>
              <a:rPr lang="en-US" altLang="ko-K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Webbased</a:t>
            </a:r>
            <a:endParaRPr lang="en-US" altLang="ko-K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services and location-aware advertising opportunities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have begun to appear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7ABB-2E0A-419A-88E9-07236E81AB71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but, mobile computing ignores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its true potential.</a:t>
            </a:r>
            <a:r>
              <a:rPr lang="ko-KR" alt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en-US" altLang="ko-K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But, also ,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Awaiting discovery is an entirely new</a:t>
            </a:r>
          </a:p>
          <a:p>
            <a:r>
              <a:rPr lang="en-US" altLang="ko-K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World</a:t>
            </a:r>
          </a:p>
          <a:p>
            <a:endParaRPr lang="en-US" altLang="ko-K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400" dirty="0" smtClean="0"/>
              <a:t>This paper discusses the technical obstacles to this transformation, and proposes a new system architecture to overcome them.</a:t>
            </a:r>
            <a:endParaRPr lang="en-US" altLang="zh-TW" sz="1400" dirty="0" smtClean="0"/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140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7ABB-2E0A-419A-88E9-07236E81AB71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1400" dirty="0" smtClean="0"/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400" dirty="0" smtClean="0"/>
              <a:t>Low computing power compared to pc</a:t>
            </a:r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1400" dirty="0" smtClean="0"/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400" dirty="0" smtClean="0"/>
              <a:t>For existing solution</a:t>
            </a:r>
            <a:r>
              <a:rPr lang="en-US" altLang="zh-TW" sz="1400" baseline="0" dirty="0" smtClean="0"/>
              <a:t> is cloud computing,</a:t>
            </a:r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400" baseline="0" dirty="0" smtClean="0"/>
              <a:t>But, also it has several limitation</a:t>
            </a:r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1400" dirty="0" smtClean="0"/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400" dirty="0" smtClean="0"/>
              <a:t>WAN delays in the critical path of user interaction can hurt usability</a:t>
            </a:r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1400" dirty="0" smtClean="0"/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400" dirty="0" smtClean="0"/>
              <a:t>Bandwidth-induced Delay because</a:t>
            </a:r>
            <a:r>
              <a:rPr lang="en-US" altLang="zh-TW" sz="1400" baseline="0" dirty="0" smtClean="0"/>
              <a:t> of </a:t>
            </a:r>
            <a:r>
              <a:rPr lang="en-US" altLang="zh-TW" sz="1400" baseline="0" dirty="0" err="1" smtClean="0"/>
              <a:t>wifi</a:t>
            </a:r>
            <a:r>
              <a:rPr lang="en-US" altLang="zh-TW" sz="1400" baseline="0" dirty="0" smtClean="0"/>
              <a:t> for mobile.</a:t>
            </a:r>
            <a:endParaRPr lang="en-US" altLang="zh-TW" sz="1400" dirty="0" smtClean="0"/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1400" dirty="0" smtClean="0"/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1400" dirty="0" smtClean="0"/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140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7ABB-2E0A-419A-88E9-07236E81AB71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cumulative distribution function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CDF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-  describes the probability that a real-valued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 tooltip="Random variable"/>
              </a:rPr>
              <a:t>random variable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with a given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4" tooltip="Probability distribution"/>
              </a:rPr>
              <a:t>probability distribution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will be found at a value less than or equal to </a:t>
            </a: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Intuitively</a:t>
            </a:r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1400" dirty="0" smtClean="0"/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400" dirty="0" err="1" smtClean="0"/>
              <a:t>QuakeViz</a:t>
            </a:r>
            <a:r>
              <a:rPr lang="en-US" altLang="zh-TW" sz="1400" dirty="0" smtClean="0"/>
              <a:t>-This is an interactive earthquake simulation </a:t>
            </a:r>
            <a:r>
              <a:rPr lang="en-US" altLang="zh-TW" sz="1400" dirty="0" err="1" smtClean="0"/>
              <a:t>visualizer</a:t>
            </a:r>
            <a:r>
              <a:rPr lang="en-US" altLang="zh-TW" sz="1400" dirty="0" smtClean="0"/>
              <a:t>, and the only benchmark that</a:t>
            </a:r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400" dirty="0" smtClean="0"/>
              <a:t>accesses a remote dataset.</a:t>
            </a:r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400" dirty="0" smtClean="0"/>
              <a:t>Our benchmark consists of the visualization of a 1.9 GB</a:t>
            </a:r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400" dirty="0" smtClean="0"/>
              <a:t>volumetric dataset depicting 12 seconds of ground motion around a seismic source in</a:t>
            </a:r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400" dirty="0" smtClean="0"/>
              <a:t>the Los Angeles Basin</a:t>
            </a:r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1400" dirty="0" smtClean="0"/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400" dirty="0" smtClean="0"/>
              <a:t>VNC</a:t>
            </a:r>
            <a:r>
              <a:rPr lang="en-US" altLang="zh-TW" sz="1400" baseline="0" dirty="0" smtClean="0"/>
              <a:t> – virtual network computing : means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5" tooltip="Desktop sharing"/>
              </a:rPr>
              <a:t>desktop sharing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system that uses the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6" tooltip="RFB protocol"/>
              </a:rPr>
              <a:t>RFB protocol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(remote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framebuffer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to remotely control another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7" tooltip="Computer"/>
              </a:rPr>
              <a:t>computer</a:t>
            </a:r>
            <a:endParaRPr lang="en-US" altLang="zh-TW" sz="140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7ABB-2E0A-419A-88E9-07236E81AB71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7ABB-2E0A-419A-88E9-07236E81AB71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Important thing</a:t>
            </a:r>
            <a:r>
              <a:rPr lang="en-US" altLang="zh-TW" baseline="0" dirty="0" smtClean="0"/>
              <a:t> is a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 cloudlet only contains soft state such as cache copies of data or code that is available elsewhere.</a:t>
            </a: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dirty="0" smtClean="0"/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dirty="0" smtClean="0"/>
          </a:p>
          <a:p>
            <a:pPr marL="0" marR="0" lvl="1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600" dirty="0" smtClean="0"/>
              <a:t>A key challenge is to simplify cloudlet management</a:t>
            </a:r>
            <a:endParaRPr lang="en-US" altLang="ko-KR" sz="1600" dirty="0" smtClean="0"/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TW" altLang="en-US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7ABB-2E0A-419A-88E9-07236E81AB71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This</a:t>
            </a:r>
            <a:r>
              <a:rPr lang="en-US" altLang="ko-KR" baseline="0" dirty="0" smtClean="0"/>
              <a:t> paper focused on this approach,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E7ABB-2E0A-419A-88E9-07236E81AB71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8340E-692F-49FB-9666-E9942F19F623}" type="datetimeFigureOut">
              <a:rPr lang="ko-KR" altLang="en-US" smtClean="0"/>
              <a:pPr/>
              <a:t>2012-10-29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FD7E-F7DB-4A9F-A72A-1D87D2774F6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8340E-692F-49FB-9666-E9942F19F623}" type="datetimeFigureOut">
              <a:rPr lang="ko-KR" altLang="en-US" smtClean="0"/>
              <a:pPr/>
              <a:t>2012-10-29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FD7E-F7DB-4A9F-A72A-1D87D2774F6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8340E-692F-49FB-9666-E9942F19F623}" type="datetimeFigureOut">
              <a:rPr lang="ko-KR" altLang="en-US" smtClean="0"/>
              <a:pPr/>
              <a:t>2012-10-29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FD7E-F7DB-4A9F-A72A-1D87D2774F6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8340E-692F-49FB-9666-E9942F19F623}" type="datetimeFigureOut">
              <a:rPr lang="ko-KR" altLang="en-US" smtClean="0"/>
              <a:pPr/>
              <a:t>2012-10-29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FD7E-F7DB-4A9F-A72A-1D87D2774F6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FD7E-F7DB-4A9F-A72A-1D87D2774F6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708340E-692F-49FB-9666-E9942F19F623}" type="datetimeFigureOut">
              <a:rPr lang="ko-KR" altLang="en-US" smtClean="0"/>
              <a:pPr/>
              <a:t>2012-10-29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8340E-692F-49FB-9666-E9942F19F623}" type="datetimeFigureOut">
              <a:rPr lang="ko-KR" altLang="en-US" smtClean="0"/>
              <a:pPr/>
              <a:t>2012-10-29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FD7E-F7DB-4A9F-A72A-1D87D2774F6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8340E-692F-49FB-9666-E9942F19F623}" type="datetimeFigureOut">
              <a:rPr lang="ko-KR" altLang="en-US" smtClean="0"/>
              <a:pPr/>
              <a:t>2012-10-29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FD7E-F7DB-4A9F-A72A-1D87D2774F6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8340E-692F-49FB-9666-E9942F19F623}" type="datetimeFigureOut">
              <a:rPr lang="ko-KR" altLang="en-US" smtClean="0"/>
              <a:pPr/>
              <a:t>2012-10-29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FD7E-F7DB-4A9F-A72A-1D87D2774F6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8340E-692F-49FB-9666-E9942F19F623}" type="datetimeFigureOut">
              <a:rPr lang="ko-KR" altLang="en-US" smtClean="0"/>
              <a:pPr/>
              <a:t>2012-10-29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FD7E-F7DB-4A9F-A72A-1D87D2774F6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8340E-692F-49FB-9666-E9942F19F623}" type="datetimeFigureOut">
              <a:rPr lang="ko-KR" altLang="en-US" smtClean="0"/>
              <a:pPr/>
              <a:t>2012-10-29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FD7E-F7DB-4A9F-A72A-1D87D2774F6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8340E-692F-49FB-9666-E9942F19F623}" type="datetimeFigureOut">
              <a:rPr lang="ko-KR" altLang="en-US" smtClean="0"/>
              <a:pPr/>
              <a:t>2012-10-29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DFD7E-F7DB-4A9F-A72A-1D87D2774F6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708340E-692F-49FB-9666-E9942F19F623}" type="datetimeFigureOut">
              <a:rPr lang="ko-KR" altLang="en-US" smtClean="0"/>
              <a:pPr/>
              <a:t>2012-10-29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32CDFD7E-F7DB-4A9F-A72A-1D87D2774F6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9057" y="2114532"/>
            <a:ext cx="8251938" cy="1500198"/>
          </a:xfrm>
        </p:spPr>
        <p:txBody>
          <a:bodyPr>
            <a:noAutofit/>
          </a:bodyPr>
          <a:lstStyle/>
          <a:p>
            <a:pPr algn="l"/>
            <a:r>
              <a:rPr lang="en-US" altLang="ko-KR" sz="2000" b="1" dirty="0" smtClean="0"/>
              <a:t>The Case for VM-based Cloudlets in Mobile Computing</a:t>
            </a:r>
            <a:endParaRPr lang="ko-KR" altLang="en-US" sz="20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65107" y="5546754"/>
            <a:ext cx="7813784" cy="857256"/>
          </a:xfrm>
        </p:spPr>
        <p:txBody>
          <a:bodyPr>
            <a:noAutofit/>
          </a:bodyPr>
          <a:lstStyle/>
          <a:p>
            <a:r>
              <a:rPr lang="en-US" sz="1600" dirty="0" smtClean="0"/>
              <a:t>The Case for VM-Based Cloudlets in Mobile Computing.  </a:t>
            </a:r>
            <a:endParaRPr lang="en-US" sz="1600" dirty="0" smtClean="0"/>
          </a:p>
          <a:p>
            <a:r>
              <a:rPr lang="en-US" sz="1600" dirty="0" err="1" smtClean="0"/>
              <a:t>Mahadev</a:t>
            </a:r>
            <a:r>
              <a:rPr lang="en-US" sz="1600" dirty="0" smtClean="0"/>
              <a:t> </a:t>
            </a:r>
            <a:r>
              <a:rPr lang="en-US" sz="1600" dirty="0" err="1" smtClean="0"/>
              <a:t>Satyanarayanan</a:t>
            </a:r>
            <a:r>
              <a:rPr lang="en-US" sz="1600" dirty="0" smtClean="0"/>
              <a:t>, </a:t>
            </a:r>
            <a:r>
              <a:rPr lang="en-US" sz="1600" dirty="0" err="1" smtClean="0"/>
              <a:t>Paramvir</a:t>
            </a:r>
            <a:r>
              <a:rPr lang="en-US" sz="1600" dirty="0" smtClean="0"/>
              <a:t> </a:t>
            </a:r>
            <a:r>
              <a:rPr lang="en-US" sz="1600" dirty="0" err="1" smtClean="0"/>
              <a:t>Bahl</a:t>
            </a:r>
            <a:r>
              <a:rPr lang="en-US" sz="1600" dirty="0" smtClean="0"/>
              <a:t>, Ramón </a:t>
            </a:r>
            <a:r>
              <a:rPr lang="en-US" sz="1600" dirty="0" err="1" smtClean="0"/>
              <a:t>Cáceres</a:t>
            </a:r>
            <a:r>
              <a:rPr lang="en-US" sz="1600" dirty="0" smtClean="0"/>
              <a:t>, and Nigel Davies. </a:t>
            </a:r>
            <a:endParaRPr lang="en-US" sz="1600" dirty="0" smtClean="0"/>
          </a:p>
          <a:p>
            <a:r>
              <a:rPr lang="en-US" sz="1600" dirty="0" smtClean="0"/>
              <a:t>IEEE </a:t>
            </a:r>
            <a:r>
              <a:rPr lang="en-US" sz="1600" dirty="0" smtClean="0"/>
              <a:t>Pervasive Computing</a:t>
            </a:r>
            <a:r>
              <a:rPr lang="en-US" sz="1600" dirty="0" smtClean="0"/>
              <a:t>, </a:t>
            </a:r>
            <a:r>
              <a:rPr lang="en-US" sz="1600" dirty="0" smtClean="0"/>
              <a:t>vol.8, issue 4 (Oct./Dec. 2009)</a:t>
            </a:r>
            <a:endParaRPr lang="ko-KR" alt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3001941" y="5108598"/>
            <a:ext cx="3121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Presented by </a:t>
            </a:r>
            <a:r>
              <a:rPr lang="en-US" altLang="ko-KR" dirty="0" err="1" smtClean="0"/>
              <a:t>Inyoung</a:t>
            </a:r>
            <a:r>
              <a:rPr lang="en-US" altLang="ko-KR" dirty="0" smtClean="0"/>
              <a:t> Chang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80880" y="4305312"/>
            <a:ext cx="8763120" cy="226380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TW" sz="2000" dirty="0" smtClean="0"/>
              <a:t>Differs </a:t>
            </a:r>
            <a:r>
              <a:rPr lang="en-US" altLang="zh-TW" sz="2000" dirty="0" smtClean="0"/>
              <a:t>cloud in two key ways</a:t>
            </a:r>
            <a:r>
              <a:rPr lang="en-US" altLang="zh-TW" sz="2000" dirty="0" smtClean="0"/>
              <a:t>.</a:t>
            </a:r>
          </a:p>
          <a:p>
            <a:pPr lvl="1">
              <a:lnSpc>
                <a:spcPct val="150000"/>
              </a:lnSpc>
            </a:pPr>
            <a:r>
              <a:rPr lang="en-US" altLang="zh-TW" sz="1600" dirty="0" smtClean="0">
                <a:solidFill>
                  <a:schemeClr val="tx2"/>
                </a:solidFill>
              </a:rPr>
              <a:t>its performance is determined solely by local resources</a:t>
            </a:r>
            <a:r>
              <a:rPr lang="en-US" altLang="zh-TW" sz="1600" dirty="0" smtClean="0">
                <a:solidFill>
                  <a:schemeClr val="tx2"/>
                </a:solidFill>
              </a:rPr>
              <a:t>:</a:t>
            </a:r>
          </a:p>
          <a:p>
            <a:pPr lvl="2">
              <a:lnSpc>
                <a:spcPct val="150000"/>
              </a:lnSpc>
            </a:pPr>
            <a:r>
              <a:rPr lang="en-US" altLang="zh-TW" sz="1400" dirty="0" smtClean="0"/>
              <a:t>Bandwidth to cloudlet </a:t>
            </a:r>
          </a:p>
          <a:p>
            <a:pPr lvl="2">
              <a:lnSpc>
                <a:spcPct val="150000"/>
              </a:lnSpc>
            </a:pPr>
            <a:r>
              <a:rPr lang="en-US" altLang="zh-TW" sz="1400" dirty="0" smtClean="0"/>
              <a:t>Compute power of the cloudlet</a:t>
            </a:r>
          </a:p>
          <a:p>
            <a:pPr lvl="1">
              <a:lnSpc>
                <a:spcPct val="150000"/>
              </a:lnSpc>
            </a:pPr>
            <a:r>
              <a:rPr lang="en-US" altLang="zh-TW" sz="1600" dirty="0" smtClean="0">
                <a:solidFill>
                  <a:schemeClr val="tx2"/>
                </a:solidFill>
              </a:rPr>
              <a:t>WAN failures do not affect synthesis.</a:t>
            </a:r>
            <a:endParaRPr lang="en-US" altLang="zh-TW" sz="1600" dirty="0" smtClean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en-US" altLang="zh-TW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3600" dirty="0" smtClean="0"/>
              <a:t>- Dynamic VM </a:t>
            </a:r>
            <a:r>
              <a:rPr lang="en-US" altLang="zh-TW" sz="3600" dirty="0" smtClean="0"/>
              <a:t>synthesis</a:t>
            </a:r>
            <a:r>
              <a:rPr lang="en-US" altLang="ko-KR" sz="3600" dirty="0" smtClean="0"/>
              <a:t> </a:t>
            </a:r>
            <a:endParaRPr lang="ko-KR" altLang="en-US" sz="3600" dirty="0"/>
          </a:p>
        </p:txBody>
      </p:sp>
      <p:pic>
        <p:nvPicPr>
          <p:cNvPr id="6656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98655" y="1165194"/>
            <a:ext cx="3858564" cy="3208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US" altLang="ko-KR" sz="2000" dirty="0" smtClean="0"/>
              <a:t>Built a proof of concept prototype called Kimberley to explore the feasibility of dynamic VM synthesis</a:t>
            </a:r>
          </a:p>
          <a:p>
            <a:pPr lvl="0">
              <a:lnSpc>
                <a:spcPct val="150000"/>
              </a:lnSpc>
            </a:pPr>
            <a:r>
              <a:rPr lang="en-US" altLang="ko-KR" sz="2000" dirty="0" smtClean="0"/>
              <a:t>Hardware</a:t>
            </a:r>
          </a:p>
          <a:p>
            <a:pPr lvl="1"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2"/>
                </a:solidFill>
              </a:rPr>
              <a:t>Mobile </a:t>
            </a:r>
            <a:r>
              <a:rPr lang="en-US" altLang="ko-KR" sz="1600" dirty="0" smtClean="0">
                <a:solidFill>
                  <a:schemeClr val="tx2"/>
                </a:solidFill>
              </a:rPr>
              <a:t>device – Nokia N810 Internet tablet running </a:t>
            </a:r>
            <a:r>
              <a:rPr lang="en-US" altLang="ko-KR" sz="1600" dirty="0" err="1" smtClean="0">
                <a:solidFill>
                  <a:schemeClr val="tx2"/>
                </a:solidFill>
              </a:rPr>
              <a:t>Maemo</a:t>
            </a:r>
            <a:r>
              <a:rPr lang="en-US" altLang="ko-KR" sz="1600" dirty="0" smtClean="0">
                <a:solidFill>
                  <a:schemeClr val="tx2"/>
                </a:solidFill>
              </a:rPr>
              <a:t> </a:t>
            </a:r>
            <a:r>
              <a:rPr lang="en-US" altLang="ko-KR" sz="1600" dirty="0" smtClean="0">
                <a:solidFill>
                  <a:schemeClr val="tx2"/>
                </a:solidFill>
              </a:rPr>
              <a:t>4.0Linux</a:t>
            </a:r>
          </a:p>
          <a:p>
            <a:pPr lvl="1">
              <a:lnSpc>
                <a:spcPct val="150000"/>
              </a:lnSpc>
            </a:pPr>
            <a:r>
              <a:rPr lang="en-US" altLang="ko-KR" sz="1600" dirty="0" err="1" smtClean="0">
                <a:solidFill>
                  <a:schemeClr val="tx2"/>
                </a:solidFill>
              </a:rPr>
              <a:t>Clouldlet</a:t>
            </a:r>
            <a:r>
              <a:rPr lang="en-US" altLang="ko-KR" sz="1600" dirty="0" smtClean="0">
                <a:solidFill>
                  <a:schemeClr val="tx2"/>
                </a:solidFill>
              </a:rPr>
              <a:t> </a:t>
            </a:r>
            <a:r>
              <a:rPr lang="en-US" altLang="ko-KR" sz="1600" dirty="0" smtClean="0">
                <a:solidFill>
                  <a:schemeClr val="tx2"/>
                </a:solidFill>
              </a:rPr>
              <a:t>infrastructure - a standard desktop running </a:t>
            </a:r>
            <a:r>
              <a:rPr lang="en-US" altLang="ko-KR" sz="1600" dirty="0" err="1" smtClean="0">
                <a:solidFill>
                  <a:schemeClr val="tx2"/>
                </a:solidFill>
              </a:rPr>
              <a:t>Ubuntu</a:t>
            </a:r>
            <a:r>
              <a:rPr lang="en-US" altLang="ko-KR" sz="1600" dirty="0" smtClean="0">
                <a:solidFill>
                  <a:schemeClr val="tx2"/>
                </a:solidFill>
              </a:rPr>
              <a:t> </a:t>
            </a:r>
            <a:r>
              <a:rPr lang="en-US" altLang="ko-KR" sz="1600" dirty="0" smtClean="0">
                <a:solidFill>
                  <a:schemeClr val="tx2"/>
                </a:solidFill>
              </a:rPr>
              <a:t>Linux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2000" dirty="0" smtClean="0"/>
              <a:t>To create VM Overlay</a:t>
            </a:r>
          </a:p>
          <a:p>
            <a:pPr lvl="1"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2"/>
                </a:solidFill>
              </a:rPr>
              <a:t>Use </a:t>
            </a:r>
            <a:r>
              <a:rPr lang="en-US" altLang="ko-KR" sz="1600" dirty="0" err="1" smtClean="0">
                <a:solidFill>
                  <a:schemeClr val="tx2"/>
                </a:solidFill>
              </a:rPr>
              <a:t>VirualBox</a:t>
            </a:r>
            <a:r>
              <a:rPr lang="en-US" altLang="ko-KR" sz="1600" dirty="0" smtClean="0">
                <a:solidFill>
                  <a:schemeClr val="tx2"/>
                </a:solidFill>
              </a:rPr>
              <a:t>, a hosted VMM for Linux</a:t>
            </a:r>
          </a:p>
          <a:p>
            <a:pPr lvl="1">
              <a:lnSpc>
                <a:spcPct val="150000"/>
              </a:lnSpc>
            </a:pPr>
            <a:r>
              <a:rPr lang="en-US" altLang="ko-KR" sz="1600" dirty="0" err="1" smtClean="0">
                <a:solidFill>
                  <a:schemeClr val="tx2"/>
                </a:solidFill>
              </a:rPr>
              <a:t>kimberlize</a:t>
            </a:r>
            <a:r>
              <a:rPr lang="en-US" altLang="ko-KR" sz="1600" dirty="0" smtClean="0">
                <a:solidFill>
                  <a:schemeClr val="tx2"/>
                </a:solidFill>
              </a:rPr>
              <a:t> </a:t>
            </a:r>
            <a:r>
              <a:rPr lang="en-US" altLang="ko-KR" sz="1600" dirty="0" smtClean="0">
                <a:solidFill>
                  <a:schemeClr val="tx2"/>
                </a:solidFill>
              </a:rPr>
              <a:t>- using </a:t>
            </a:r>
            <a:r>
              <a:rPr lang="en-US" altLang="ko-KR" sz="1600" dirty="0" err="1" smtClean="0">
                <a:solidFill>
                  <a:schemeClr val="tx2"/>
                </a:solidFill>
              </a:rPr>
              <a:t>baseVM</a:t>
            </a:r>
            <a:endParaRPr lang="en-US" altLang="ko-KR" sz="16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3600" dirty="0" smtClean="0"/>
              <a:t>5. Experiment : Environment</a:t>
            </a:r>
            <a:endParaRPr lang="ko-KR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09518" y="1384272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TW" sz="2000" dirty="0" smtClean="0"/>
              <a:t>The </a:t>
            </a:r>
            <a:r>
              <a:rPr lang="en-US" altLang="zh-TW" sz="2000" dirty="0" smtClean="0"/>
              <a:t>controller of the transient binding between mobile device and cloudlet called Kimberley Control Manager (KCM</a:t>
            </a:r>
            <a:r>
              <a:rPr lang="en-US" altLang="zh-TW" sz="2000" dirty="0" smtClean="0"/>
              <a:t>)</a:t>
            </a:r>
            <a:endParaRPr lang="en-GB" altLang="ko-KR" sz="1600" dirty="0" smtClean="0">
              <a:ea typeface="굴림" charset="-127"/>
            </a:endParaRPr>
          </a:p>
          <a:p>
            <a:pPr>
              <a:lnSpc>
                <a:spcPct val="150000"/>
              </a:lnSpc>
            </a:pPr>
            <a:endParaRPr lang="en-US" altLang="ko-KR" sz="2000" dirty="0" smtClean="0"/>
          </a:p>
          <a:p>
            <a:pPr lvl="1">
              <a:lnSpc>
                <a:spcPct val="150000"/>
              </a:lnSpc>
            </a:pPr>
            <a:endParaRPr lang="en-US" altLang="ko-KR" sz="1600" dirty="0" smtClean="0"/>
          </a:p>
          <a:p>
            <a:pPr>
              <a:lnSpc>
                <a:spcPct val="150000"/>
              </a:lnSpc>
            </a:pPr>
            <a:endParaRPr lang="en-US" altLang="ko-KR" sz="2000" dirty="0" smtClean="0"/>
          </a:p>
          <a:p>
            <a:pPr>
              <a:lnSpc>
                <a:spcPct val="150000"/>
              </a:lnSpc>
            </a:pPr>
            <a:endParaRPr lang="ko-KR" altLang="en-US" sz="20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3600" dirty="0" smtClean="0"/>
              <a:t>5. Experiment : Environment</a:t>
            </a:r>
            <a:endParaRPr lang="ko-KR" altLang="en-US" sz="3600" dirty="0"/>
          </a:p>
        </p:txBody>
      </p:sp>
      <p:pic>
        <p:nvPicPr>
          <p:cNvPr id="6758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0700" y="2662227"/>
            <a:ext cx="7000875" cy="296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600298" y="5838858"/>
            <a:ext cx="3461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- Runtime Binding in Kimberley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09518" y="1384272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2000" dirty="0" smtClean="0"/>
              <a:t>Shows </a:t>
            </a:r>
            <a:r>
              <a:rPr lang="en-US" altLang="ko-KR" sz="2000" dirty="0" smtClean="0"/>
              <a:t>that VM overlay size is 100–200 MB for </a:t>
            </a:r>
            <a:r>
              <a:rPr lang="en-US" altLang="ko-KR" sz="2000" dirty="0" smtClean="0"/>
              <a:t>a sample </a:t>
            </a:r>
            <a:r>
              <a:rPr lang="en-US" altLang="ko-KR" sz="2000" dirty="0" smtClean="0"/>
              <a:t>collection of Linux applications.</a:t>
            </a:r>
            <a:endParaRPr lang="en-US" altLang="ko-KR" sz="2000" dirty="0" smtClean="0"/>
          </a:p>
          <a:p>
            <a:pPr lvl="1">
              <a:lnSpc>
                <a:spcPct val="150000"/>
              </a:lnSpc>
            </a:pPr>
            <a:endParaRPr lang="en-US" altLang="ko-KR" sz="1600" dirty="0" smtClean="0"/>
          </a:p>
          <a:p>
            <a:pPr>
              <a:lnSpc>
                <a:spcPct val="150000"/>
              </a:lnSpc>
            </a:pPr>
            <a:endParaRPr lang="en-US" altLang="ko-KR" sz="2000" dirty="0" smtClean="0"/>
          </a:p>
          <a:p>
            <a:pPr>
              <a:lnSpc>
                <a:spcPct val="150000"/>
              </a:lnSpc>
            </a:pPr>
            <a:endParaRPr lang="ko-KR" altLang="en-US" sz="20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3600" dirty="0" smtClean="0"/>
              <a:t>5. Experiment : </a:t>
            </a:r>
            <a:r>
              <a:rPr lang="en-US" altLang="ko-KR" sz="3600" dirty="0" smtClean="0"/>
              <a:t>Result</a:t>
            </a:r>
            <a:endParaRPr lang="ko-KR" alt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2308194" y="5729319"/>
            <a:ext cx="4221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- VM Overlay Sizes for 8GB Virtual Disk</a:t>
            </a:r>
            <a:endParaRPr lang="ko-KR" altLang="en-US" dirty="0"/>
          </a:p>
        </p:txBody>
      </p:sp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4908" y="2443149"/>
            <a:ext cx="5915106" cy="3140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299979" y="5327676"/>
            <a:ext cx="8580555" cy="1204929"/>
          </a:xfrm>
        </p:spPr>
        <p:txBody>
          <a:bodyPr>
            <a:normAutofit/>
          </a:bodyPr>
          <a:lstStyle/>
          <a:p>
            <a:r>
              <a:rPr lang="en-US" altLang="ko-KR" sz="2000" dirty="0" smtClean="0"/>
              <a:t>These figures are likely to improve over time </a:t>
            </a:r>
            <a:r>
              <a:rPr lang="en-US" altLang="ko-KR" sz="2000" dirty="0" smtClean="0"/>
              <a:t>since Kimberley </a:t>
            </a:r>
            <a:r>
              <a:rPr lang="en-US" altLang="ko-KR" sz="2000" dirty="0" smtClean="0"/>
              <a:t>is an </a:t>
            </a:r>
            <a:r>
              <a:rPr lang="en-US" altLang="ko-KR" sz="2000" dirty="0" err="1" smtClean="0"/>
              <a:t>unoptimized</a:t>
            </a:r>
            <a:r>
              <a:rPr lang="en-US" altLang="ko-KR" sz="2000" dirty="0" smtClean="0"/>
              <a:t> initial prototype, with </a:t>
            </a:r>
            <a:r>
              <a:rPr lang="en-US" altLang="ko-KR" sz="2000" dirty="0" smtClean="0"/>
              <a:t>many performance </a:t>
            </a:r>
            <a:r>
              <a:rPr lang="en-US" altLang="ko-KR" sz="2000" dirty="0" smtClean="0"/>
              <a:t>optimizations possible.</a:t>
            </a:r>
            <a:endParaRPr lang="en-US" altLang="ko-KR" sz="2000" dirty="0" smtClean="0"/>
          </a:p>
          <a:p>
            <a:pPr lvl="1">
              <a:lnSpc>
                <a:spcPct val="150000"/>
              </a:lnSpc>
            </a:pPr>
            <a:endParaRPr lang="en-US" altLang="ko-KR" sz="1600" dirty="0" smtClean="0"/>
          </a:p>
          <a:p>
            <a:pPr>
              <a:lnSpc>
                <a:spcPct val="150000"/>
              </a:lnSpc>
            </a:pPr>
            <a:endParaRPr lang="en-US" altLang="ko-KR" sz="2000" dirty="0" smtClean="0"/>
          </a:p>
          <a:p>
            <a:pPr>
              <a:lnSpc>
                <a:spcPct val="150000"/>
              </a:lnSpc>
            </a:pPr>
            <a:endParaRPr lang="ko-KR" altLang="en-US" sz="20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3600" dirty="0" smtClean="0"/>
              <a:t>5. Experiment : </a:t>
            </a:r>
            <a:r>
              <a:rPr lang="en-US" altLang="ko-KR" sz="3600" dirty="0" smtClean="0"/>
              <a:t>Result</a:t>
            </a:r>
            <a:endParaRPr lang="ko-KR" altLang="en-US" sz="3600" dirty="0"/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7934" y="1347759"/>
            <a:ext cx="5805567" cy="3452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162142" y="4889520"/>
            <a:ext cx="4668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- VM </a:t>
            </a:r>
            <a:r>
              <a:rPr lang="en-US" altLang="ko-KR" dirty="0" smtClean="0"/>
              <a:t>Synthesis Time at 100 Mbps (seconds)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38135" y="1311246"/>
            <a:ext cx="894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second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0" y="1384272"/>
            <a:ext cx="8763120" cy="1131903"/>
          </a:xfrm>
        </p:spPr>
        <p:txBody>
          <a:bodyPr>
            <a:normAutofit/>
          </a:bodyPr>
          <a:lstStyle/>
          <a:p>
            <a:endParaRPr lang="en-US" altLang="ko-KR" sz="2000" dirty="0" smtClean="0"/>
          </a:p>
          <a:p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3200" dirty="0" smtClean="0"/>
              <a:t>6. </a:t>
            </a:r>
            <a:r>
              <a:rPr lang="en-US" altLang="ko-KR" sz="3200" dirty="0" smtClean="0"/>
              <a:t>Conclusion</a:t>
            </a:r>
            <a:endParaRPr lang="ko-KR" altLang="en-US" sz="3200" dirty="0"/>
          </a:p>
        </p:txBody>
      </p:sp>
      <p:sp>
        <p:nvSpPr>
          <p:cNvPr id="5" name="내용 개체 틀 1"/>
          <p:cNvSpPr txBox="1">
            <a:spLocks/>
          </p:cNvSpPr>
          <p:nvPr/>
        </p:nvSpPr>
        <p:spPr>
          <a:xfrm>
            <a:off x="299979" y="1457298"/>
            <a:ext cx="8661456" cy="4710177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0000"/>
              <a:buFont typeface="Wingdings"/>
              <a:buChar char=""/>
              <a:tabLst/>
              <a:defRPr/>
            </a:pPr>
            <a:r>
              <a:rPr lang="en-US" altLang="ko-KR" dirty="0" smtClean="0">
                <a:solidFill>
                  <a:schemeClr val="tx2"/>
                </a:solidFill>
              </a:rPr>
              <a:t>Resource poverty is a fundamental constraint</a:t>
            </a:r>
          </a:p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0000"/>
              <a:buFont typeface="Wingdings"/>
              <a:buChar char=""/>
              <a:tabLst/>
              <a:defRPr/>
            </a:pPr>
            <a:r>
              <a:rPr lang="en-US" altLang="ko-KR" dirty="0" smtClean="0">
                <a:solidFill>
                  <a:schemeClr val="tx2"/>
                </a:solidFill>
              </a:rPr>
              <a:t>A vision of mobile computing that breaks free of this fundamental constraint</a:t>
            </a: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  <a:buSzPct val="70000"/>
              <a:buFont typeface="Wingdings"/>
              <a:buChar char=""/>
              <a:defRPr/>
            </a:pPr>
            <a:r>
              <a:rPr lang="en-US" altLang="zh-TW" dirty="0" smtClean="0">
                <a:solidFill>
                  <a:schemeClr val="tx2"/>
                </a:solidFill>
              </a:rPr>
              <a:t>Mobile users seamlessly utilize nearby computers to obtain the resource benefits of cloud computing without incurring WAN </a:t>
            </a:r>
            <a:r>
              <a:rPr lang="en-US" altLang="zh-TW" dirty="0" smtClean="0">
                <a:solidFill>
                  <a:schemeClr val="tx2"/>
                </a:solidFill>
              </a:rPr>
              <a:t>delays</a:t>
            </a:r>
            <a:endParaRPr lang="zh-TW" altLang="en-US" dirty="0" smtClean="0">
              <a:solidFill>
                <a:schemeClr val="tx2"/>
              </a:solidFill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0000"/>
              <a:buFont typeface="Wingdings"/>
              <a:buChar char=""/>
              <a:tabLst/>
              <a:defRPr/>
            </a:pPr>
            <a:endParaRPr lang="en-US" altLang="ko-KR" dirty="0" smtClean="0">
              <a:solidFill>
                <a:schemeClr val="tx2"/>
              </a:solidFill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0000"/>
              <a:buFont typeface="Wingdings"/>
              <a:buChar char=""/>
              <a:tabLst/>
              <a:defRPr/>
            </a:pPr>
            <a:endParaRPr lang="en-US" altLang="ko-KR" dirty="0">
              <a:solidFill>
                <a:schemeClr val="tx2"/>
              </a:solidFill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70000"/>
            </a:pPr>
            <a:r>
              <a:rPr lang="en-US" altLang="ko-KR" dirty="0" smtClean="0">
                <a:solidFill>
                  <a:schemeClr val="tx2"/>
                </a:solidFill>
              </a:rPr>
              <a:t>	</a:t>
            </a:r>
          </a:p>
          <a:p>
            <a:pPr marL="742950" marR="0" lvl="1" indent="-28575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120000"/>
              <a:buFont typeface="Arial"/>
              <a:buChar char="•"/>
              <a:tabLst/>
              <a:defRPr/>
            </a:pPr>
            <a:endParaRPr kumimoji="0" lang="en-GB" altLang="ko-K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  <a:p>
            <a:pPr marL="742950" marR="0" lvl="1" indent="-28575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120000"/>
              <a:buFont typeface="Arial"/>
              <a:buChar char="•"/>
              <a:tabLst/>
              <a:defRPr/>
            </a:pPr>
            <a:endParaRPr kumimoji="0" lang="ko-KR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0" y="1384272"/>
            <a:ext cx="8763120" cy="1131903"/>
          </a:xfrm>
        </p:spPr>
        <p:txBody>
          <a:bodyPr>
            <a:normAutofit/>
          </a:bodyPr>
          <a:lstStyle/>
          <a:p>
            <a:endParaRPr lang="en-US" altLang="ko-KR" sz="2000" dirty="0" smtClean="0"/>
          </a:p>
          <a:p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3200" dirty="0" smtClean="0"/>
              <a:t>7</a:t>
            </a:r>
            <a:r>
              <a:rPr lang="en-US" altLang="ko-KR" sz="3200" dirty="0" smtClean="0"/>
              <a:t>. </a:t>
            </a:r>
            <a:r>
              <a:rPr lang="en-US" altLang="ko-KR" sz="3200" dirty="0" smtClean="0"/>
              <a:t>Suggestions or </a:t>
            </a:r>
            <a:r>
              <a:rPr lang="en-US" altLang="ko-KR" sz="3200" dirty="0" smtClean="0"/>
              <a:t>Future </a:t>
            </a:r>
            <a:r>
              <a:rPr lang="en-US" altLang="ko-KR" sz="3200" dirty="0" smtClean="0"/>
              <a:t>work</a:t>
            </a:r>
            <a:endParaRPr lang="ko-KR" altLang="en-US" sz="3200" dirty="0"/>
          </a:p>
        </p:txBody>
      </p:sp>
      <p:sp>
        <p:nvSpPr>
          <p:cNvPr id="5" name="내용 개체 틀 1"/>
          <p:cNvSpPr txBox="1">
            <a:spLocks/>
          </p:cNvSpPr>
          <p:nvPr/>
        </p:nvSpPr>
        <p:spPr>
          <a:xfrm>
            <a:off x="299979" y="1457298"/>
            <a:ext cx="8661456" cy="4710177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marL="342900" lvl="0" indent="-342900">
              <a:lnSpc>
                <a:spcPct val="150000"/>
              </a:lnSpc>
              <a:spcBef>
                <a:spcPct val="20000"/>
              </a:spcBef>
              <a:buSzPct val="70000"/>
              <a:buFont typeface="Wingdings"/>
              <a:buChar char=""/>
              <a:defRPr/>
            </a:pPr>
            <a:r>
              <a:rPr lang="en-US" altLang="ko-KR" dirty="0" smtClean="0">
                <a:solidFill>
                  <a:schemeClr val="tx2"/>
                </a:solidFill>
              </a:rPr>
              <a:t>Performance </a:t>
            </a:r>
            <a:r>
              <a:rPr lang="en-US" altLang="ko-KR" dirty="0" smtClean="0">
                <a:solidFill>
                  <a:schemeClr val="tx2"/>
                </a:solidFill>
              </a:rPr>
              <a:t>optimization</a:t>
            </a:r>
          </a:p>
          <a:p>
            <a:pPr marL="800100" lvl="1" indent="-342900">
              <a:lnSpc>
                <a:spcPct val="150000"/>
              </a:lnSpc>
              <a:spcBef>
                <a:spcPct val="20000"/>
              </a:spcBef>
              <a:buSzPct val="70000"/>
              <a:buFont typeface="Arial" pitchFamily="34" charset="0"/>
              <a:buChar char="•"/>
              <a:defRPr/>
            </a:pPr>
            <a:r>
              <a:rPr lang="en-US" altLang="ko-KR" dirty="0" smtClean="0">
                <a:solidFill>
                  <a:schemeClr val="tx2"/>
                </a:solidFill>
              </a:rPr>
              <a:t>Overlay transmission time</a:t>
            </a:r>
          </a:p>
          <a:p>
            <a:pPr marL="800100" lvl="1" indent="-342900">
              <a:lnSpc>
                <a:spcPct val="150000"/>
              </a:lnSpc>
              <a:spcBef>
                <a:spcPct val="20000"/>
              </a:spcBef>
              <a:buSzPct val="70000"/>
              <a:buFont typeface="Arial" pitchFamily="34" charset="0"/>
              <a:buChar char="•"/>
              <a:defRPr/>
            </a:pPr>
            <a:r>
              <a:rPr lang="en-US" altLang="ko-KR" dirty="0" smtClean="0">
                <a:solidFill>
                  <a:schemeClr val="tx2"/>
                </a:solidFill>
              </a:rPr>
              <a:t>Decompression and overlay application time</a:t>
            </a:r>
          </a:p>
          <a:p>
            <a:pPr marL="800100" lvl="1" indent="-342900">
              <a:lnSpc>
                <a:spcPct val="150000"/>
              </a:lnSpc>
              <a:spcBef>
                <a:spcPct val="20000"/>
              </a:spcBef>
              <a:buSzPct val="70000"/>
              <a:buFont typeface="Arial" pitchFamily="34" charset="0"/>
              <a:buChar char="•"/>
              <a:defRPr/>
            </a:pPr>
            <a:r>
              <a:rPr lang="en-US" altLang="ko-KR" dirty="0" smtClean="0">
                <a:solidFill>
                  <a:schemeClr val="tx2"/>
                </a:solidFill>
              </a:rPr>
              <a:t>Applying overlay time</a:t>
            </a:r>
            <a:endParaRPr lang="en-US" altLang="ko-KR" dirty="0" smtClean="0">
              <a:solidFill>
                <a:schemeClr val="tx2"/>
              </a:solidFill>
            </a:endParaRPr>
          </a:p>
          <a:p>
            <a:pPr marL="800100" lvl="1" indent="-342900">
              <a:lnSpc>
                <a:spcPct val="150000"/>
              </a:lnSpc>
              <a:spcBef>
                <a:spcPct val="20000"/>
              </a:spcBef>
              <a:buSzPct val="70000"/>
              <a:buFont typeface="Arial" pitchFamily="34" charset="0"/>
              <a:buChar char="•"/>
              <a:defRPr/>
            </a:pPr>
            <a:endParaRPr lang="en-US" altLang="ko-KR" dirty="0" smtClean="0">
              <a:solidFill>
                <a:schemeClr val="tx2"/>
              </a:solidFill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Pct val="70000"/>
              <a:buFont typeface="Wingdings"/>
              <a:buChar char=""/>
              <a:tabLst/>
              <a:defRPr/>
            </a:pPr>
            <a:r>
              <a:rPr lang="en-US" altLang="ko-KR" dirty="0" smtClean="0">
                <a:solidFill>
                  <a:schemeClr val="tx2"/>
                </a:solidFill>
              </a:rPr>
              <a:t>Deployment challenges</a:t>
            </a:r>
          </a:p>
          <a:p>
            <a:pPr marL="800100" lvl="1" indent="-342900">
              <a:lnSpc>
                <a:spcPct val="150000"/>
              </a:lnSpc>
              <a:spcBef>
                <a:spcPct val="20000"/>
              </a:spcBef>
              <a:buSzPct val="70000"/>
              <a:buFont typeface="Arial" pitchFamily="34" charset="0"/>
              <a:buChar char="•"/>
              <a:defRPr/>
            </a:pPr>
            <a:r>
              <a:rPr lang="en-US" altLang="zh-TW" dirty="0" smtClean="0">
                <a:solidFill>
                  <a:schemeClr val="tx2"/>
                </a:solidFill>
              </a:rPr>
              <a:t>How much processing, storage, and networking capacity should a cloudlet</a:t>
            </a:r>
          </a:p>
          <a:p>
            <a:pPr marL="800100" lvl="1" indent="-342900">
              <a:lnSpc>
                <a:spcPct val="150000"/>
              </a:lnSpc>
              <a:spcBef>
                <a:spcPct val="20000"/>
              </a:spcBef>
              <a:buSzPct val="70000"/>
              <a:defRPr/>
            </a:pPr>
            <a:r>
              <a:rPr lang="en-US" altLang="zh-TW" dirty="0" smtClean="0">
                <a:solidFill>
                  <a:schemeClr val="tx2"/>
                </a:solidFill>
              </a:rPr>
              <a:t> </a:t>
            </a:r>
            <a:r>
              <a:rPr lang="en-US" altLang="zh-TW" dirty="0" smtClean="0">
                <a:solidFill>
                  <a:schemeClr val="tx2"/>
                </a:solidFill>
              </a:rPr>
              <a:t>      posses?</a:t>
            </a:r>
          </a:p>
          <a:p>
            <a:pPr marL="800100" lvl="1" indent="-342900">
              <a:lnSpc>
                <a:spcPct val="150000"/>
              </a:lnSpc>
              <a:spcBef>
                <a:spcPct val="20000"/>
              </a:spcBef>
              <a:buSzPct val="70000"/>
              <a:buFont typeface="Arial" pitchFamily="34" charset="0"/>
              <a:buChar char="•"/>
              <a:defRPr/>
            </a:pPr>
            <a:r>
              <a:rPr lang="en-US" altLang="zh-TW" dirty="0" smtClean="0">
                <a:solidFill>
                  <a:schemeClr val="tx2"/>
                </a:solidFill>
              </a:rPr>
              <a:t>Provide a satisfactory user experience?</a:t>
            </a:r>
          </a:p>
          <a:p>
            <a:pPr marL="800100" lvl="1" indent="-342900">
              <a:lnSpc>
                <a:spcPct val="150000"/>
              </a:lnSpc>
              <a:spcBef>
                <a:spcPct val="20000"/>
              </a:spcBef>
              <a:buSzPct val="70000"/>
              <a:buFont typeface="Arial" pitchFamily="34" charset="0"/>
              <a:buChar char="•"/>
              <a:defRPr/>
            </a:pPr>
            <a:r>
              <a:rPr lang="en-US" altLang="zh-TW" dirty="0" smtClean="0">
                <a:solidFill>
                  <a:schemeClr val="tx2"/>
                </a:solidFill>
              </a:rPr>
              <a:t>Trust and security issues</a:t>
            </a:r>
            <a:endParaRPr lang="en-US" altLang="ko-KR" dirty="0" smtClean="0">
              <a:solidFill>
                <a:schemeClr val="tx2"/>
              </a:solidFill>
            </a:endParaRPr>
          </a:p>
          <a:p>
            <a:pPr marL="742950" marR="0" lvl="1" indent="-28575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120000"/>
              <a:buFont typeface="Arial"/>
              <a:buChar char="•"/>
              <a:tabLst/>
              <a:defRPr/>
            </a:pPr>
            <a:endParaRPr kumimoji="0" lang="en-GB" altLang="ko-K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  <a:p>
            <a:pPr marL="742950" marR="0" lvl="1" indent="-28575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shade val="75000"/>
                </a:schemeClr>
              </a:buClr>
              <a:buSzPct val="120000"/>
              <a:buFont typeface="Arial"/>
              <a:buChar char="•"/>
              <a:tabLst/>
              <a:defRPr/>
            </a:pPr>
            <a:endParaRPr kumimoji="0" lang="ko-KR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73005" y="1457298"/>
            <a:ext cx="8229600" cy="463715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altLang="ko-KR" sz="2400" dirty="0" smtClean="0"/>
              <a:t>1. </a:t>
            </a:r>
            <a:r>
              <a:rPr lang="en-US" altLang="ko-KR" sz="2400" dirty="0" smtClean="0"/>
              <a:t>Introduction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2400" dirty="0" smtClean="0"/>
              <a:t>2</a:t>
            </a:r>
            <a:r>
              <a:rPr lang="en-US" altLang="ko-KR" sz="2400" dirty="0" smtClean="0"/>
              <a:t>. </a:t>
            </a:r>
            <a:r>
              <a:rPr lang="en-US" altLang="ko-KR" sz="2400" dirty="0" smtClean="0"/>
              <a:t>Problem &amp; Existing Solution</a:t>
            </a:r>
            <a:endParaRPr lang="en-US" altLang="ko-KR" sz="24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2400" dirty="0" smtClean="0"/>
              <a:t>3</a:t>
            </a:r>
            <a:r>
              <a:rPr lang="en-US" altLang="ko-KR" sz="2400" dirty="0" smtClean="0"/>
              <a:t>. Approach 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2400" dirty="0" smtClean="0"/>
              <a:t>4.</a:t>
            </a:r>
            <a:r>
              <a:rPr lang="en-US" altLang="ko-KR" sz="2400" dirty="0" smtClean="0"/>
              <a:t> Solution</a:t>
            </a:r>
          </a:p>
          <a:p>
            <a:pPr>
              <a:lnSpc>
                <a:spcPct val="150000"/>
              </a:lnSpc>
              <a:buNone/>
            </a:pPr>
            <a:r>
              <a:rPr lang="en-US" altLang="ko-KR" sz="2400" dirty="0" smtClean="0"/>
              <a:t>5. Experiment</a:t>
            </a:r>
            <a:endParaRPr lang="en-US" altLang="ko-KR" sz="24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2400" dirty="0" smtClean="0"/>
              <a:t>6. Conclusion</a:t>
            </a:r>
            <a:endParaRPr lang="en-US" altLang="ko-KR" sz="24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2400" dirty="0" smtClean="0"/>
              <a:t>7</a:t>
            </a:r>
            <a:r>
              <a:rPr lang="en-US" altLang="ko-KR" sz="2400" dirty="0" smtClean="0"/>
              <a:t>. Suggestions or future </a:t>
            </a:r>
            <a:r>
              <a:rPr lang="en-US" altLang="ko-KR" sz="2400" dirty="0" smtClean="0"/>
              <a:t>work</a:t>
            </a:r>
            <a:endParaRPr lang="en-US" altLang="ko-KR" sz="24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Contents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198314" y="1420785"/>
            <a:ext cx="8945686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altLang="ko-KR" sz="1800" dirty="0" smtClean="0"/>
              <a:t>Mobile computing have developed the core concepts</a:t>
            </a:r>
            <a:r>
              <a:rPr lang="en-US" altLang="zh-TW" sz="1800" dirty="0" smtClean="0"/>
              <a:t> , </a:t>
            </a:r>
            <a:r>
              <a:rPr lang="en-US" altLang="zh-TW" sz="1800" dirty="0" smtClean="0"/>
              <a:t> techniques </a:t>
            </a:r>
            <a:r>
              <a:rPr lang="en-US" altLang="zh-TW" sz="1800" dirty="0" smtClean="0"/>
              <a:t>and </a:t>
            </a:r>
            <a:r>
              <a:rPr lang="en-US" altLang="zh-TW" sz="1800" dirty="0" smtClean="0"/>
              <a:t>mechanisms</a:t>
            </a:r>
            <a:endParaRPr lang="en-US" altLang="zh-TW" sz="1800" dirty="0" smtClean="0"/>
          </a:p>
          <a:p>
            <a:pPr lvl="1">
              <a:lnSpc>
                <a:spcPct val="150000"/>
              </a:lnSpc>
            </a:pPr>
            <a:endParaRPr lang="en-US" altLang="zh-TW" sz="1400" dirty="0" smtClean="0"/>
          </a:p>
          <a:p>
            <a:pPr lvl="1">
              <a:lnSpc>
                <a:spcPct val="150000"/>
              </a:lnSpc>
            </a:pPr>
            <a:endParaRPr lang="en-US" altLang="zh-TW" sz="1400" dirty="0" smtClean="0"/>
          </a:p>
          <a:p>
            <a:pPr lvl="1">
              <a:lnSpc>
                <a:spcPct val="150000"/>
              </a:lnSpc>
            </a:pPr>
            <a:endParaRPr lang="en-US" altLang="zh-TW" sz="1400" dirty="0" smtClean="0"/>
          </a:p>
          <a:p>
            <a:pPr lvl="1">
              <a:lnSpc>
                <a:spcPct val="150000"/>
              </a:lnSpc>
            </a:pPr>
            <a:endParaRPr lang="en-US" altLang="zh-TW" sz="1400" dirty="0" smtClean="0"/>
          </a:p>
          <a:p>
            <a:pPr lvl="1">
              <a:lnSpc>
                <a:spcPct val="150000"/>
              </a:lnSpc>
            </a:pPr>
            <a:endParaRPr lang="en-US" altLang="zh-TW" sz="1400" dirty="0" smtClean="0"/>
          </a:p>
          <a:p>
            <a:pPr lvl="1">
              <a:lnSpc>
                <a:spcPct val="150000"/>
              </a:lnSpc>
            </a:pPr>
            <a:endParaRPr lang="en-US" altLang="zh-TW" sz="1400" dirty="0" smtClean="0"/>
          </a:p>
          <a:p>
            <a:pPr lvl="1">
              <a:lnSpc>
                <a:spcPct val="150000"/>
              </a:lnSpc>
            </a:pPr>
            <a:endParaRPr lang="en-US" altLang="zh-TW" sz="1400" dirty="0" smtClean="0"/>
          </a:p>
          <a:p>
            <a:pPr lvl="1">
              <a:lnSpc>
                <a:spcPct val="150000"/>
              </a:lnSpc>
            </a:pPr>
            <a:endParaRPr lang="en-US" altLang="zh-TW" sz="1400" dirty="0" smtClean="0"/>
          </a:p>
          <a:p>
            <a:pPr lvl="1">
              <a:lnSpc>
                <a:spcPct val="150000"/>
              </a:lnSpc>
            </a:pPr>
            <a:endParaRPr lang="en-US" altLang="zh-TW" sz="1400" dirty="0" smtClean="0"/>
          </a:p>
          <a:p>
            <a:pPr lvl="1">
              <a:lnSpc>
                <a:spcPct val="150000"/>
              </a:lnSpc>
            </a:pPr>
            <a:endParaRPr lang="en-US" altLang="zh-TW" sz="1400" dirty="0" smtClean="0"/>
          </a:p>
          <a:p>
            <a:pPr>
              <a:lnSpc>
                <a:spcPct val="150000"/>
              </a:lnSpc>
            </a:pPr>
            <a:r>
              <a:rPr lang="en-US" altLang="ko-KR" sz="1800" dirty="0" smtClean="0"/>
              <a:t>Large investments are being made in anticipation of major profits</a:t>
            </a:r>
            <a:endParaRPr lang="en-US" altLang="zh-TW" sz="1800" dirty="0" smtClean="0"/>
          </a:p>
          <a:p>
            <a:pPr>
              <a:lnSpc>
                <a:spcPct val="150000"/>
              </a:lnSpc>
            </a:pPr>
            <a:endParaRPr lang="en-US" altLang="zh-TW" sz="1800" dirty="0" smtClean="0"/>
          </a:p>
          <a:p>
            <a:pPr>
              <a:lnSpc>
                <a:spcPct val="150000"/>
              </a:lnSpc>
            </a:pPr>
            <a:endParaRPr lang="en-US" altLang="ko-KR" sz="1800" dirty="0" smtClean="0"/>
          </a:p>
          <a:p>
            <a:pPr>
              <a:lnSpc>
                <a:spcPct val="150000"/>
              </a:lnSpc>
            </a:pPr>
            <a:endParaRPr lang="en-US" altLang="ko-KR" sz="1800" dirty="0" smtClean="0"/>
          </a:p>
          <a:p>
            <a:pPr lvl="1"/>
            <a:endParaRPr lang="en-US" altLang="ko-KR" sz="1400" dirty="0" smtClean="0"/>
          </a:p>
          <a:p>
            <a:endParaRPr lang="en-US" altLang="ko-KR" sz="1800" dirty="0" smtClean="0"/>
          </a:p>
          <a:p>
            <a:endParaRPr lang="ko-KR" altLang="en-US" sz="18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3600" dirty="0" smtClean="0"/>
              <a:t>1. </a:t>
            </a:r>
            <a:r>
              <a:rPr lang="en-US" altLang="ko-KR" sz="3600" dirty="0" smtClean="0"/>
              <a:t>Introduction</a:t>
            </a:r>
            <a:endParaRPr lang="ko-KR" altLang="en-US" sz="3600" dirty="0"/>
          </a:p>
        </p:txBody>
      </p:sp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44707" y="2297097"/>
            <a:ext cx="3903200" cy="2530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506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8135" y="2881305"/>
            <a:ext cx="2828925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5063" name="Picture 7" descr="C:\Users\inyoung\AppData\Local\Microsoft\Windows\Temporary Internet Files\Content.IE5\YSUIFLAS\MC900424768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78572" y="1530324"/>
            <a:ext cx="904057" cy="803089"/>
          </a:xfrm>
          <a:prstGeom prst="rect">
            <a:avLst/>
          </a:prstGeom>
          <a:noFill/>
        </p:spPr>
      </p:pic>
      <p:pic>
        <p:nvPicPr>
          <p:cNvPr id="45065" name="Picture 9" descr="C:\Users\inyoung\AppData\Local\Microsoft\Windows\Temporary Internet Files\Content.IE5\79AHZ7UL\MC900359917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51598" y="2698740"/>
            <a:ext cx="980474" cy="958801"/>
          </a:xfrm>
          <a:prstGeom prst="rect">
            <a:avLst/>
          </a:prstGeom>
          <a:noFill/>
        </p:spPr>
      </p:pic>
      <p:pic>
        <p:nvPicPr>
          <p:cNvPr id="45066" name="Picture 10" descr="C:\Users\inyoung\AppData\Local\Microsoft\Windows\Temporary Internet Files\Content.IE5\RLZI0PXJ\MC900441319[1]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288111" y="3940182"/>
            <a:ext cx="909174" cy="909174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6507189" y="4926033"/>
            <a:ext cx="5842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.</a:t>
            </a:r>
          </a:p>
          <a:p>
            <a:r>
              <a:rPr lang="en-US" altLang="ko-KR" sz="2800" dirty="0" smtClean="0"/>
              <a:t>.</a:t>
            </a:r>
          </a:p>
          <a:p>
            <a:r>
              <a:rPr lang="en-US" altLang="ko-KR" sz="2800" dirty="0" smtClean="0"/>
              <a:t>.</a:t>
            </a:r>
          </a:p>
        </p:txBody>
      </p:sp>
      <p:cxnSp>
        <p:nvCxnSpPr>
          <p:cNvPr id="16" name="직선 화살표 연결선 15"/>
          <p:cNvCxnSpPr>
            <a:endCxn id="45063" idx="1"/>
          </p:cNvCxnSpPr>
          <p:nvPr/>
        </p:nvCxnSpPr>
        <p:spPr>
          <a:xfrm flipV="1">
            <a:off x="3476610" y="1931869"/>
            <a:ext cx="2701962" cy="15336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>
            <a:endCxn id="45065" idx="1"/>
          </p:cNvCxnSpPr>
          <p:nvPr/>
        </p:nvCxnSpPr>
        <p:spPr>
          <a:xfrm flipV="1">
            <a:off x="3476610" y="3178141"/>
            <a:ext cx="2774988" cy="2873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화살표 연결선 19"/>
          <p:cNvCxnSpPr>
            <a:endCxn id="45066" idx="1"/>
          </p:cNvCxnSpPr>
          <p:nvPr/>
        </p:nvCxnSpPr>
        <p:spPr>
          <a:xfrm>
            <a:off x="3403584" y="3465513"/>
            <a:ext cx="2884527" cy="929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5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263466" y="1676376"/>
            <a:ext cx="8350308" cy="416248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TW" sz="1800" dirty="0" smtClean="0"/>
              <a:t>Seamlessly augments the cognitive abilities of users.</a:t>
            </a:r>
          </a:p>
          <a:p>
            <a:pPr lvl="1">
              <a:lnSpc>
                <a:spcPct val="150000"/>
              </a:lnSpc>
            </a:pPr>
            <a:r>
              <a:rPr lang="en-US" altLang="zh-TW" sz="1400" dirty="0" smtClean="0"/>
              <a:t>Speech recognition</a:t>
            </a:r>
          </a:p>
          <a:p>
            <a:pPr lvl="1">
              <a:lnSpc>
                <a:spcPct val="150000"/>
              </a:lnSpc>
            </a:pPr>
            <a:r>
              <a:rPr lang="en-US" altLang="zh-TW" sz="1400" dirty="0" smtClean="0"/>
              <a:t>Natural language processing</a:t>
            </a:r>
          </a:p>
          <a:p>
            <a:pPr lvl="1">
              <a:lnSpc>
                <a:spcPct val="150000"/>
              </a:lnSpc>
            </a:pPr>
            <a:r>
              <a:rPr lang="en-US" altLang="zh-TW" sz="1400" dirty="0" smtClean="0"/>
              <a:t>Computer vision and graphics</a:t>
            </a:r>
          </a:p>
          <a:p>
            <a:pPr lvl="1">
              <a:lnSpc>
                <a:spcPct val="150000"/>
              </a:lnSpc>
            </a:pPr>
            <a:r>
              <a:rPr lang="en-US" altLang="zh-TW" sz="1400" dirty="0" smtClean="0"/>
              <a:t>Machine learning</a:t>
            </a:r>
          </a:p>
          <a:p>
            <a:pPr lvl="1">
              <a:lnSpc>
                <a:spcPct val="150000"/>
              </a:lnSpc>
            </a:pPr>
            <a:r>
              <a:rPr lang="en-US" altLang="zh-TW" sz="1400" dirty="0" smtClean="0"/>
              <a:t>Augmented reality</a:t>
            </a:r>
          </a:p>
          <a:p>
            <a:pPr lvl="1">
              <a:lnSpc>
                <a:spcPct val="150000"/>
              </a:lnSpc>
            </a:pPr>
            <a:r>
              <a:rPr lang="en-US" altLang="zh-TW" sz="1400" dirty="0" smtClean="0"/>
              <a:t>Planning and decision-making</a:t>
            </a:r>
            <a:endParaRPr lang="zh-TW" altLang="en-US" sz="1400" dirty="0" smtClean="0"/>
          </a:p>
          <a:p>
            <a:pPr lvl="1">
              <a:lnSpc>
                <a:spcPct val="150000"/>
              </a:lnSpc>
              <a:buNone/>
            </a:pPr>
            <a:endParaRPr lang="en-US" altLang="ko-KR" sz="14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3600" dirty="0" smtClean="0"/>
              <a:t>1. Introduction</a:t>
            </a:r>
            <a:endParaRPr lang="ko-KR" altLang="en-US" sz="3600" dirty="0"/>
          </a:p>
        </p:txBody>
      </p:sp>
      <p:sp>
        <p:nvSpPr>
          <p:cNvPr id="7" name="폭발 1 6"/>
          <p:cNvSpPr/>
          <p:nvPr/>
        </p:nvSpPr>
        <p:spPr>
          <a:xfrm>
            <a:off x="2490759" y="2698740"/>
            <a:ext cx="2592423" cy="153354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Technical obstacles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36491" y="1566837"/>
            <a:ext cx="8653581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TW" sz="1800" dirty="0" smtClean="0"/>
              <a:t>Resource-Poor Mobile Hardware</a:t>
            </a:r>
          </a:p>
          <a:p>
            <a:pPr lvl="1">
              <a:lnSpc>
                <a:spcPct val="150000"/>
              </a:lnSpc>
            </a:pPr>
            <a:r>
              <a:rPr lang="en-US" altLang="zh-TW" sz="1400" dirty="0" smtClean="0"/>
              <a:t>Mobile hardware is necessarily resource-poor</a:t>
            </a:r>
            <a:endParaRPr lang="en-US" altLang="zh-TW" sz="1400" dirty="0" smtClean="0"/>
          </a:p>
          <a:p>
            <a:pPr lvl="1">
              <a:lnSpc>
                <a:spcPct val="150000"/>
              </a:lnSpc>
            </a:pPr>
            <a:r>
              <a:rPr lang="en-US" altLang="zh-TW" sz="1400" dirty="0" smtClean="0"/>
              <a:t>major </a:t>
            </a:r>
            <a:r>
              <a:rPr lang="en-US" altLang="zh-TW" sz="1400" dirty="0" smtClean="0"/>
              <a:t>obstacle </a:t>
            </a:r>
            <a:r>
              <a:rPr lang="en-US" altLang="zh-TW" sz="1400" dirty="0" smtClean="0"/>
              <a:t>for many applications with the potential to </a:t>
            </a:r>
            <a:r>
              <a:rPr lang="en-US" altLang="zh-TW" sz="1400" dirty="0" smtClean="0"/>
              <a:t>seamlessly augment human </a:t>
            </a:r>
            <a:r>
              <a:rPr lang="en-US" altLang="zh-TW" sz="1400" dirty="0" smtClean="0"/>
              <a:t>cognition</a:t>
            </a:r>
            <a:endParaRPr lang="en-US" altLang="zh-TW" sz="1400" dirty="0" smtClean="0"/>
          </a:p>
          <a:p>
            <a:pPr lvl="1">
              <a:lnSpc>
                <a:spcPct val="150000"/>
              </a:lnSpc>
            </a:pPr>
            <a:endParaRPr lang="en-US" altLang="zh-TW" sz="1400" dirty="0" smtClean="0"/>
          </a:p>
          <a:p>
            <a:pPr>
              <a:lnSpc>
                <a:spcPct val="150000"/>
              </a:lnSpc>
            </a:pPr>
            <a:r>
              <a:rPr lang="en-US" altLang="zh-TW" sz="1800" dirty="0" smtClean="0"/>
              <a:t>Limits of Cloud Computing - </a:t>
            </a:r>
            <a:r>
              <a:rPr lang="en-US" altLang="zh-TW" sz="1800" dirty="0" smtClean="0"/>
              <a:t>solution to the resource poverty of mobile devices.</a:t>
            </a:r>
            <a:endParaRPr lang="en-US" altLang="zh-TW" sz="1800" dirty="0" smtClean="0"/>
          </a:p>
          <a:p>
            <a:pPr lvl="1">
              <a:lnSpc>
                <a:spcPct val="150000"/>
              </a:lnSpc>
            </a:pPr>
            <a:r>
              <a:rPr lang="en-US" altLang="zh-TW" sz="1400" dirty="0" smtClean="0"/>
              <a:t>Hurts of </a:t>
            </a:r>
            <a:r>
              <a:rPr lang="en-US" altLang="zh-TW" sz="1400" dirty="0" smtClean="0"/>
              <a:t>Latency </a:t>
            </a:r>
            <a:r>
              <a:rPr lang="en-US" altLang="zh-TW" sz="1400" dirty="0" smtClean="0"/>
              <a:t>– to exchange large data</a:t>
            </a:r>
          </a:p>
          <a:p>
            <a:pPr lvl="1">
              <a:lnSpc>
                <a:spcPct val="150000"/>
              </a:lnSpc>
            </a:pPr>
            <a:r>
              <a:rPr lang="en-US" altLang="zh-TW" sz="1400" dirty="0" smtClean="0"/>
              <a:t>Bandwidth-induced Delay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3600" dirty="0" smtClean="0"/>
              <a:t>2</a:t>
            </a:r>
            <a:r>
              <a:rPr lang="en-US" altLang="ko-KR" sz="3600" dirty="0" smtClean="0"/>
              <a:t>. </a:t>
            </a:r>
            <a:r>
              <a:rPr lang="en-US" altLang="ko-KR" sz="3600" dirty="0" smtClean="0"/>
              <a:t>Problem &amp; Existing Solution</a:t>
            </a:r>
            <a:endParaRPr lang="ko-KR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446031" y="1493811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zh-TW" sz="2000" dirty="0" smtClean="0"/>
              <a:t>shows latency can </a:t>
            </a:r>
            <a:r>
              <a:rPr lang="en-US" altLang="zh-TW" sz="2000" dirty="0" smtClean="0"/>
              <a:t>negatively impact interactive response in spite </a:t>
            </a:r>
            <a:r>
              <a:rPr lang="en-US" altLang="zh-TW" sz="2000" dirty="0" smtClean="0"/>
              <a:t>of </a:t>
            </a:r>
            <a:r>
              <a:rPr lang="en-US" altLang="zh-TW" sz="2000" dirty="0" smtClean="0"/>
              <a:t>adequate bandwidth</a:t>
            </a:r>
            <a:endParaRPr lang="ko-KR" altLang="en-US" sz="20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zh-TW" sz="3600" dirty="0" smtClean="0"/>
              <a:t>- Limits </a:t>
            </a:r>
            <a:r>
              <a:rPr lang="en-US" altLang="zh-TW" sz="3600" dirty="0" smtClean="0"/>
              <a:t>of Cloud Computing</a:t>
            </a:r>
            <a:endParaRPr lang="ko-KR" alt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993726" y="5546754"/>
            <a:ext cx="70086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Thick : local machine with hardware graphics acceleration</a:t>
            </a:r>
          </a:p>
          <a:p>
            <a:r>
              <a:rPr lang="en-US" altLang="ko-KR" dirty="0" smtClean="0"/>
              <a:t>Thin : remote compute server over 100Mb/s network through VNC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68395" y="2406636"/>
            <a:ext cx="643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CDF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470676" y="5145111"/>
            <a:ext cx="2010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Frame per second</a:t>
            </a:r>
            <a:endParaRPr lang="ko-KR" altLang="en-US" dirty="0"/>
          </a:p>
        </p:txBody>
      </p:sp>
      <p:pic>
        <p:nvPicPr>
          <p:cNvPr id="6861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62142" y="2443149"/>
            <a:ext cx="4341789" cy="3073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482544" y="6130962"/>
            <a:ext cx="836147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buFontTx/>
              <a:buChar char="-"/>
              <a:defRPr/>
            </a:pPr>
            <a:r>
              <a:rPr lang="en-US" altLang="ko-KR" sz="1400" dirty="0" err="1" smtClean="0"/>
              <a:t>QuakeViz</a:t>
            </a:r>
            <a:r>
              <a:rPr lang="en-US" altLang="ko-KR" sz="1400" dirty="0" smtClean="0"/>
              <a:t> </a:t>
            </a:r>
            <a:r>
              <a:rPr lang="en-US" altLang="ko-KR" sz="1200" dirty="0" smtClean="0"/>
              <a:t>: </a:t>
            </a:r>
            <a:r>
              <a:rPr lang="en-US" altLang="zh-TW" sz="1200" dirty="0" smtClean="0"/>
              <a:t>benchmark consists of the visualization of a 1.9 </a:t>
            </a:r>
            <a:r>
              <a:rPr lang="en-US" altLang="zh-TW" sz="1200" dirty="0" smtClean="0"/>
              <a:t>GB volumetric </a:t>
            </a:r>
            <a:r>
              <a:rPr lang="en-US" altLang="zh-TW" sz="1200" dirty="0" smtClean="0"/>
              <a:t>dataset depicting 12 seconds of ground </a:t>
            </a:r>
            <a:endParaRPr lang="en-US" altLang="zh-TW" sz="1200" dirty="0" smtClean="0"/>
          </a:p>
          <a:p>
            <a:pPr marL="0" lvl="1">
              <a:defRPr/>
            </a:pPr>
            <a:r>
              <a:rPr lang="en-US" altLang="zh-TW" sz="1200" dirty="0" smtClean="0"/>
              <a:t>                          motion </a:t>
            </a:r>
            <a:r>
              <a:rPr lang="en-US" altLang="zh-TW" sz="1200" dirty="0" smtClean="0"/>
              <a:t>around a seismic source </a:t>
            </a:r>
            <a:r>
              <a:rPr lang="en-US" altLang="zh-TW" sz="1200" dirty="0" smtClean="0"/>
              <a:t>in the </a:t>
            </a:r>
            <a:r>
              <a:rPr lang="en-US" altLang="zh-TW" sz="1200" dirty="0" smtClean="0"/>
              <a:t>Los Angeles Basin</a:t>
            </a:r>
            <a:endParaRPr lang="ko-KR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263467" y="1600200"/>
            <a:ext cx="876312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TW" sz="2000" dirty="0" smtClean="0"/>
              <a:t>Cloudlet - simplifies meeting bandwidth demand of multiple users, such as HD video and high-resolution images</a:t>
            </a:r>
          </a:p>
          <a:p>
            <a:pPr>
              <a:lnSpc>
                <a:spcPct val="150000"/>
              </a:lnSpc>
            </a:pPr>
            <a:r>
              <a:rPr lang="en-US" altLang="zh-TW" sz="2000" dirty="0" smtClean="0"/>
              <a:t>Virtual Machine (VM) technology to rapidly customized service software on a nearby cloudlet, then uses that service over a wireless LAN.</a:t>
            </a:r>
            <a:endParaRPr lang="en-US" altLang="ko-KR" sz="2000" dirty="0" smtClean="0"/>
          </a:p>
          <a:p>
            <a:pPr>
              <a:lnSpc>
                <a:spcPct val="150000"/>
              </a:lnSpc>
            </a:pPr>
            <a:endParaRPr lang="ko-KR" altLang="en-US" sz="1600" dirty="0" smtClean="0"/>
          </a:p>
          <a:p>
            <a:endParaRPr lang="en-US" altLang="ko-KR" sz="2000" dirty="0" smtClean="0"/>
          </a:p>
          <a:p>
            <a:endParaRPr lang="en-US" altLang="ko-KR" sz="20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3600" dirty="0" smtClean="0"/>
              <a:t>3. Approach</a:t>
            </a:r>
            <a:endParaRPr lang="ko-KR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263466" y="1274733"/>
            <a:ext cx="876312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TW" sz="1800" dirty="0" smtClean="0"/>
              <a:t>Resource poverty of a mobile device can be addressed by using a nearby resource-rich cloudlet.</a:t>
            </a:r>
          </a:p>
          <a:p>
            <a:pPr>
              <a:lnSpc>
                <a:spcPct val="150000"/>
              </a:lnSpc>
            </a:pPr>
            <a:r>
              <a:rPr lang="en-US" altLang="zh-TW" sz="1800" dirty="0" smtClean="0"/>
              <a:t>Cloudlets </a:t>
            </a:r>
            <a:r>
              <a:rPr lang="en-US" altLang="zh-TW" sz="1800" dirty="0" smtClean="0"/>
              <a:t>are decentralized and widely-dispersed Internet infrastructure.</a:t>
            </a:r>
          </a:p>
          <a:p>
            <a:pPr>
              <a:lnSpc>
                <a:spcPct val="150000"/>
              </a:lnSpc>
            </a:pPr>
            <a:endParaRPr lang="en-US" altLang="ko-KR" sz="1800" dirty="0" smtClean="0"/>
          </a:p>
          <a:p>
            <a:pPr>
              <a:lnSpc>
                <a:spcPct val="150000"/>
              </a:lnSpc>
            </a:pPr>
            <a:endParaRPr lang="en-US" altLang="ko-KR" sz="18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3600" dirty="0" smtClean="0"/>
              <a:t>- Cloudlet</a:t>
            </a:r>
            <a:endParaRPr lang="ko-KR" altLang="en-US" sz="3600" dirty="0"/>
          </a:p>
        </p:txBody>
      </p:sp>
      <p:pic>
        <p:nvPicPr>
          <p:cNvPr id="4" name="圖片 3" descr="未命名.bmp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9518" y="3209922"/>
            <a:ext cx="3030579" cy="2862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圖片 3" descr="未命名.bmp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59175" y="3246435"/>
            <a:ext cx="5354194" cy="2844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80880" y="1128681"/>
            <a:ext cx="8763120" cy="544043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TW" sz="2000" dirty="0" smtClean="0"/>
              <a:t> Transient Cloudlet </a:t>
            </a:r>
            <a:r>
              <a:rPr lang="en-US" altLang="zh-TW" sz="2000" dirty="0" smtClean="0"/>
              <a:t>Customization</a:t>
            </a:r>
            <a:r>
              <a:rPr lang="en-US" altLang="zh-TW" sz="2000" dirty="0" smtClean="0"/>
              <a:t> </a:t>
            </a:r>
            <a:r>
              <a:rPr lang="en-US" altLang="zh-TW" sz="2000" dirty="0" smtClean="0"/>
              <a:t> of </a:t>
            </a:r>
            <a:r>
              <a:rPr lang="en-US" altLang="zh-TW" sz="2000" dirty="0" smtClean="0"/>
              <a:t>cloudlet infrastructure using </a:t>
            </a:r>
            <a:endParaRPr lang="en-US" altLang="zh-TW" sz="20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TW" sz="2000" dirty="0" smtClean="0"/>
              <a:t>	</a:t>
            </a:r>
            <a:r>
              <a:rPr lang="en-US" altLang="zh-TW" sz="2000" dirty="0" smtClean="0"/>
              <a:t>hardware </a:t>
            </a:r>
            <a:r>
              <a:rPr lang="en-US" altLang="zh-TW" sz="2000" dirty="0" smtClean="0"/>
              <a:t>virtual machine (VM) technology.</a:t>
            </a:r>
            <a:endParaRPr lang="en-US" altLang="zh-TW" sz="2000" dirty="0" smtClean="0"/>
          </a:p>
          <a:p>
            <a:pPr lvl="1">
              <a:buNone/>
            </a:pPr>
            <a:endParaRPr lang="en-US" altLang="ko-KR" sz="1600" dirty="0" smtClean="0"/>
          </a:p>
          <a:p>
            <a:r>
              <a:rPr lang="en-US" altLang="zh-TW" sz="2000" dirty="0" smtClean="0"/>
              <a:t>Two different approaches to delivering VM state to infrastructure.</a:t>
            </a:r>
          </a:p>
          <a:p>
            <a:pPr lvl="1"/>
            <a:r>
              <a:rPr lang="en-US" altLang="zh-TW" sz="1600" dirty="0" smtClean="0"/>
              <a:t>Already-executing VM is first suspended, processor, disk and memory state are then transferred, VM execution is resumed at the destination.</a:t>
            </a:r>
            <a:endParaRPr lang="zh-TW" altLang="en-US" sz="1600" dirty="0" smtClean="0"/>
          </a:p>
          <a:p>
            <a:pPr lvl="1"/>
            <a:r>
              <a:rPr lang="en-US" altLang="zh-TW" sz="1600" dirty="0" smtClean="0">
                <a:solidFill>
                  <a:srgbClr val="FF0000"/>
                </a:solidFill>
              </a:rPr>
              <a:t>dynamic </a:t>
            </a:r>
            <a:r>
              <a:rPr lang="en-US" altLang="zh-TW" sz="1600" dirty="0" smtClean="0">
                <a:solidFill>
                  <a:srgbClr val="FF0000"/>
                </a:solidFill>
              </a:rPr>
              <a:t>VM synthesis.</a:t>
            </a:r>
            <a:endParaRPr lang="zh-TW" altLang="en-US" sz="1600" dirty="0" smtClean="0">
              <a:solidFill>
                <a:srgbClr val="FF0000"/>
              </a:solidFill>
            </a:endParaRPr>
          </a:p>
          <a:p>
            <a:pPr lvl="1"/>
            <a:endParaRPr lang="en-US" altLang="ko-KR" sz="1600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3600" dirty="0" smtClean="0"/>
              <a:t>4</a:t>
            </a:r>
            <a:r>
              <a:rPr lang="en-US" altLang="ko-KR" sz="3600" dirty="0" smtClean="0"/>
              <a:t>. Solution</a:t>
            </a:r>
            <a:endParaRPr lang="ko-KR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고구려 벽화">
      <a:dk1>
        <a:sysClr val="windowText" lastClr="000000"/>
      </a:dk1>
      <a:lt1>
        <a:sysClr val="window" lastClr="FFFFFF"/>
      </a:lt1>
      <a:dk2>
        <a:srgbClr val="433021"/>
      </a:dk2>
      <a:lt2>
        <a:srgbClr val="E8D8CA"/>
      </a:lt2>
      <a:accent1>
        <a:srgbClr val="E49458"/>
      </a:accent1>
      <a:accent2>
        <a:srgbClr val="74AD8D"/>
      </a:accent2>
      <a:accent3>
        <a:srgbClr val="D4AC30"/>
      </a:accent3>
      <a:accent4>
        <a:srgbClr val="7BA5BE"/>
      </a:accent4>
      <a:accent5>
        <a:srgbClr val="E4A098"/>
      </a:accent5>
      <a:accent6>
        <a:srgbClr val="70B4B7"/>
      </a:accent6>
      <a:hlink>
        <a:srgbClr val="008685"/>
      </a:hlink>
      <a:folHlink>
        <a:srgbClr val="EA5A23"/>
      </a:folHlink>
    </a:clrScheme>
    <a:fontScheme name="고구려 벽화">
      <a:maj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고구려 벽화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18000">
              <a:schemeClr val="phClr">
                <a:tint val="20000"/>
                <a:shade val="100000"/>
                <a:hueMod val="100000"/>
                <a:satMod val="100000"/>
              </a:schemeClr>
            </a:gs>
            <a:gs pos="87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dir="5400000" algn="tl">
              <a:srgbClr val="EBE9ED">
                <a:alpha val="0"/>
              </a:srgbClr>
            </a:outerShdw>
          </a:effectLst>
        </a:effectStyle>
        <a:effectStyle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01600" dist="76200" dir="2700000" algn="bl">
              <a:srgbClr val="000000">
                <a:alpha val="30588"/>
              </a:srgbClr>
            </a:outerShdw>
          </a:effectLst>
          <a:scene3d>
            <a:camera prst="orthographicFront" fov="0">
              <a:rot lat="0" lon="0" rev="0"/>
            </a:camera>
            <a:lightRig rig="chilly" dir="t">
              <a:rot lat="0" lon="0" rev="4200000"/>
            </a:lightRig>
          </a:scene3d>
          <a:sp3d contourW="25400" prstMaterial="matte">
            <a:bevelT h="889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4371</TotalTime>
  <Words>1053</Words>
  <Application>Microsoft Office PowerPoint</Application>
  <PresentationFormat>화면 슬라이드 쇼(4:3)</PresentationFormat>
  <Paragraphs>205</Paragraphs>
  <Slides>16</Slides>
  <Notes>15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7" baseType="lpstr">
      <vt:lpstr>고구려 벽화</vt:lpstr>
      <vt:lpstr>The Case for VM-based Cloudlets in Mobile Computing</vt:lpstr>
      <vt:lpstr>Contents</vt:lpstr>
      <vt:lpstr>1. Introduction</vt:lpstr>
      <vt:lpstr>1. Introduction</vt:lpstr>
      <vt:lpstr>2. Problem &amp; Existing Solution</vt:lpstr>
      <vt:lpstr>- Limits of Cloud Computing</vt:lpstr>
      <vt:lpstr>3. Approach</vt:lpstr>
      <vt:lpstr>- Cloudlet</vt:lpstr>
      <vt:lpstr>4. Solution</vt:lpstr>
      <vt:lpstr>- Dynamic VM synthesis </vt:lpstr>
      <vt:lpstr>5. Experiment : Environment</vt:lpstr>
      <vt:lpstr>5. Experiment : Environment</vt:lpstr>
      <vt:lpstr>5. Experiment : Result</vt:lpstr>
      <vt:lpstr>5. Experiment : Result</vt:lpstr>
      <vt:lpstr>6. Conclusion</vt:lpstr>
      <vt:lpstr>7. Suggestions or Future 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Implementation of GPU Accelerated MapReduce:  Using Hadoop with OpenCL for Data- and Compute-intensive Jobs</dc:title>
  <dc:creator>inyoung</dc:creator>
  <cp:lastModifiedBy>inyoung</cp:lastModifiedBy>
  <cp:revision>386</cp:revision>
  <dcterms:created xsi:type="dcterms:W3CDTF">2012-10-02T15:12:08Z</dcterms:created>
  <dcterms:modified xsi:type="dcterms:W3CDTF">2012-10-31T00:20:49Z</dcterms:modified>
</cp:coreProperties>
</file>