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9"/>
  </p:notesMasterIdLst>
  <p:handoutMasterIdLst>
    <p:handoutMasterId r:id="rId10"/>
  </p:handoutMasterIdLst>
  <p:sldIdLst>
    <p:sldId id="308" r:id="rId3"/>
    <p:sldId id="257" r:id="rId4"/>
    <p:sldId id="311" r:id="rId5"/>
    <p:sldId id="309" r:id="rId6"/>
    <p:sldId id="310" r:id="rId7"/>
    <p:sldId id="296" r:id="rId8"/>
  </p:sldIdLst>
  <p:sldSz cx="9144000" cy="6858000" type="screen4x3"/>
  <p:notesSz cx="7004050" cy="929005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72AF2F"/>
    <a:srgbClr val="58267E"/>
    <a:srgbClr val="F0EA00"/>
    <a:srgbClr val="AC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02" autoAdjust="0"/>
    <p:restoredTop sz="64294" autoAdjust="0"/>
  </p:normalViewPr>
  <p:slideViewPr>
    <p:cSldViewPr>
      <p:cViewPr>
        <p:scale>
          <a:sx n="70" d="100"/>
          <a:sy n="70" d="100"/>
        </p:scale>
        <p:origin x="-10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5/9/2014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9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5/9/2014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1850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12775"/>
            <a:ext cx="5603240" cy="4180523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8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7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29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60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0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title"/>
          </p:nvPr>
        </p:nvSpPr>
        <p:spPr>
          <a:xfrm>
            <a:off x="838200" y="5029200"/>
            <a:ext cx="7772400" cy="828675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Nguyen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HMCL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8450" y="2667000"/>
            <a:ext cx="8153400" cy="99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Limitations of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Brinkhoff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Generator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67600" y="586740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May 2014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779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Brinkhoff</a:t>
            </a:r>
            <a:r>
              <a:rPr lang="en-US" dirty="0"/>
              <a:t> </a:t>
            </a:r>
            <a:r>
              <a:rPr lang="en-US" dirty="0" smtClean="0"/>
              <a:t>Generator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/>
              <a:t>A generator </a:t>
            </a:r>
            <a:r>
              <a:rPr lang="en-US" dirty="0" smtClean="0"/>
              <a:t>that models </a:t>
            </a:r>
            <a:r>
              <a:rPr lang="en-US" dirty="0"/>
              <a:t>and simulates the behavior of moving </a:t>
            </a:r>
            <a:r>
              <a:rPr lang="en-US" dirty="0"/>
              <a:t>objects (MOs) </a:t>
            </a:r>
            <a:r>
              <a:rPr lang="en-US" dirty="0" smtClean="0"/>
              <a:t>in </a:t>
            </a:r>
            <a:r>
              <a:rPr lang="en-US" dirty="0"/>
              <a:t>given road networks.</a:t>
            </a:r>
          </a:p>
          <a:p>
            <a:r>
              <a:rPr lang="en-US" dirty="0" smtClean="0"/>
              <a:t>Do not consider the interactions of MOs and the system parameters (e.g., traffic lights</a:t>
            </a:r>
            <a:r>
              <a:rPr lang="en-US" dirty="0"/>
              <a:t>, multi-lane </a:t>
            </a:r>
            <a:r>
              <a:rPr lang="en-US" dirty="0" smtClean="0"/>
              <a:t>road)</a:t>
            </a:r>
            <a:endParaRPr lang="en-US" dirty="0" smtClean="0"/>
          </a:p>
          <a:p>
            <a:r>
              <a:rPr lang="en-US" dirty="0" err="1" smtClean="0"/>
              <a:t>Paramics</a:t>
            </a:r>
            <a:r>
              <a:rPr lang="en-US" dirty="0"/>
              <a:t> </a:t>
            </a:r>
            <a:r>
              <a:rPr lang="en-US" dirty="0" smtClean="0"/>
              <a:t>consists of sub-models that describe driver behavior, such as lane-changing, car-following,…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Multi-lane </a:t>
            </a:r>
            <a:r>
              <a:rPr lang="en-US" dirty="0"/>
              <a:t>road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29" t="13836" r="25959" b="28969"/>
          <a:stretch/>
        </p:blipFill>
        <p:spPr bwMode="auto">
          <a:xfrm>
            <a:off x="0" y="1447800"/>
            <a:ext cx="4032913" cy="4391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15" t="26171" r="36707" b="39120"/>
          <a:stretch/>
        </p:blipFill>
        <p:spPr>
          <a:xfrm>
            <a:off x="4032912" y="2268941"/>
            <a:ext cx="5114499" cy="4589059"/>
          </a:xfrm>
        </p:spPr>
      </p:pic>
      <p:sp>
        <p:nvSpPr>
          <p:cNvPr id="7" name="Rectangle 6"/>
          <p:cNvSpPr/>
          <p:nvPr/>
        </p:nvSpPr>
        <p:spPr>
          <a:xfrm>
            <a:off x="762000" y="5911334"/>
            <a:ext cx="2072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Brinkhoff</a:t>
            </a:r>
            <a:r>
              <a:rPr lang="en-US" dirty="0"/>
              <a:t> </a:t>
            </a:r>
            <a:r>
              <a:rPr lang="en-US" dirty="0" smtClean="0"/>
              <a:t>Generator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24600" y="1724167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Paramics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8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Brinkhoff</a:t>
            </a:r>
            <a:r>
              <a:rPr lang="en-US" dirty="0"/>
              <a:t> </a:t>
            </a:r>
            <a:r>
              <a:rPr lang="en-US" dirty="0" smtClean="0"/>
              <a:t>Generator has </a:t>
            </a:r>
            <a:r>
              <a:rPr lang="en-US" dirty="0"/>
              <a:t>some simplistic assumptions about the network parameters such </a:t>
            </a:r>
            <a:r>
              <a:rPr lang="en-US" dirty="0" smtClean="0"/>
              <a:t>as maximum </a:t>
            </a:r>
            <a:r>
              <a:rPr lang="en-US" dirty="0"/>
              <a:t>speed and maximum capacity of </a:t>
            </a:r>
            <a:r>
              <a:rPr lang="en-US" dirty="0" smtClean="0"/>
              <a:t>edges.</a:t>
            </a:r>
          </a:p>
          <a:p>
            <a:r>
              <a:rPr lang="en-US" dirty="0"/>
              <a:t>The speed of </a:t>
            </a:r>
            <a:r>
              <a:rPr lang="en-US" dirty="0" smtClean="0"/>
              <a:t>a MO on </a:t>
            </a:r>
            <a:r>
              <a:rPr lang="en-US" dirty="0"/>
              <a:t>an edge  is restricted by the maximum speed of its </a:t>
            </a:r>
            <a:r>
              <a:rPr lang="en-US" dirty="0" smtClean="0"/>
              <a:t>MO class </a:t>
            </a:r>
            <a:r>
              <a:rPr lang="en-US" dirty="0"/>
              <a:t>and the maximum speed on the edge</a:t>
            </a:r>
          </a:p>
          <a:p>
            <a:r>
              <a:rPr lang="en-US" dirty="0" smtClean="0"/>
              <a:t>MOs accelerate </a:t>
            </a:r>
            <a:r>
              <a:rPr lang="en-US" dirty="0"/>
              <a:t>until their allowed maximum </a:t>
            </a:r>
            <a:r>
              <a:rPr lang="en-US" dirty="0" smtClean="0"/>
              <a:t>speed. If the </a:t>
            </a:r>
            <a:r>
              <a:rPr lang="en-US" dirty="0"/>
              <a:t>number of </a:t>
            </a:r>
            <a:r>
              <a:rPr lang="en-US" dirty="0" smtClean="0"/>
              <a:t>MOs traversing </a:t>
            </a:r>
            <a:r>
              <a:rPr lang="en-US" dirty="0"/>
              <a:t>an edge </a:t>
            </a:r>
            <a:r>
              <a:rPr lang="en-US" dirty="0" smtClean="0"/>
              <a:t>is </a:t>
            </a:r>
            <a:r>
              <a:rPr lang="en-US" dirty="0"/>
              <a:t>greater than the maximum capacity of the </a:t>
            </a:r>
            <a:r>
              <a:rPr lang="en-US" dirty="0" smtClean="0"/>
              <a:t>edge</a:t>
            </a:r>
            <a:r>
              <a:rPr lang="en-US" dirty="0"/>
              <a:t>, the maximum speed on the edge is </a:t>
            </a:r>
            <a:r>
              <a:rPr lang="en-US" dirty="0" smtClean="0"/>
              <a:t>restricted by a limit. The </a:t>
            </a:r>
            <a:r>
              <a:rPr lang="en-US" dirty="0"/>
              <a:t>speed will not vary for that road. This results in a slightly less realistic simulation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Paramics</a:t>
            </a:r>
            <a:r>
              <a:rPr lang="en-US" dirty="0"/>
              <a:t>, </a:t>
            </a:r>
            <a:r>
              <a:rPr lang="en-US" dirty="0" smtClean="0"/>
              <a:t>MOs can decelerate </a:t>
            </a:r>
            <a:r>
              <a:rPr lang="en-US" dirty="0"/>
              <a:t>in the case of junctions (e.g., the red phase of traffic </a:t>
            </a:r>
            <a:r>
              <a:rPr lang="en-US" dirty="0" smtClean="0"/>
              <a:t>lights) or traffic jam. 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7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/>
              <a:t>Brinkhoff</a:t>
            </a:r>
            <a:r>
              <a:rPr lang="en-US" dirty="0"/>
              <a:t> </a:t>
            </a:r>
            <a:r>
              <a:rPr lang="en-US" dirty="0" smtClean="0"/>
              <a:t>Generator, start and end position are nodes of </a:t>
            </a:r>
            <a:r>
              <a:rPr lang="en-US" dirty="0"/>
              <a:t>the </a:t>
            </a:r>
            <a:r>
              <a:rPr lang="en-US" dirty="0" smtClean="0"/>
              <a:t>network. The </a:t>
            </a:r>
            <a:r>
              <a:rPr lang="en-US" dirty="0"/>
              <a:t>start and end nodes of the trips are determined by the road network density or region-based approach (region population </a:t>
            </a:r>
            <a:r>
              <a:rPr lang="en-US" dirty="0" smtClean="0"/>
              <a:t>density)</a:t>
            </a:r>
          </a:p>
          <a:p>
            <a:r>
              <a:rPr lang="en-US" dirty="0" smtClean="0"/>
              <a:t>Using </a:t>
            </a:r>
            <a:r>
              <a:rPr lang="en-US" dirty="0" err="1" smtClean="0"/>
              <a:t>Paramics</a:t>
            </a:r>
            <a:r>
              <a:rPr lang="en-US" dirty="0" smtClean="0"/>
              <a:t>, we </a:t>
            </a:r>
            <a:r>
              <a:rPr lang="en-US" dirty="0"/>
              <a:t>can establish a set of zones which represent the locations where traffic enters and exits the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Origin-Destination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66566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BackToSchl">
  <a:themeElements>
    <a:clrScheme name="New">
      <a:dk1>
        <a:sysClr val="windowText" lastClr="000000"/>
      </a:dk1>
      <a:lt1>
        <a:srgbClr val="262626"/>
      </a:lt1>
      <a:dk2>
        <a:srgbClr val="FFFFFF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B2178E4-2F0C-4A34-8B52-79BAFAEA72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271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EdBackToSchl</vt:lpstr>
      <vt:lpstr>Nguyen Thi Thanh Nha  HMCL</vt:lpstr>
      <vt:lpstr>Brinkhoff Generator</vt:lpstr>
      <vt:lpstr>Multi-lane road</vt:lpstr>
      <vt:lpstr>Speed</vt:lpstr>
      <vt:lpstr>Origin-Destination Information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2013-07-23T15:12:35Z</dcterms:created>
  <dcterms:modified xsi:type="dcterms:W3CDTF">2014-05-09T06:09:05Z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