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8"/>
  </p:notesMasterIdLst>
  <p:handoutMasterIdLst>
    <p:handoutMasterId r:id="rId29"/>
  </p:handoutMasterIdLst>
  <p:sldIdLst>
    <p:sldId id="325" r:id="rId2"/>
    <p:sldId id="352" r:id="rId3"/>
    <p:sldId id="361" r:id="rId4"/>
    <p:sldId id="260" r:id="rId5"/>
    <p:sldId id="350" r:id="rId6"/>
    <p:sldId id="35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77" r:id="rId23"/>
    <p:sldId id="378" r:id="rId24"/>
    <p:sldId id="379" r:id="rId25"/>
    <p:sldId id="380" r:id="rId26"/>
    <p:sldId id="381" r:id="rId27"/>
  </p:sldIdLst>
  <p:sldSz cx="13716000" cy="9144000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22" indent="-19521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643" indent="-39044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550" indent="-58724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0873" indent="-78246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505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607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708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6808" algn="l" defTabSz="914202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  <a:srgbClr val="0000FF"/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520" y="-104"/>
      </p:cViewPr>
      <p:guideLst>
        <p:guide orient="horz" pos="1536"/>
        <p:guide pos="1961"/>
      </p:guideLst>
    </p:cSldViewPr>
  </p:slideViewPr>
  <p:outlineViewPr>
    <p:cViewPr>
      <p:scale>
        <a:sx n="33" d="100"/>
        <a:sy n="33" d="100"/>
      </p:scale>
      <p:origin x="0" y="345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81050" y="688975"/>
            <a:ext cx="5262563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2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64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55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087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4844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917814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570782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5223753" algn="l" defTabSz="652969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77888" y="688975"/>
            <a:ext cx="5068887" cy="3508375"/>
          </a:xfrm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81050" y="688975"/>
            <a:ext cx="5262563" cy="35083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A total of nine process states are recognized by the UNIX SVR4 operating system;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This figure is similar to Figure 3.9b, with the two UNIX sleeping states corresponding to the two blocked states.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Point out that: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 UNIX employs two Running states to indicate whether the process is executing </a:t>
            </a:r>
            <a:r>
              <a:rPr lang="fr-FR">
                <a:latin typeface="Calibri" charset="0"/>
              </a:rPr>
              <a:t>in user mode or kernel mode.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 Two states are essentially the same: (Ready to Run, in Memory) and (Pre-empted) as indicated by the dotted line. The distinction is made to emphasize the way in which the pre-empted state is entered. When a process is running in kernel mode (as a result of a supervisor call, clock interrupt, or I/O interrupt), there will come a time when the kernel has completed its work and is ready to return control to the user program. At this point, the kernel may decide to pre-empt the current process in favour of one that is ready and of higher priority. In that case, the current process moves to the pre-empted state. However, for purposes of dispatching, those processes in the pre-empted state and those in the Ready to Run, in Memory state form one queue.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3898102" y="8829967"/>
            <a:ext cx="2982119" cy="464820"/>
          </a:xfrm>
          <a:prstGeom prst="rect">
            <a:avLst/>
          </a:prstGeom>
          <a:noFill/>
        </p:spPr>
        <p:txBody>
          <a:bodyPr lIns="92446" tIns="46223" rIns="92446" bIns="46223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D8FCD89E-3264-384B-8091-2A65847E7133}" type="slidenum">
              <a:rPr lang="en-US" sz="1200">
                <a:latin typeface="Calibri" charset="0"/>
              </a:rPr>
              <a:pPr algn="r" eaLnBrk="1" hangingPunct="1"/>
              <a:t>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81050" y="688975"/>
            <a:ext cx="5262563" cy="3508375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98450" y="3948117"/>
            <a:ext cx="12915900" cy="268287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93" tIns="65299" rIns="130593" bIns="6529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1276" y="8818564"/>
            <a:ext cx="3788636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4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5543554"/>
            <a:ext cx="3092450" cy="2125663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837114" y="5391154"/>
            <a:ext cx="3505200" cy="2455863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37007" y="370417"/>
            <a:ext cx="3217068" cy="7315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70417"/>
            <a:ext cx="9422607" cy="7315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67"/>
            <a:ext cx="11658600" cy="181610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2"/>
            <a:ext cx="11658600" cy="2000249"/>
          </a:xfrm>
        </p:spPr>
        <p:txBody>
          <a:bodyPr anchor="b"/>
          <a:lstStyle>
            <a:lvl1pPr marL="0" indent="0">
              <a:buNone/>
              <a:defRPr sz="2900"/>
            </a:lvl1pPr>
            <a:lvl2pPr marL="652969" indent="0">
              <a:buNone/>
              <a:defRPr sz="2600"/>
            </a:lvl2pPr>
            <a:lvl3pPr marL="1305937" indent="0">
              <a:buNone/>
              <a:defRPr sz="2300"/>
            </a:lvl3pPr>
            <a:lvl4pPr marL="1958905" indent="0">
              <a:buNone/>
              <a:defRPr sz="2000"/>
            </a:lvl4pPr>
            <a:lvl5pPr marL="2611876" indent="0">
              <a:buNone/>
              <a:defRPr sz="2000"/>
            </a:lvl5pPr>
            <a:lvl6pPr marL="3264844" indent="0">
              <a:buNone/>
              <a:defRPr sz="2000"/>
            </a:lvl6pPr>
            <a:lvl7pPr marL="3917814" indent="0">
              <a:buNone/>
              <a:defRPr sz="2000"/>
            </a:lvl7pPr>
            <a:lvl8pPr marL="4570782" indent="0">
              <a:buNone/>
              <a:defRPr sz="2000"/>
            </a:lvl8pPr>
            <a:lvl9pPr marL="5223753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9675" y="1644655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6175" y="1644655"/>
            <a:ext cx="6057900" cy="6040967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69" indent="0">
              <a:buNone/>
              <a:defRPr sz="2900" b="1"/>
            </a:lvl2pPr>
            <a:lvl3pPr marL="1305937" indent="0">
              <a:buNone/>
              <a:defRPr sz="2600" b="1"/>
            </a:lvl3pPr>
            <a:lvl4pPr marL="1958905" indent="0">
              <a:buNone/>
              <a:defRPr sz="2300" b="1"/>
            </a:lvl4pPr>
            <a:lvl5pPr marL="2611876" indent="0">
              <a:buNone/>
              <a:defRPr sz="2300" b="1"/>
            </a:lvl5pPr>
            <a:lvl6pPr marL="3264844" indent="0">
              <a:buNone/>
              <a:defRPr sz="2300" b="1"/>
            </a:lvl6pPr>
            <a:lvl7pPr marL="3917814" indent="0">
              <a:buNone/>
              <a:defRPr sz="2300" b="1"/>
            </a:lvl7pPr>
            <a:lvl8pPr marL="4570782" indent="0">
              <a:buNone/>
              <a:defRPr sz="2300" b="1"/>
            </a:lvl8pPr>
            <a:lvl9pPr marL="522375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2046817"/>
            <a:ext cx="6062663" cy="853016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2969" indent="0">
              <a:buNone/>
              <a:defRPr sz="2900" b="1"/>
            </a:lvl2pPr>
            <a:lvl3pPr marL="1305937" indent="0">
              <a:buNone/>
              <a:defRPr sz="2600" b="1"/>
            </a:lvl3pPr>
            <a:lvl4pPr marL="1958905" indent="0">
              <a:buNone/>
              <a:defRPr sz="2300" b="1"/>
            </a:lvl4pPr>
            <a:lvl5pPr marL="2611876" indent="0">
              <a:buNone/>
              <a:defRPr sz="2300" b="1"/>
            </a:lvl5pPr>
            <a:lvl6pPr marL="3264844" indent="0">
              <a:buNone/>
              <a:defRPr sz="2300" b="1"/>
            </a:lvl6pPr>
            <a:lvl7pPr marL="3917814" indent="0">
              <a:buNone/>
              <a:defRPr sz="2300" b="1"/>
            </a:lvl7pPr>
            <a:lvl8pPr marL="4570782" indent="0">
              <a:buNone/>
              <a:defRPr sz="2300" b="1"/>
            </a:lvl8pPr>
            <a:lvl9pPr marL="522375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899833"/>
            <a:ext cx="6062663" cy="526838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64067"/>
            <a:ext cx="4512470" cy="1549400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9" y="364071"/>
            <a:ext cx="7667625" cy="7804151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913471"/>
            <a:ext cx="4512470" cy="6254751"/>
          </a:xfrm>
        </p:spPr>
        <p:txBody>
          <a:bodyPr/>
          <a:lstStyle>
            <a:lvl1pPr marL="0" indent="0">
              <a:buNone/>
              <a:defRPr sz="2000"/>
            </a:lvl1pPr>
            <a:lvl2pPr marL="652969" indent="0">
              <a:buNone/>
              <a:defRPr sz="1600"/>
            </a:lvl2pPr>
            <a:lvl3pPr marL="1305937" indent="0">
              <a:buNone/>
              <a:defRPr sz="1400"/>
            </a:lvl3pPr>
            <a:lvl4pPr marL="1958905" indent="0">
              <a:buNone/>
              <a:defRPr sz="1400"/>
            </a:lvl4pPr>
            <a:lvl5pPr marL="2611876" indent="0">
              <a:buNone/>
              <a:defRPr sz="1400"/>
            </a:lvl5pPr>
            <a:lvl6pPr marL="3264844" indent="0">
              <a:buNone/>
              <a:defRPr sz="1400"/>
            </a:lvl6pPr>
            <a:lvl7pPr marL="3917814" indent="0">
              <a:buNone/>
              <a:defRPr sz="1400"/>
            </a:lvl7pPr>
            <a:lvl8pPr marL="4570782" indent="0">
              <a:buNone/>
              <a:defRPr sz="1400"/>
            </a:lvl8pPr>
            <a:lvl9pPr marL="52237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1"/>
            <a:ext cx="8229600" cy="755651"/>
          </a:xfrm>
        </p:spPr>
        <p:txBody>
          <a:bodyPr/>
          <a:lstStyle>
            <a:lvl1pPr algn="l">
              <a:defRPr sz="2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4600"/>
            </a:lvl1pPr>
            <a:lvl2pPr marL="652969" indent="0">
              <a:buNone/>
              <a:defRPr sz="4000"/>
            </a:lvl2pPr>
            <a:lvl3pPr marL="1305937" indent="0">
              <a:buNone/>
              <a:defRPr sz="3400"/>
            </a:lvl3pPr>
            <a:lvl4pPr marL="1958905" indent="0">
              <a:buNone/>
              <a:defRPr sz="2900"/>
            </a:lvl4pPr>
            <a:lvl5pPr marL="2611876" indent="0">
              <a:buNone/>
              <a:defRPr sz="2900"/>
            </a:lvl5pPr>
            <a:lvl6pPr marL="3264844" indent="0">
              <a:buNone/>
              <a:defRPr sz="2900"/>
            </a:lvl6pPr>
            <a:lvl7pPr marL="3917814" indent="0">
              <a:buNone/>
              <a:defRPr sz="2900"/>
            </a:lvl7pPr>
            <a:lvl8pPr marL="4570782" indent="0">
              <a:buNone/>
              <a:defRPr sz="2900"/>
            </a:lvl8pPr>
            <a:lvl9pPr marL="5223753" indent="0">
              <a:buNone/>
              <a:defRPr sz="29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2"/>
            <a:ext cx="8229600" cy="1073149"/>
          </a:xfrm>
        </p:spPr>
        <p:txBody>
          <a:bodyPr/>
          <a:lstStyle>
            <a:lvl1pPr marL="0" indent="0">
              <a:buNone/>
              <a:defRPr sz="2000"/>
            </a:lvl1pPr>
            <a:lvl2pPr marL="652969" indent="0">
              <a:buNone/>
              <a:defRPr sz="1600"/>
            </a:lvl2pPr>
            <a:lvl3pPr marL="1305937" indent="0">
              <a:buNone/>
              <a:defRPr sz="1400"/>
            </a:lvl3pPr>
            <a:lvl4pPr marL="1958905" indent="0">
              <a:buNone/>
              <a:defRPr sz="1400"/>
            </a:lvl4pPr>
            <a:lvl5pPr marL="2611876" indent="0">
              <a:buNone/>
              <a:defRPr sz="1400"/>
            </a:lvl5pPr>
            <a:lvl6pPr marL="3264844" indent="0">
              <a:buNone/>
              <a:defRPr sz="1400"/>
            </a:lvl6pPr>
            <a:lvl7pPr marL="3917814" indent="0">
              <a:buNone/>
              <a:defRPr sz="1400"/>
            </a:lvl7pPr>
            <a:lvl8pPr marL="4570782" indent="0">
              <a:buNone/>
              <a:defRPr sz="1400"/>
            </a:lvl8pPr>
            <a:lvl9pPr marL="52237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6" y="3"/>
            <a:ext cx="1793874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69891"/>
            <a:ext cx="12344400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93" tIns="65299" rIns="130593" bIns="6529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9675" y="1644653"/>
            <a:ext cx="12344400" cy="604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593" tIns="65299" rIns="130593" bIns="65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685800" y="1147763"/>
            <a:ext cx="121158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130593" tIns="65299" rIns="130593" bIns="65299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3048000"/>
            <a:ext cx="342900" cy="3048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6096000"/>
            <a:ext cx="342900" cy="3048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 anchor="ctr"/>
          <a:lstStyle/>
          <a:p>
            <a:pPr algn="ctr" eaLnBrk="1" hangingPunct="1"/>
            <a:endParaRPr lang="ko-KR" altLang="ko-KR" sz="34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6403975" y="8818565"/>
            <a:ext cx="631825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4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4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4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9734550" y="8783640"/>
            <a:ext cx="4070350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593" tIns="65299" rIns="130593" bIns="65299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79400" y="8802691"/>
            <a:ext cx="3738755" cy="34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593" tIns="65299" rIns="130593" bIns="65299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4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4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4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778" y="7799389"/>
            <a:ext cx="1925639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652969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6pPr>
      <a:lvl7pPr marL="1305937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7pPr>
      <a:lvl8pPr marL="1958905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8pPr>
      <a:lvl9pPr marL="2611876" algn="ctr" rtl="0" fontAlgn="base">
        <a:spcBef>
          <a:spcPct val="0"/>
        </a:spcBef>
        <a:spcAft>
          <a:spcPct val="0"/>
        </a:spcAft>
        <a:defRPr sz="4600" b="1">
          <a:solidFill>
            <a:srgbClr val="006699"/>
          </a:solidFill>
          <a:latin typeface="Arial" charset="0"/>
        </a:defRPr>
      </a:lvl9pPr>
    </p:titleStyle>
    <p:bodyStyle>
      <a:lvl1pPr marL="488844" indent="-488844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1060221" indent="-407899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550653" indent="-325369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2039497" indent="-325369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2529927" indent="-325369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3183225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3836191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4489163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5142130" indent="-326485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2969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5937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8905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1876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4844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7814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82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3753" algn="l" defTabSz="65296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3"/>
            <a:ext cx="11658600" cy="2836863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3:  Processes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3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0" y="7563187"/>
            <a:ext cx="1422546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2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ctr" anchorCtr="0" compatLnSpc="1">
            <a:prstTxWarp prst="textNoShape">
              <a:avLst/>
            </a:prstTxWarp>
          </a:bodyPr>
          <a:lstStyle/>
          <a:p>
            <a:pPr algn="ctr" defTabSz="914269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393" y="7560685"/>
            <a:ext cx="1077988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39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96" name="Bevel 95"/>
          <p:cNvSpPr/>
          <p:nvPr/>
        </p:nvSpPr>
        <p:spPr bwMode="auto">
          <a:xfrm>
            <a:off x="9635025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/>
          </a:p>
          <a:p>
            <a:pPr defTabSz="914269"/>
            <a:endParaRPr lang="ko-KR" altLang="en-US" dirty="0"/>
          </a:p>
        </p:txBody>
      </p:sp>
      <p:sp>
        <p:nvSpPr>
          <p:cNvPr id="98" name="7-Point Star 97"/>
          <p:cNvSpPr/>
          <p:nvPr/>
        </p:nvSpPr>
        <p:spPr bwMode="auto">
          <a:xfrm>
            <a:off x="8271164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9" name="7-Point Star 98"/>
          <p:cNvSpPr/>
          <p:nvPr/>
        </p:nvSpPr>
        <p:spPr bwMode="auto">
          <a:xfrm>
            <a:off x="7700775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0" name="7-Point Star 99"/>
          <p:cNvSpPr/>
          <p:nvPr/>
        </p:nvSpPr>
        <p:spPr bwMode="auto">
          <a:xfrm>
            <a:off x="7130385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2" name="7-Point Star 101"/>
          <p:cNvSpPr/>
          <p:nvPr/>
        </p:nvSpPr>
        <p:spPr bwMode="auto">
          <a:xfrm>
            <a:off x="6563650" y="40033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2" y="4235807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3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2" name="7-Point Star 111"/>
          <p:cNvSpPr/>
          <p:nvPr/>
        </p:nvSpPr>
        <p:spPr bwMode="auto">
          <a:xfrm>
            <a:off x="9887820" y="49266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631901" y="3564884"/>
            <a:ext cx="1726077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5" y="5556315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4000" dirty="0"/>
              <a:t>CPU-bound processes: fills up ready queue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4000" dirty="0"/>
          </a:p>
        </p:txBody>
      </p:sp>
      <p:sp>
        <p:nvSpPr>
          <p:cNvPr id="24" name="Can 23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25" name="7-Point Star 24"/>
          <p:cNvSpPr/>
          <p:nvPr/>
        </p:nvSpPr>
        <p:spPr bwMode="auto">
          <a:xfrm>
            <a:off x="1625704" y="419934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6971" y="6068074"/>
            <a:ext cx="1844311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dirty="0" smtClean="0"/>
              <a:t>All CPU-bound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7" name="7-Point Star 26"/>
          <p:cNvSpPr/>
          <p:nvPr/>
        </p:nvSpPr>
        <p:spPr bwMode="auto">
          <a:xfrm>
            <a:off x="2148507" y="421063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8" name="7-Point Star 27"/>
          <p:cNvSpPr/>
          <p:nvPr/>
        </p:nvSpPr>
        <p:spPr bwMode="auto">
          <a:xfrm>
            <a:off x="2671312" y="42219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9" name="7-Point Star 28"/>
          <p:cNvSpPr/>
          <p:nvPr/>
        </p:nvSpPr>
        <p:spPr bwMode="auto">
          <a:xfrm>
            <a:off x="1619361" y="472218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2142166" y="473347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1" name="7-Point Star 30"/>
          <p:cNvSpPr/>
          <p:nvPr/>
        </p:nvSpPr>
        <p:spPr bwMode="auto">
          <a:xfrm>
            <a:off x="2664970" y="474475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2" name="7-Point Star 31"/>
          <p:cNvSpPr/>
          <p:nvPr/>
        </p:nvSpPr>
        <p:spPr bwMode="auto">
          <a:xfrm>
            <a:off x="1613020" y="524502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3" name="7-Point Star 32"/>
          <p:cNvSpPr/>
          <p:nvPr/>
        </p:nvSpPr>
        <p:spPr bwMode="auto">
          <a:xfrm>
            <a:off x="2135824" y="5256310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4" name="7-Point Star 33"/>
          <p:cNvSpPr/>
          <p:nvPr/>
        </p:nvSpPr>
        <p:spPr bwMode="auto">
          <a:xfrm>
            <a:off x="2658627" y="526759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110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3500" dirty="0"/>
              <a:t>LT-scheduler: mix I/O-bound and CPU-bound processes</a:t>
            </a:r>
          </a:p>
          <a:p>
            <a:pPr lvl="1"/>
            <a:r>
              <a:rPr lang="en-US" sz="3500" dirty="0"/>
              <a:t>Good system utility</a:t>
            </a:r>
          </a:p>
          <a:p>
            <a:pPr marL="0" indent="0">
              <a:buNone/>
            </a:pPr>
            <a:endParaRPr lang="en-US" sz="3500" dirty="0"/>
          </a:p>
          <a:p>
            <a:endParaRPr lang="en-US" sz="35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3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0" y="7563187"/>
            <a:ext cx="1422546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2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ctr" anchorCtr="0" compatLnSpc="1">
            <a:prstTxWarp prst="textNoShape">
              <a:avLst/>
            </a:prstTxWarp>
          </a:bodyPr>
          <a:lstStyle/>
          <a:p>
            <a:pPr algn="ctr" defTabSz="914269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393" y="7560685"/>
            <a:ext cx="1077988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39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96" name="Bevel 95"/>
          <p:cNvSpPr/>
          <p:nvPr/>
        </p:nvSpPr>
        <p:spPr bwMode="auto">
          <a:xfrm>
            <a:off x="9635025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/>
          </a:p>
          <a:p>
            <a:pPr defTabSz="914269"/>
            <a:endParaRPr lang="ko-KR" altLang="en-US" dirty="0"/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2" y="4235807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3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3" name="TextBox 112"/>
          <p:cNvSpPr txBox="1"/>
          <p:nvPr/>
        </p:nvSpPr>
        <p:spPr>
          <a:xfrm>
            <a:off x="5631901" y="3564884"/>
            <a:ext cx="1726077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5" y="5556315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24" name="Can 23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25" name="7-Point Star 24"/>
          <p:cNvSpPr/>
          <p:nvPr/>
        </p:nvSpPr>
        <p:spPr bwMode="auto">
          <a:xfrm>
            <a:off x="1625704" y="419934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26971" y="6068074"/>
            <a:ext cx="1844311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dirty="0" smtClean="0"/>
              <a:t>All CPU-bound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27" name="7-Point Star 26"/>
          <p:cNvSpPr/>
          <p:nvPr/>
        </p:nvSpPr>
        <p:spPr bwMode="auto">
          <a:xfrm>
            <a:off x="2148507" y="421063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2142166" y="473347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2" name="7-Point Star 31"/>
          <p:cNvSpPr/>
          <p:nvPr/>
        </p:nvSpPr>
        <p:spPr bwMode="auto">
          <a:xfrm>
            <a:off x="1613020" y="5245029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4" name="7-Point Star 33"/>
          <p:cNvSpPr/>
          <p:nvPr/>
        </p:nvSpPr>
        <p:spPr bwMode="auto">
          <a:xfrm>
            <a:off x="2658627" y="5267592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5" name="7-Point Star 34"/>
          <p:cNvSpPr/>
          <p:nvPr/>
        </p:nvSpPr>
        <p:spPr bwMode="auto">
          <a:xfrm>
            <a:off x="2671312" y="422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6" name="7-Point Star 35"/>
          <p:cNvSpPr/>
          <p:nvPr/>
        </p:nvSpPr>
        <p:spPr bwMode="auto">
          <a:xfrm>
            <a:off x="1619361" y="4722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7" name="7-Point Star 36"/>
          <p:cNvSpPr/>
          <p:nvPr/>
        </p:nvSpPr>
        <p:spPr bwMode="auto">
          <a:xfrm>
            <a:off x="2664970" y="474475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8" name="7-Point Star 37"/>
          <p:cNvSpPr/>
          <p:nvPr/>
        </p:nvSpPr>
        <p:spPr bwMode="auto">
          <a:xfrm>
            <a:off x="2135824" y="5256310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3" name="7-Point Star 42"/>
          <p:cNvSpPr/>
          <p:nvPr/>
        </p:nvSpPr>
        <p:spPr bwMode="auto">
          <a:xfrm>
            <a:off x="6795258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4" name="7-Point Star 43"/>
          <p:cNvSpPr/>
          <p:nvPr/>
        </p:nvSpPr>
        <p:spPr bwMode="auto">
          <a:xfrm>
            <a:off x="6228521" y="696684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5" name="7-Point Star 44"/>
          <p:cNvSpPr/>
          <p:nvPr/>
        </p:nvSpPr>
        <p:spPr bwMode="auto">
          <a:xfrm>
            <a:off x="5160750" y="6972876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6" name="7-Point Star 45"/>
          <p:cNvSpPr/>
          <p:nvPr/>
        </p:nvSpPr>
        <p:spPr bwMode="auto">
          <a:xfrm>
            <a:off x="8271164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7" name="7-Point Star 46"/>
          <p:cNvSpPr/>
          <p:nvPr/>
        </p:nvSpPr>
        <p:spPr bwMode="auto">
          <a:xfrm>
            <a:off x="7700775" y="3994713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8" name="7-Point Star 47"/>
          <p:cNvSpPr/>
          <p:nvPr/>
        </p:nvSpPr>
        <p:spPr bwMode="auto">
          <a:xfrm>
            <a:off x="9887820" y="4926665"/>
            <a:ext cx="524657" cy="444155"/>
          </a:xfrm>
          <a:prstGeom prst="star7">
            <a:avLst/>
          </a:prstGeom>
          <a:gradFill flip="none" rotWithShape="1">
            <a:gsLst>
              <a:gs pos="7000">
                <a:srgbClr val="0000FF"/>
              </a:gs>
              <a:gs pos="100000">
                <a:srgbClr val="FFFFFF"/>
              </a:gs>
            </a:gsLst>
            <a:lin ang="5100000" scaled="0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421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Medium Scheduling: Swapping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900" dirty="0"/>
              <a:t>Move some process from memory into disk temporarily</a:t>
            </a:r>
          </a:p>
          <a:p>
            <a:pPr lvl="1"/>
            <a:r>
              <a:rPr lang="en-US" sz="2900" dirty="0"/>
              <a:t>Swap out</a:t>
            </a:r>
          </a:p>
          <a:p>
            <a:r>
              <a:rPr lang="en-US" sz="2900" dirty="0"/>
              <a:t>Later, reloads the process from disk to memory</a:t>
            </a:r>
          </a:p>
          <a:p>
            <a:pPr lvl="1"/>
            <a:r>
              <a:rPr lang="en-US" sz="2900" dirty="0"/>
              <a:t>Swap in</a:t>
            </a:r>
          </a:p>
        </p:txBody>
      </p:sp>
      <p:sp>
        <p:nvSpPr>
          <p:cNvPr id="5" name="Can 4"/>
          <p:cNvSpPr/>
          <p:nvPr/>
        </p:nvSpPr>
        <p:spPr bwMode="auto">
          <a:xfrm rot="16200000">
            <a:off x="6601677" y="6190447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624837" y="7951259"/>
            <a:ext cx="2506432" cy="3693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 Device Queue</a:t>
            </a:r>
            <a:endParaRPr lang="ko-KR" altLang="en-US" dirty="0"/>
          </a:p>
        </p:txBody>
      </p:sp>
      <p:sp>
        <p:nvSpPr>
          <p:cNvPr id="7" name="Snip Single Corner Rectangle 6"/>
          <p:cNvSpPr/>
          <p:nvPr/>
        </p:nvSpPr>
        <p:spPr bwMode="auto">
          <a:xfrm>
            <a:off x="4488151" y="7316126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ctr" anchorCtr="0" compatLnSpc="1">
            <a:prstTxWarp prst="textNoShape">
              <a:avLst/>
            </a:prstTxWarp>
          </a:bodyPr>
          <a:lstStyle/>
          <a:p>
            <a:pPr algn="ctr" defTabSz="914269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986259" y="7948758"/>
            <a:ext cx="1583452" cy="369318"/>
          </a:xfrm>
          <a:prstGeom prst="rect">
            <a:avLst/>
          </a:prstGeom>
          <a:noFill/>
        </p:spPr>
        <p:txBody>
          <a:bodyPr wrap="squar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  <a:endParaRPr lang="ko-KR" altLang="en-US" dirty="0"/>
          </a:p>
        </p:txBody>
      </p:sp>
      <p:sp>
        <p:nvSpPr>
          <p:cNvPr id="9" name="Can 8"/>
          <p:cNvSpPr/>
          <p:nvPr/>
        </p:nvSpPr>
        <p:spPr bwMode="auto">
          <a:xfrm rot="16200000">
            <a:off x="6278312" y="4496521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10" name="Bevel 9"/>
          <p:cNvSpPr/>
          <p:nvPr/>
        </p:nvSpPr>
        <p:spPr bwMode="auto">
          <a:xfrm>
            <a:off x="9123514" y="5725703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/>
          </a:p>
          <a:p>
            <a:pPr defTabSz="914269"/>
            <a:endParaRPr lang="ko-KR" alt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>
            <a:off x="2819715" y="619774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11"/>
          <p:cNvCxnSpPr>
            <a:stCxn id="9" idx="3"/>
            <a:endCxn id="10" idx="4"/>
          </p:cNvCxnSpPr>
          <p:nvPr/>
        </p:nvCxnSpPr>
        <p:spPr bwMode="auto">
          <a:xfrm flipV="1">
            <a:off x="8288523" y="6208162"/>
            <a:ext cx="834988" cy="329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Elbow Connector 12"/>
          <p:cNvCxnSpPr>
            <a:stCxn id="10" idx="2"/>
            <a:endCxn id="5" idx="3"/>
          </p:cNvCxnSpPr>
          <p:nvPr/>
        </p:nvCxnSpPr>
        <p:spPr bwMode="auto">
          <a:xfrm rot="5400000">
            <a:off x="8533328" y="6462413"/>
            <a:ext cx="886639" cy="1343048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13"/>
          <p:cNvCxnSpPr>
            <a:stCxn id="10" idx="2"/>
          </p:cNvCxnSpPr>
          <p:nvPr/>
        </p:nvCxnSpPr>
        <p:spPr bwMode="auto">
          <a:xfrm rot="5400000" flipH="1">
            <a:off x="7079197" y="4121649"/>
            <a:ext cx="340312" cy="4797630"/>
          </a:xfrm>
          <a:prstGeom prst="bentConnector4">
            <a:avLst>
              <a:gd name="adj1" fmla="val -67174"/>
              <a:gd name="adj2" fmla="val 116865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067475" y="5540535"/>
            <a:ext cx="1726077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6" name="Elbow Connector 15"/>
          <p:cNvCxnSpPr>
            <a:stCxn id="7" idx="2"/>
          </p:cNvCxnSpPr>
          <p:nvPr/>
        </p:nvCxnSpPr>
        <p:spPr bwMode="auto">
          <a:xfrm rot="10800000">
            <a:off x="3651135" y="6191552"/>
            <a:ext cx="837017" cy="1385443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10142705" y="6032587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29" name="7-Point Star 28"/>
          <p:cNvSpPr/>
          <p:nvPr/>
        </p:nvSpPr>
        <p:spPr bwMode="auto">
          <a:xfrm>
            <a:off x="6302392" y="7346264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0" name="7-Point Star 29"/>
          <p:cNvSpPr/>
          <p:nvPr/>
        </p:nvSpPr>
        <p:spPr bwMode="auto">
          <a:xfrm>
            <a:off x="5735656" y="7354916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1" name="7-Point Star 30"/>
          <p:cNvSpPr/>
          <p:nvPr/>
        </p:nvSpPr>
        <p:spPr bwMode="auto">
          <a:xfrm>
            <a:off x="4631599" y="73609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44" name="Can 43"/>
          <p:cNvSpPr/>
          <p:nvPr/>
        </p:nvSpPr>
        <p:spPr bwMode="auto">
          <a:xfrm>
            <a:off x="5520797" y="4374658"/>
            <a:ext cx="2081322" cy="899628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cxnSp>
        <p:nvCxnSpPr>
          <p:cNvPr id="47" name="Elbow Connector 46"/>
          <p:cNvCxnSpPr>
            <a:stCxn id="10" idx="7"/>
            <a:endCxn id="44" idx="4"/>
          </p:cNvCxnSpPr>
          <p:nvPr/>
        </p:nvCxnSpPr>
        <p:spPr bwMode="auto">
          <a:xfrm rot="16200000" flipV="1">
            <a:off x="8114221" y="4312367"/>
            <a:ext cx="1021847" cy="2046052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0" name="Elbow Connector 49"/>
          <p:cNvCxnSpPr>
            <a:stCxn id="44" idx="2"/>
          </p:cNvCxnSpPr>
          <p:nvPr/>
        </p:nvCxnSpPr>
        <p:spPr bwMode="auto">
          <a:xfrm rot="10800000" flipV="1">
            <a:off x="4858652" y="4824469"/>
            <a:ext cx="662147" cy="1245867"/>
          </a:xfrm>
          <a:prstGeom prst="bentConnector3">
            <a:avLst>
              <a:gd name="adj1" fmla="val 22365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7901968" y="4462852"/>
            <a:ext cx="1299650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i="1" dirty="0" smtClean="0"/>
              <a:t>swap out</a:t>
            </a:r>
            <a:endParaRPr lang="en-US" i="1" dirty="0"/>
          </a:p>
        </p:txBody>
      </p:sp>
      <p:sp>
        <p:nvSpPr>
          <p:cNvPr id="65" name="TextBox 64"/>
          <p:cNvSpPr txBox="1"/>
          <p:nvPr/>
        </p:nvSpPr>
        <p:spPr>
          <a:xfrm>
            <a:off x="4138660" y="4456493"/>
            <a:ext cx="1131936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i="1" dirty="0" smtClean="0"/>
              <a:t>swap in</a:t>
            </a:r>
            <a:endParaRPr lang="en-US" i="1" dirty="0"/>
          </a:p>
        </p:txBody>
      </p:sp>
      <p:sp>
        <p:nvSpPr>
          <p:cNvPr id="68" name="7-Point Star 67"/>
          <p:cNvSpPr/>
          <p:nvPr/>
        </p:nvSpPr>
        <p:spPr bwMode="auto">
          <a:xfrm>
            <a:off x="7597792" y="59928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9" name="7-Point Star 68"/>
          <p:cNvSpPr/>
          <p:nvPr/>
        </p:nvSpPr>
        <p:spPr bwMode="auto">
          <a:xfrm>
            <a:off x="7031055" y="600145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0" name="7-Point Star 69"/>
          <p:cNvSpPr/>
          <p:nvPr/>
        </p:nvSpPr>
        <p:spPr bwMode="auto">
          <a:xfrm>
            <a:off x="6262479" y="4675636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1" name="7-Point Star 70"/>
          <p:cNvSpPr/>
          <p:nvPr/>
        </p:nvSpPr>
        <p:spPr bwMode="auto">
          <a:xfrm>
            <a:off x="5695744" y="4684288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2" name="7-Point Star 71"/>
          <p:cNvSpPr/>
          <p:nvPr/>
        </p:nvSpPr>
        <p:spPr bwMode="auto">
          <a:xfrm>
            <a:off x="6904737" y="468289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3" name="7-Point Star 72"/>
          <p:cNvSpPr/>
          <p:nvPr/>
        </p:nvSpPr>
        <p:spPr bwMode="auto">
          <a:xfrm>
            <a:off x="9383049" y="598192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714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Context Switch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220450" cy="5930900"/>
          </a:xfrm>
        </p:spPr>
        <p:txBody>
          <a:bodyPr/>
          <a:lstStyle/>
          <a:p>
            <a:r>
              <a:rPr lang="en-US" altLang="ko-KR" sz="3100" dirty="0"/>
              <a:t>When CPU switches to another process, the system must save the state of the old process and load the saved state for the new process via a </a:t>
            </a:r>
            <a:r>
              <a:rPr lang="en-US" altLang="ko-KR" sz="3100" b="1" dirty="0">
                <a:solidFill>
                  <a:srgbClr val="3366FF"/>
                </a:solidFill>
              </a:rPr>
              <a:t>context switch</a:t>
            </a:r>
            <a:r>
              <a:rPr lang="en-US" altLang="ko-KR" sz="3100" dirty="0"/>
              <a:t>.</a:t>
            </a:r>
          </a:p>
          <a:p>
            <a:r>
              <a:rPr lang="en-US" altLang="ko-KR" sz="3100" b="1" dirty="0">
                <a:solidFill>
                  <a:srgbClr val="3366FF"/>
                </a:solidFill>
              </a:rPr>
              <a:t>Context </a:t>
            </a:r>
            <a:r>
              <a:rPr lang="en-US" altLang="ko-KR" sz="3100" dirty="0"/>
              <a:t>of a process represented in the PCB</a:t>
            </a:r>
          </a:p>
        </p:txBody>
      </p:sp>
      <p:sp>
        <p:nvSpPr>
          <p:cNvPr id="17" name="Bevel 16"/>
          <p:cNvSpPr/>
          <p:nvPr/>
        </p:nvSpPr>
        <p:spPr bwMode="auto">
          <a:xfrm>
            <a:off x="7314994" y="53046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18" name="7-Point Star 17"/>
          <p:cNvSpPr/>
          <p:nvPr/>
        </p:nvSpPr>
        <p:spPr bwMode="auto">
          <a:xfrm>
            <a:off x="7577321" y="55350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7-Point Star 18"/>
          <p:cNvSpPr/>
          <p:nvPr/>
        </p:nvSpPr>
        <p:spPr bwMode="auto">
          <a:xfrm>
            <a:off x="7577322" y="4561616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0" name="7-Point Star 19"/>
          <p:cNvSpPr/>
          <p:nvPr/>
        </p:nvSpPr>
        <p:spPr bwMode="auto">
          <a:xfrm>
            <a:off x="7577319" y="64580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54451" y="4618801"/>
            <a:ext cx="1620244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8171940" y="6495472"/>
            <a:ext cx="1639518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23" name="Folded Corner 22"/>
          <p:cNvSpPr/>
          <p:nvPr/>
        </p:nvSpPr>
        <p:spPr bwMode="auto">
          <a:xfrm>
            <a:off x="10372993" y="4480493"/>
            <a:ext cx="974362" cy="2593043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ctr" anchorCtr="0" compatLnSpc="1">
            <a:prstTxWarp prst="textNoShape">
              <a:avLst/>
            </a:prstTxWarp>
          </a:bodyPr>
          <a:lstStyle/>
          <a:p>
            <a:pPr algn="ctr" defTabSz="914269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24" name="Straight Arrow Connector 23"/>
          <p:cNvCxnSpPr>
            <a:endCxn id="21" idx="3"/>
          </p:cNvCxnSpPr>
          <p:nvPr/>
        </p:nvCxnSpPr>
        <p:spPr bwMode="auto">
          <a:xfrm flipH="1" flipV="1">
            <a:off x="9774695" y="4803460"/>
            <a:ext cx="553333" cy="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2" idx="3"/>
          </p:cNvCxnSpPr>
          <p:nvPr/>
        </p:nvCxnSpPr>
        <p:spPr bwMode="auto">
          <a:xfrm>
            <a:off x="9811458" y="6680131"/>
            <a:ext cx="516569" cy="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8351822" y="5597007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cxnSp>
        <p:nvCxnSpPr>
          <p:cNvPr id="27" name="Straight Arrow Connector 26"/>
          <p:cNvCxnSpPr>
            <a:endCxn id="17" idx="6"/>
          </p:cNvCxnSpPr>
          <p:nvPr/>
        </p:nvCxnSpPr>
        <p:spPr bwMode="auto">
          <a:xfrm flipH="1">
            <a:off x="7839650" y="5044967"/>
            <a:ext cx="9406" cy="2596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7" idx="2"/>
            <a:endCxn id="20" idx="6"/>
          </p:cNvCxnSpPr>
          <p:nvPr/>
        </p:nvCxnSpPr>
        <p:spPr bwMode="auto">
          <a:xfrm flipH="1">
            <a:off x="7839649" y="6269523"/>
            <a:ext cx="1" cy="1885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2638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Context Switch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220450" cy="5930900"/>
          </a:xfrm>
        </p:spPr>
        <p:txBody>
          <a:bodyPr/>
          <a:lstStyle/>
          <a:p>
            <a:r>
              <a:rPr lang="en-US" altLang="ko-KR" sz="3100" dirty="0"/>
              <a:t>Context-switch time is pure overhead</a:t>
            </a:r>
          </a:p>
          <a:p>
            <a:pPr lvl="1"/>
            <a:r>
              <a:rPr lang="en-US" altLang="ko-KR" sz="3100" dirty="0"/>
              <a:t>memory speed</a:t>
            </a:r>
          </a:p>
          <a:p>
            <a:pPr lvl="1"/>
            <a:r>
              <a:rPr lang="en-US" altLang="ko-KR" sz="3100" dirty="0"/>
              <a:t>number of registers</a:t>
            </a:r>
          </a:p>
          <a:p>
            <a:pPr lvl="1"/>
            <a:r>
              <a:rPr lang="en-US" altLang="ko-KR" sz="3100" dirty="0"/>
              <a:t>special instruction for context switch</a:t>
            </a:r>
          </a:p>
          <a:p>
            <a:pPr lvl="1"/>
            <a:r>
              <a:rPr lang="en-US" altLang="ko-KR" sz="3100" dirty="0"/>
              <a:t>a few milliseconds</a:t>
            </a:r>
          </a:p>
          <a:p>
            <a:pPr lvl="1"/>
            <a:r>
              <a:rPr lang="en-US" altLang="ko-KR" sz="3100" dirty="0"/>
              <a:t>Some hardware provides multiple sets of registers per CPU </a:t>
            </a:r>
            <a:r>
              <a:rPr lang="en-US" altLang="ko-KR" sz="3100" dirty="0">
                <a:sym typeface="Wingdings"/>
              </a:rPr>
              <a:t> </a:t>
            </a:r>
            <a:r>
              <a:rPr lang="en-US" altLang="ko-KR" sz="3100" dirty="0"/>
              <a:t>no register copy needed</a:t>
            </a:r>
          </a:p>
        </p:txBody>
      </p:sp>
    </p:spTree>
    <p:extLst>
      <p:ext uri="{BB962C8B-B14F-4D97-AF65-F5344CB8AC3E}">
        <p14:creationId xmlns:p14="http://schemas.microsoft.com/office/powerpoint/2010/main" val="2991815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b="1" dirty="0"/>
              <a:t>Parent </a:t>
            </a:r>
            <a:r>
              <a:rPr lang="en-US" altLang="ko-KR" sz="3100" dirty="0"/>
              <a:t>process creates </a:t>
            </a:r>
            <a:r>
              <a:rPr lang="en-US" altLang="ko-KR" sz="3100" b="1" dirty="0"/>
              <a:t>children </a:t>
            </a:r>
            <a:r>
              <a:rPr lang="en-US" altLang="ko-KR" sz="3100" dirty="0"/>
              <a:t>processes, which, in turn create other processes, forming a tree of processes</a:t>
            </a:r>
            <a:endParaRPr lang="en-US" altLang="ko-KR" dirty="0" smtClean="0"/>
          </a:p>
        </p:txBody>
      </p:sp>
      <p:pic>
        <p:nvPicPr>
          <p:cNvPr id="22" name="Picture 6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826" y="2963477"/>
            <a:ext cx="6929666" cy="542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192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5" y="1644651"/>
            <a:ext cx="11410950" cy="6769100"/>
          </a:xfrm>
        </p:spPr>
        <p:txBody>
          <a:bodyPr/>
          <a:lstStyle/>
          <a:p>
            <a:r>
              <a:rPr lang="en-US" altLang="ko-KR" sz="3100" dirty="0"/>
              <a:t>Generally, process identified and managed via </a:t>
            </a:r>
            <a:r>
              <a:rPr lang="en-US" altLang="ko-KR" sz="3100" b="1" dirty="0"/>
              <a:t>a process identifier </a:t>
            </a:r>
            <a:r>
              <a:rPr lang="en-US" altLang="ko-KR" sz="3100" dirty="0"/>
              <a:t>(</a:t>
            </a:r>
            <a:r>
              <a:rPr lang="en-US" altLang="ko-KR" sz="3100" b="1" dirty="0" err="1"/>
              <a:t>pid</a:t>
            </a:r>
            <a:r>
              <a:rPr lang="en-US" altLang="ko-KR" sz="3100" dirty="0"/>
              <a:t>)</a:t>
            </a:r>
            <a:endParaRPr lang="en-US" altLang="ko-KR" dirty="0" smtClean="0"/>
          </a:p>
          <a:p>
            <a:r>
              <a:rPr lang="en-US" altLang="ko-KR" sz="3100" dirty="0"/>
              <a:t>Resource sharing</a:t>
            </a:r>
          </a:p>
          <a:p>
            <a:pPr lvl="1"/>
            <a:r>
              <a:rPr lang="en-US" altLang="ko-KR" sz="3100" dirty="0"/>
              <a:t>Parent and children share all resources</a:t>
            </a:r>
          </a:p>
          <a:p>
            <a:pPr lvl="1"/>
            <a:r>
              <a:rPr lang="en-US" altLang="ko-KR" sz="3100" dirty="0"/>
              <a:t>Children share subset of parent’s resources</a:t>
            </a:r>
          </a:p>
          <a:p>
            <a:pPr lvl="1"/>
            <a:r>
              <a:rPr lang="en-US" altLang="ko-KR" sz="3100" dirty="0"/>
              <a:t>Parent and child share no resources</a:t>
            </a:r>
            <a:endParaRPr lang="en-US" altLang="ko-KR" dirty="0" smtClean="0"/>
          </a:p>
          <a:p>
            <a:r>
              <a:rPr lang="en-US" altLang="ko-KR" sz="3100" dirty="0"/>
              <a:t>Execution</a:t>
            </a:r>
          </a:p>
          <a:p>
            <a:pPr lvl="1"/>
            <a:r>
              <a:rPr lang="en-US" altLang="ko-KR" sz="3100" dirty="0"/>
              <a:t>Parent and children execute concurrently</a:t>
            </a:r>
          </a:p>
          <a:p>
            <a:pPr lvl="1"/>
            <a:r>
              <a:rPr lang="en-US" altLang="ko-KR" sz="3100" dirty="0"/>
              <a:t>Parent waits until children terminate</a:t>
            </a:r>
          </a:p>
          <a:p>
            <a:pPr>
              <a:buFont typeface="Monotype Sorts" charset="2"/>
              <a:buNone/>
            </a:pPr>
            <a:endParaRPr lang="en-US" altLang="ko-KR" sz="3100" dirty="0"/>
          </a:p>
        </p:txBody>
      </p:sp>
    </p:spTree>
    <p:extLst>
      <p:ext uri="{BB962C8B-B14F-4D97-AF65-F5344CB8AC3E}">
        <p14:creationId xmlns:p14="http://schemas.microsoft.com/office/powerpoint/2010/main" val="307560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4963" y="369889"/>
            <a:ext cx="11425237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Creation 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3100" dirty="0"/>
              <a:t>Address space</a:t>
            </a:r>
          </a:p>
          <a:p>
            <a:pPr lvl="1"/>
            <a:r>
              <a:rPr lang="en-US" altLang="ko-KR" sz="3100" dirty="0"/>
              <a:t>Child duplicate of parent</a:t>
            </a:r>
          </a:p>
          <a:p>
            <a:pPr lvl="1"/>
            <a:r>
              <a:rPr lang="en-US" altLang="ko-KR" sz="3100" dirty="0"/>
              <a:t>Child has a program loaded into it</a:t>
            </a:r>
          </a:p>
          <a:p>
            <a:pPr lvl="1"/>
            <a:endParaRPr lang="en-US" altLang="ko-KR" sz="3100" dirty="0"/>
          </a:p>
          <a:p>
            <a:r>
              <a:rPr lang="en-US" altLang="ko-KR" sz="3100" dirty="0"/>
              <a:t>UNIX examples</a:t>
            </a:r>
          </a:p>
          <a:p>
            <a:pPr lvl="1"/>
            <a:r>
              <a:rPr lang="en-US" altLang="ko-KR" sz="3100" b="1" dirty="0"/>
              <a:t>fork</a:t>
            </a:r>
            <a:r>
              <a:rPr lang="en-US" altLang="ko-KR" sz="3100" dirty="0"/>
              <a:t> system call creates new process</a:t>
            </a:r>
          </a:p>
          <a:p>
            <a:pPr lvl="1"/>
            <a:r>
              <a:rPr lang="en-US" altLang="ko-KR" sz="3100" b="1" dirty="0"/>
              <a:t>exec</a:t>
            </a:r>
            <a:r>
              <a:rPr lang="en-US" altLang="ko-KR" sz="3100" dirty="0"/>
              <a:t> system call used after a </a:t>
            </a:r>
            <a:r>
              <a:rPr lang="en-US" altLang="ko-KR" sz="3100" b="1" dirty="0"/>
              <a:t>fork</a:t>
            </a:r>
            <a:r>
              <a:rPr lang="en-US" altLang="ko-KR" sz="3100" dirty="0"/>
              <a:t> to replace the process’ memory space with a new program</a:t>
            </a:r>
          </a:p>
        </p:txBody>
      </p:sp>
    </p:spTree>
    <p:extLst>
      <p:ext uri="{BB962C8B-B14F-4D97-AF65-F5344CB8AC3E}">
        <p14:creationId xmlns:p14="http://schemas.microsoft.com/office/powerpoint/2010/main" val="1199822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89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57626" y="1435101"/>
            <a:ext cx="7445375" cy="6753225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int</a:t>
            </a:r>
            <a:r>
              <a:rPr kumimoji="0" lang="en-US" altLang="ko-KR" sz="2000" dirty="0">
                <a:latin typeface="Monaco" charset="0"/>
              </a:rPr>
              <a:t> main()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 err="1">
                <a:latin typeface="Monaco" charset="0"/>
              </a:rPr>
              <a:t>pid_t</a:t>
            </a:r>
            <a:r>
              <a:rPr kumimoji="0" lang="en-US" altLang="ko-KR" sz="2000" dirty="0">
                <a:latin typeface="Monaco" charset="0"/>
              </a:rPr>
              <a:t>  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/* fork another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&lt; 0) { /* error occurred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fprintf</a:t>
            </a:r>
            <a:r>
              <a:rPr kumimoji="0" lang="en-US" altLang="ko-KR" sz="2000" dirty="0">
                <a:latin typeface="Monaco" charset="0"/>
              </a:rPr>
              <a:t>(</a:t>
            </a:r>
            <a:r>
              <a:rPr kumimoji="0" lang="en-US" altLang="ko-KR" sz="2000" dirty="0" err="1">
                <a:latin typeface="Monaco" charset="0"/>
              </a:rPr>
              <a:t>stderr</a:t>
            </a:r>
            <a:r>
              <a:rPr kumimoji="0" lang="en-US" altLang="ko-KR" sz="2000" dirty="0"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if (</a:t>
            </a:r>
            <a:r>
              <a:rPr kumimoji="0" lang="en-US" altLang="ko-KR" sz="2000" dirty="0" err="1">
                <a:latin typeface="Monaco" charset="0"/>
              </a:rPr>
              <a:t>pid</a:t>
            </a:r>
            <a:r>
              <a:rPr kumimoji="0" lang="en-US" altLang="ko-KR" sz="2000" dirty="0">
                <a:latin typeface="Monaco" charset="0"/>
              </a:rPr>
              <a:t> == 0) { /* child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dirty="0">
                <a:latin typeface="Monaco" charset="0"/>
              </a:rPr>
              <a:t>("/bin/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"</a:t>
            </a:r>
            <a:r>
              <a:rPr kumimoji="0" lang="en-US" altLang="ko-KR" sz="2000" dirty="0" err="1">
                <a:latin typeface="Monaco" charset="0"/>
              </a:rPr>
              <a:t>ls</a:t>
            </a:r>
            <a:r>
              <a:rPr kumimoji="0" lang="en-US" altLang="ko-KR" sz="2000" dirty="0"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else { /* parent process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/* parent will wait for the child */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	</a:t>
            </a:r>
            <a:r>
              <a:rPr kumimoji="0" lang="en-US" altLang="ko-KR" sz="2000" dirty="0" err="1">
                <a:latin typeface="Monaco" charset="0"/>
              </a:rPr>
              <a:t>printf</a:t>
            </a:r>
            <a:r>
              <a:rPr kumimoji="0" lang="en-US" altLang="ko-KR" sz="2000" dirty="0"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dirty="0">
                <a:latin typeface="Monaco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9749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89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Unix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7663" y="1420233"/>
            <a:ext cx="5020466" cy="1553427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 err="1">
                <a:latin typeface="Monaco" charset="0"/>
              </a:rPr>
              <a:t>int</a:t>
            </a:r>
            <a:r>
              <a:rPr kumimoji="0" lang="en-US" altLang="ko-KR" sz="2000" b="1" dirty="0">
                <a:latin typeface="Monaco" charset="0"/>
              </a:rPr>
              <a:t> main()</a:t>
            </a:r>
            <a:r>
              <a:rPr kumimoji="0" lang="ko-KR" altLang="en-US" sz="2000" b="1" dirty="0">
                <a:latin typeface="Monaco" charset="0"/>
              </a:rPr>
              <a:t> </a:t>
            </a:r>
            <a:r>
              <a:rPr kumimoji="0" lang="en-US" altLang="ko-KR" sz="2000" b="1" dirty="0">
                <a:latin typeface="Monaco" charset="0"/>
              </a:rPr>
              <a:t>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…	</a:t>
            </a:r>
            <a:br>
              <a:rPr kumimoji="0" lang="en-US" altLang="ko-KR" sz="2000" b="1" dirty="0">
                <a:latin typeface="Monaco" charset="0"/>
              </a:rPr>
            </a:b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 fork();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latin typeface="Monaco" charset="0"/>
              </a:rPr>
              <a:t>	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076201" y="2408671"/>
            <a:ext cx="13335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 bwMode="auto">
          <a:xfrm>
            <a:off x="4230603" y="2408671"/>
            <a:ext cx="3412272" cy="95157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966090">
            <a:off x="4789888" y="2563305"/>
            <a:ext cx="2548880" cy="710681"/>
          </a:xfrm>
          <a:prstGeom prst="rect">
            <a:avLst/>
          </a:prstGeom>
          <a:noFill/>
        </p:spPr>
        <p:txBody>
          <a:bodyPr wrap="none" lIns="124688" tIns="62344" rIns="124688" bIns="62344" rtlCol="0">
            <a:spAutoFit/>
          </a:bodyPr>
          <a:lstStyle/>
          <a:p>
            <a:r>
              <a:rPr lang="en-US" altLang="ko-KR" sz="1900" i="1" dirty="0"/>
              <a:t>new child process</a:t>
            </a:r>
          </a:p>
          <a:p>
            <a:r>
              <a:rPr lang="en-US" altLang="ko-KR" sz="1900" i="1" dirty="0"/>
              <a:t>process id = 1234</a:t>
            </a:r>
            <a:endParaRPr lang="ko-KR" altLang="en-US" sz="1900" i="1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334066" y="3538650"/>
            <a:ext cx="5434932" cy="50403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612" tIns="65307" rIns="130612" bIns="65307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is 0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FF0000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FF0000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FF0000"/>
                </a:solidFill>
                <a:latin typeface="Monaco" charset="0"/>
              </a:rPr>
              <a:t>		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32418" y="2457736"/>
            <a:ext cx="1249531" cy="710681"/>
          </a:xfrm>
          <a:prstGeom prst="rect">
            <a:avLst/>
          </a:prstGeom>
          <a:noFill/>
        </p:spPr>
        <p:txBody>
          <a:bodyPr wrap="none" lIns="124688" tIns="62344" rIns="124688" bIns="62344" rtlCol="0">
            <a:spAutoFit/>
          </a:bodyPr>
          <a:lstStyle/>
          <a:p>
            <a:r>
              <a:rPr lang="en-US" altLang="ko-KR" sz="1900" i="1" dirty="0"/>
              <a:t>parent</a:t>
            </a:r>
          </a:p>
          <a:p>
            <a:r>
              <a:rPr lang="en-US" altLang="ko-KR" sz="1900" i="1" dirty="0"/>
              <a:t>process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1739637" y="3503960"/>
            <a:ext cx="5434932" cy="507504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0612" tIns="65307" rIns="130612" bIns="65307" numCol="1" anchor="t" anchorCtr="0" compatLnSpc="1">
            <a:prstTxWarp prst="textNoShape">
              <a:avLst/>
            </a:prstTxWarp>
          </a:bodyPr>
          <a:lstStyle>
            <a:lvl1pPr marL="358547" indent="-358547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993300"/>
              </a:buClr>
              <a:buSzPct val="90000"/>
              <a:buFont typeface="Monotype Sorts" charset="2"/>
              <a:buChar char="n"/>
              <a:defRPr kumimoji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77628" indent="-299178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CC6600"/>
              </a:buClr>
              <a:buSzPct val="80000"/>
              <a:buFont typeface="Monotype Sorts" charset="2"/>
              <a:buChar char="l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37340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009900"/>
              </a:buClr>
              <a:buSzPct val="75000"/>
              <a:buFont typeface="Webdings" charset="2"/>
              <a:buChar char="4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49588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–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1855597" indent="-238644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334763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813688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292615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771540" indent="-239463" algn="l" rtl="0" eaLnBrk="0" fontAlgn="base" hangingPunct="0">
              <a:spcBef>
                <a:spcPct val="35000"/>
              </a:spcBef>
              <a:spcAft>
                <a:spcPct val="0"/>
              </a:spcAft>
              <a:buClr>
                <a:srgbClr val="FF0066"/>
              </a:buClr>
              <a:buSzPct val="75000"/>
              <a:buChar char="»"/>
              <a:defRPr kumimoji="1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// 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is 1234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&lt; 0)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fprintf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stderr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, "Fork Failed");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return 1;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if (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pid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== 0) { 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execlp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("/bin/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"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ls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", 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else {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wait (NULL);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  <a:r>
              <a:rPr kumimoji="0" lang="en-US" altLang="ko-KR" sz="2000" b="1" dirty="0" err="1">
                <a:solidFill>
                  <a:srgbClr val="0000FF"/>
                </a:solidFill>
                <a:latin typeface="Monaco" charset="0"/>
              </a:rPr>
              <a:t>printf</a:t>
            </a: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 ("Child Complete");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}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return 0;</a:t>
            </a:r>
          </a:p>
          <a:p>
            <a:pPr>
              <a:lnSpc>
                <a:spcPct val="80000"/>
              </a:lnSpc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kumimoji="0" lang="en-US" altLang="ko-KR" sz="2000" b="1" dirty="0">
              <a:solidFill>
                <a:srgbClr val="0000FF"/>
              </a:solidFill>
              <a:latin typeface="Monaco" charset="0"/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kumimoji="0" lang="en-US" altLang="ko-KR" sz="2000" b="1" dirty="0">
                <a:solidFill>
                  <a:srgbClr val="0000FF"/>
                </a:solidFill>
                <a:latin typeface="Monaco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87730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668" y="369891"/>
            <a:ext cx="11920537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Five-state Process Model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1472836" y="2766128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New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008673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Ready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533857" y="4027801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Running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878174" y="6048783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Waiting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0452673" y="2781119"/>
            <a:ext cx="2244725" cy="951432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Terminated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3" name="Freeform 2"/>
          <p:cNvSpPr/>
          <p:nvPr/>
        </p:nvSpPr>
        <p:spPr bwMode="auto">
          <a:xfrm>
            <a:off x="3717564" y="3207900"/>
            <a:ext cx="1259173" cy="779489"/>
          </a:xfrm>
          <a:custGeom>
            <a:avLst/>
            <a:gdLst>
              <a:gd name="connsiteX0" fmla="*/ 0 w 1259173"/>
              <a:gd name="connsiteY0" fmla="*/ 0 h 779489"/>
              <a:gd name="connsiteX1" fmla="*/ 779488 w 1259173"/>
              <a:gd name="connsiteY1" fmla="*/ 224853 h 779489"/>
              <a:gd name="connsiteX2" fmla="*/ 1259173 w 1259173"/>
              <a:gd name="connsiteY2" fmla="*/ 779489 h 779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9173" h="779489">
                <a:moveTo>
                  <a:pt x="0" y="0"/>
                </a:moveTo>
                <a:cubicBezTo>
                  <a:pt x="284813" y="47469"/>
                  <a:pt x="569626" y="94938"/>
                  <a:pt x="779488" y="224853"/>
                </a:cubicBezTo>
                <a:cubicBezTo>
                  <a:pt x="989350" y="354768"/>
                  <a:pt x="1124261" y="567128"/>
                  <a:pt x="1259173" y="779489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 dirty="0">
              <a:latin typeface="Verdana" charset="0"/>
            </a:endParaRPr>
          </a:p>
        </p:txBody>
      </p:sp>
      <p:sp>
        <p:nvSpPr>
          <p:cNvPr id="4" name="Freeform 3"/>
          <p:cNvSpPr/>
          <p:nvPr/>
        </p:nvSpPr>
        <p:spPr bwMode="auto">
          <a:xfrm>
            <a:off x="8934141" y="3279213"/>
            <a:ext cx="1484027" cy="723163"/>
          </a:xfrm>
          <a:custGeom>
            <a:avLst/>
            <a:gdLst>
              <a:gd name="connsiteX0" fmla="*/ 0 w 1484026"/>
              <a:gd name="connsiteY0" fmla="*/ 723163 h 723163"/>
              <a:gd name="connsiteX1" fmla="*/ 584616 w 1484026"/>
              <a:gd name="connsiteY1" fmla="*/ 108566 h 723163"/>
              <a:gd name="connsiteX2" fmla="*/ 1484026 w 1484026"/>
              <a:gd name="connsiteY2" fmla="*/ 3635 h 72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84026" h="723163">
                <a:moveTo>
                  <a:pt x="0" y="723163"/>
                </a:moveTo>
                <a:cubicBezTo>
                  <a:pt x="168639" y="475825"/>
                  <a:pt x="337278" y="228487"/>
                  <a:pt x="584616" y="108566"/>
                </a:cubicBezTo>
                <a:cubicBezTo>
                  <a:pt x="831954" y="-11355"/>
                  <a:pt x="1157990" y="-3860"/>
                  <a:pt x="1484026" y="363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5411453" y="3462664"/>
            <a:ext cx="3222885" cy="554705"/>
          </a:xfrm>
          <a:custGeom>
            <a:avLst/>
            <a:gdLst>
              <a:gd name="connsiteX0" fmla="*/ 3222885 w 3222885"/>
              <a:gd name="connsiteY0" fmla="*/ 554705 h 554705"/>
              <a:gd name="connsiteX1" fmla="*/ 1648918 w 3222885"/>
              <a:gd name="connsiteY1" fmla="*/ 69 h 554705"/>
              <a:gd name="connsiteX2" fmla="*/ 0 w 3222885"/>
              <a:gd name="connsiteY2" fmla="*/ 524725 h 554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22885" h="554705">
                <a:moveTo>
                  <a:pt x="3222885" y="554705"/>
                </a:moveTo>
                <a:cubicBezTo>
                  <a:pt x="2704475" y="279885"/>
                  <a:pt x="2186065" y="5066"/>
                  <a:pt x="1648918" y="69"/>
                </a:cubicBezTo>
                <a:cubicBezTo>
                  <a:pt x="1111771" y="-4928"/>
                  <a:pt x="555885" y="259898"/>
                  <a:pt x="0" y="524725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5396459" y="4976736"/>
            <a:ext cx="2908092" cy="345037"/>
          </a:xfrm>
          <a:custGeom>
            <a:avLst/>
            <a:gdLst>
              <a:gd name="connsiteX0" fmla="*/ 0 w 2908092"/>
              <a:gd name="connsiteY0" fmla="*/ 0 h 345037"/>
              <a:gd name="connsiteX1" fmla="*/ 1528997 w 2908092"/>
              <a:gd name="connsiteY1" fmla="*/ 344774 h 345037"/>
              <a:gd name="connsiteX2" fmla="*/ 2908092 w 2908092"/>
              <a:gd name="connsiteY2" fmla="*/ 44971 h 345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8092" h="345037">
                <a:moveTo>
                  <a:pt x="0" y="0"/>
                </a:moveTo>
                <a:cubicBezTo>
                  <a:pt x="522157" y="168639"/>
                  <a:pt x="1044315" y="337279"/>
                  <a:pt x="1528997" y="344774"/>
                </a:cubicBezTo>
                <a:cubicBezTo>
                  <a:pt x="2013679" y="352269"/>
                  <a:pt x="2460885" y="198620"/>
                  <a:pt x="2908092" y="4497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5126640" y="5036697"/>
            <a:ext cx="764497" cy="1289155"/>
          </a:xfrm>
          <a:custGeom>
            <a:avLst/>
            <a:gdLst>
              <a:gd name="connsiteX0" fmla="*/ 764498 w 764498"/>
              <a:gd name="connsiteY0" fmla="*/ 1079292 h 1079292"/>
              <a:gd name="connsiteX1" fmla="*/ 164892 w 764498"/>
              <a:gd name="connsiteY1" fmla="*/ 599607 h 1079292"/>
              <a:gd name="connsiteX2" fmla="*/ 0 w 764498"/>
              <a:gd name="connsiteY2" fmla="*/ 0 h 1079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4498" h="1079292">
                <a:moveTo>
                  <a:pt x="764498" y="1079292"/>
                </a:moveTo>
                <a:cubicBezTo>
                  <a:pt x="528403" y="929390"/>
                  <a:pt x="292308" y="779489"/>
                  <a:pt x="164892" y="599607"/>
                </a:cubicBezTo>
                <a:cubicBezTo>
                  <a:pt x="37476" y="419725"/>
                  <a:pt x="18738" y="209862"/>
                  <a:pt x="0" y="0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8049719" y="4991727"/>
            <a:ext cx="794478" cy="1334124"/>
          </a:xfrm>
          <a:custGeom>
            <a:avLst/>
            <a:gdLst>
              <a:gd name="connsiteX0" fmla="*/ 794479 w 794479"/>
              <a:gd name="connsiteY0" fmla="*/ 0 h 1049311"/>
              <a:gd name="connsiteX1" fmla="*/ 584616 w 794479"/>
              <a:gd name="connsiteY1" fmla="*/ 599606 h 1049311"/>
              <a:gd name="connsiteX2" fmla="*/ 0 w 794479"/>
              <a:gd name="connsiteY2" fmla="*/ 1049311 h 104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4479" h="1049311">
                <a:moveTo>
                  <a:pt x="794479" y="0"/>
                </a:moveTo>
                <a:cubicBezTo>
                  <a:pt x="755754" y="212360"/>
                  <a:pt x="717029" y="424721"/>
                  <a:pt x="584616" y="599606"/>
                </a:cubicBezTo>
                <a:cubicBezTo>
                  <a:pt x="452203" y="774491"/>
                  <a:pt x="226101" y="911901"/>
                  <a:pt x="0" y="1049311"/>
                </a:cubicBezTo>
              </a:path>
            </a:pathLst>
          </a:custGeom>
          <a:ln>
            <a:solidFill>
              <a:srgbClr val="CC6600"/>
            </a:solidFill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63701" y="2938077"/>
            <a:ext cx="1354317" cy="400087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Admitted</a:t>
            </a:r>
            <a:endParaRPr lang="ko-KR" alt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345466" y="3007843"/>
            <a:ext cx="1277589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Timeout</a:t>
            </a:r>
            <a:endParaRPr lang="ko-KR" alt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8829207" y="3079159"/>
            <a:ext cx="691578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Exit</a:t>
            </a:r>
            <a:endParaRPr lang="ko-KR" alt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6300181" y="5296411"/>
            <a:ext cx="1342745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Dispatch</a:t>
            </a:r>
            <a:endParaRPr lang="ko-KR" alt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8634334" y="5648675"/>
            <a:ext cx="2993226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Wait for I/O or Event</a:t>
            </a:r>
            <a:endParaRPr lang="ko-KR" alt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2519214" y="5726383"/>
            <a:ext cx="2711664" cy="39805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2000" dirty="0"/>
              <a:t>I/O or Event Occur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86148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Creation</a:t>
            </a:r>
          </a:p>
        </p:txBody>
      </p:sp>
      <p:pic>
        <p:nvPicPr>
          <p:cNvPr id="24579" name="Picture 4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714" y="2840037"/>
            <a:ext cx="1125378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684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89"/>
            <a:ext cx="12344400" cy="768351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Process Creation in Win32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4684" y="1329261"/>
            <a:ext cx="10494800" cy="675322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 err="1">
                <a:latin typeface="Monaco"/>
                <a:cs typeface="Monaco"/>
              </a:rPr>
              <a:t>int</a:t>
            </a:r>
            <a:r>
              <a:rPr lang="en-US" sz="2000" dirty="0">
                <a:latin typeface="Monaco"/>
                <a:cs typeface="Monaco"/>
              </a:rPr>
              <a:t> main(VOID) {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i="1" dirty="0">
                <a:latin typeface="Monaco"/>
                <a:cs typeface="Monaco"/>
              </a:rPr>
              <a:t>	//...</a:t>
            </a:r>
            <a:endParaRPr lang="en-US" sz="2000" dirty="0"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// </a:t>
            </a:r>
            <a:r>
              <a:rPr lang="en-US" sz="2000" dirty="0">
                <a:latin typeface="Monaco"/>
                <a:cs typeface="Monaco"/>
              </a:rPr>
              <a:t>create child process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if (!</a:t>
            </a:r>
            <a:r>
              <a:rPr lang="en-US" sz="2000" dirty="0" err="1">
                <a:latin typeface="Monaco"/>
                <a:cs typeface="Monaco"/>
              </a:rPr>
              <a:t>CreateProcess</a:t>
            </a:r>
            <a:r>
              <a:rPr lang="en-US" sz="2000" dirty="0">
                <a:latin typeface="Monaco"/>
                <a:cs typeface="Monaco"/>
              </a:rPr>
              <a:t>(NULL,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use command line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"C:\\WINDOWS\\system32\\</a:t>
            </a:r>
            <a:r>
              <a:rPr lang="en-US" sz="2000" dirty="0" err="1">
                <a:latin typeface="Monaco"/>
                <a:cs typeface="Monaco"/>
              </a:rPr>
              <a:t>mspaint.exe</a:t>
            </a:r>
            <a:r>
              <a:rPr lang="en-US" sz="2000" dirty="0">
                <a:latin typeface="Monaco"/>
                <a:cs typeface="Monaco"/>
              </a:rPr>
              <a:t>”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inherit process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don't inherit thread handle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FALSE,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disable handle inheritance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0, </a:t>
            </a:r>
            <a:r>
              <a:rPr lang="en-US" sz="2000" i="1" dirty="0">
                <a:latin typeface="Monaco"/>
                <a:cs typeface="Monaco"/>
              </a:rPr>
              <a:t>// </a:t>
            </a:r>
            <a:r>
              <a:rPr lang="en-US" sz="2000" dirty="0">
                <a:latin typeface="Monaco"/>
                <a:cs typeface="Monaco"/>
              </a:rPr>
              <a:t>no creation flags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environment block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NULL, </a:t>
            </a:r>
            <a:r>
              <a:rPr lang="en-US" sz="2000" i="1" dirty="0">
                <a:latin typeface="Monaco"/>
                <a:cs typeface="Monaco"/>
              </a:rPr>
              <a:t>//</a:t>
            </a:r>
            <a:r>
              <a:rPr lang="en-US" sz="2000" dirty="0">
                <a:latin typeface="Monaco"/>
                <a:cs typeface="Monaco"/>
              </a:rPr>
              <a:t>use parent's existing directory 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	&amp;</a:t>
            </a:r>
            <a:r>
              <a:rPr lang="en-US" sz="2000" dirty="0" err="1">
                <a:latin typeface="Monaco"/>
                <a:cs typeface="Monaco"/>
              </a:rPr>
              <a:t>si</a:t>
            </a:r>
            <a:r>
              <a:rPr lang="en-US" sz="2000" dirty="0">
                <a:latin typeface="Monaco"/>
                <a:cs typeface="Monaco"/>
              </a:rPr>
              <a:t>, &amp;pi)) {</a:t>
            </a:r>
          </a:p>
          <a:p>
            <a:pPr marL="1550877" lvl="3" indent="0">
              <a:buNone/>
            </a:pPr>
            <a:r>
              <a:rPr lang="en-US" sz="2000" dirty="0">
                <a:latin typeface="Monaco"/>
                <a:cs typeface="Monaco"/>
              </a:rPr>
              <a:t>		</a:t>
            </a:r>
            <a:r>
              <a:rPr lang="en-US" sz="2000" dirty="0" err="1">
                <a:latin typeface="Monaco"/>
                <a:cs typeface="Monaco"/>
              </a:rPr>
              <a:t>fprintf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stderr</a:t>
            </a:r>
            <a:r>
              <a:rPr lang="en-US" sz="2000" dirty="0">
                <a:latin typeface="Monaco"/>
                <a:cs typeface="Monaco"/>
              </a:rPr>
              <a:t>, "Create Process Failed"); </a:t>
            </a:r>
          </a:p>
          <a:p>
            <a:pPr marL="1550877" lvl="3" indent="-687339">
              <a:buNone/>
            </a:pPr>
            <a:r>
              <a:rPr lang="en-US" sz="2000" dirty="0">
                <a:latin typeface="Monaco"/>
                <a:cs typeface="Monaco"/>
              </a:rPr>
              <a:t>			return -1;</a:t>
            </a:r>
            <a:br>
              <a:rPr lang="en-US" sz="2000" dirty="0">
                <a:latin typeface="Monaco"/>
                <a:cs typeface="Monaco"/>
              </a:rPr>
            </a:br>
            <a:r>
              <a:rPr lang="en-US" sz="2000" dirty="0">
                <a:latin typeface="Monaco"/>
                <a:cs typeface="Monaco"/>
              </a:rPr>
              <a:t>}</a:t>
            </a:r>
          </a:p>
          <a:p>
            <a:pPr marL="0" indent="0">
              <a:buNone/>
            </a:pPr>
            <a:r>
              <a:rPr lang="en-US" sz="2000" i="1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WaitForSingleObject</a:t>
            </a:r>
            <a:r>
              <a:rPr lang="en-US" sz="2000" dirty="0">
                <a:latin typeface="Monaco"/>
                <a:cs typeface="Monaco"/>
              </a:rPr>
              <a:t>(</a:t>
            </a:r>
            <a:r>
              <a:rPr lang="en-US" sz="2000" dirty="0" err="1">
                <a:latin typeface="Monaco"/>
                <a:cs typeface="Monaco"/>
              </a:rPr>
              <a:t>pi.hProcess</a:t>
            </a:r>
            <a:r>
              <a:rPr lang="en-US" sz="2000" dirty="0">
                <a:latin typeface="Monaco"/>
                <a:cs typeface="Monaco"/>
              </a:rPr>
              <a:t>, INFINITE);</a:t>
            </a:r>
          </a:p>
          <a:p>
            <a:pPr marL="0" indent="0">
              <a:buNone/>
            </a:pPr>
            <a:r>
              <a:rPr lang="en-US" sz="2000" dirty="0">
                <a:latin typeface="Monaco"/>
                <a:cs typeface="Monaco"/>
              </a:rPr>
              <a:t>	</a:t>
            </a:r>
            <a:r>
              <a:rPr lang="en-US" sz="2000" dirty="0" err="1">
                <a:latin typeface="Monaco"/>
                <a:cs typeface="Monaco"/>
              </a:rPr>
              <a:t>printf</a:t>
            </a:r>
            <a:r>
              <a:rPr lang="en-US" sz="2000" dirty="0">
                <a:latin typeface="Monaco"/>
                <a:cs typeface="Monaco"/>
              </a:rPr>
              <a:t>("Child Complete");</a:t>
            </a:r>
          </a:p>
          <a:p>
            <a:pPr marL="0" indent="0">
              <a:buNone/>
            </a:pPr>
            <a:r>
              <a:rPr lang="en-US" altLang="ko-KR" sz="2000" dirty="0">
                <a:latin typeface="Monaco"/>
                <a:cs typeface="Monaco"/>
              </a:rPr>
              <a:t>}</a:t>
            </a:r>
            <a:endParaRPr kumimoji="0" lang="en-US" altLang="ko-KR" sz="2000" dirty="0">
              <a:latin typeface="Monaco"/>
              <a:cs typeface="Monaco"/>
            </a:endParaRPr>
          </a:p>
        </p:txBody>
      </p:sp>
    </p:spTree>
    <p:extLst>
      <p:ext uri="{BB962C8B-B14F-4D97-AF65-F5344CB8AC3E}">
        <p14:creationId xmlns:p14="http://schemas.microsoft.com/office/powerpoint/2010/main" val="263519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Process Termination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6" y="1644650"/>
            <a:ext cx="11395074" cy="6040439"/>
          </a:xfrm>
        </p:spPr>
        <p:txBody>
          <a:bodyPr/>
          <a:lstStyle/>
          <a:p>
            <a:r>
              <a:rPr lang="en-US" altLang="ko-KR" sz="2900" dirty="0"/>
              <a:t>Process executes last statement and asks the operating system to delete it (</a:t>
            </a:r>
            <a:r>
              <a:rPr lang="en-US" altLang="ko-KR" sz="2900" b="1" dirty="0"/>
              <a:t>exit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Output data from child to parent (via </a:t>
            </a:r>
            <a:r>
              <a:rPr lang="en-US" altLang="ko-KR" sz="2900" b="1" dirty="0"/>
              <a:t>wait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Process’ resources are </a:t>
            </a:r>
            <a:r>
              <a:rPr lang="en-US" altLang="ko-KR" sz="2900" dirty="0" err="1"/>
              <a:t>deallocated</a:t>
            </a:r>
            <a:r>
              <a:rPr lang="en-US" altLang="ko-KR" sz="2900" dirty="0"/>
              <a:t> by operating system</a:t>
            </a:r>
          </a:p>
          <a:p>
            <a:r>
              <a:rPr lang="en-US" altLang="ko-KR" sz="2900" dirty="0"/>
              <a:t>Parent may terminate execution of children processes (</a:t>
            </a:r>
            <a:r>
              <a:rPr lang="en-US" altLang="ko-KR" sz="2900" b="1" dirty="0"/>
              <a:t>abort</a:t>
            </a:r>
            <a:r>
              <a:rPr lang="en-US" altLang="ko-KR" sz="2900" dirty="0"/>
              <a:t>)</a:t>
            </a:r>
          </a:p>
          <a:p>
            <a:pPr lvl="1"/>
            <a:r>
              <a:rPr lang="en-US" altLang="ko-KR" sz="2900" dirty="0"/>
              <a:t>Child has exceeded allocated resources</a:t>
            </a:r>
          </a:p>
          <a:p>
            <a:pPr lvl="1"/>
            <a:r>
              <a:rPr lang="en-US" altLang="ko-KR" sz="2900" dirty="0"/>
              <a:t>Task assigned to child is no longer required</a:t>
            </a:r>
          </a:p>
          <a:p>
            <a:pPr lvl="1"/>
            <a:r>
              <a:rPr lang="en-US" altLang="ko-KR" sz="2900" dirty="0"/>
              <a:t>If parent is exiting</a:t>
            </a:r>
          </a:p>
          <a:p>
            <a:pPr lvl="2"/>
            <a:r>
              <a:rPr lang="en-US" altLang="ko-KR" sz="2900" dirty="0"/>
              <a:t>Some operating systems do not allow child to continue if its parent terminates</a:t>
            </a:r>
          </a:p>
          <a:p>
            <a:pPr lvl="3"/>
            <a:r>
              <a:rPr lang="en-US" altLang="ko-KR" sz="2900" dirty="0"/>
              <a:t>All children terminated - </a:t>
            </a:r>
            <a:r>
              <a:rPr lang="en-US" altLang="ko-KR" sz="2900" b="1" dirty="0"/>
              <a:t>cascading termination</a:t>
            </a:r>
          </a:p>
        </p:txBody>
      </p:sp>
    </p:spTree>
    <p:extLst>
      <p:ext uri="{BB962C8B-B14F-4D97-AF65-F5344CB8AC3E}">
        <p14:creationId xmlns:p14="http://schemas.microsoft.com/office/powerpoint/2010/main" val="28800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474789" y="369889"/>
            <a:ext cx="11555412" cy="768351"/>
          </a:xfrm>
        </p:spPr>
        <p:txBody>
          <a:bodyPr/>
          <a:lstStyle/>
          <a:p>
            <a:r>
              <a:rPr lang="en-US" altLang="ko-KR" smtClean="0"/>
              <a:t>Interprocess Communication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209676" y="1644650"/>
            <a:ext cx="11268075" cy="6040439"/>
          </a:xfrm>
        </p:spPr>
        <p:txBody>
          <a:bodyPr/>
          <a:lstStyle/>
          <a:p>
            <a:r>
              <a:rPr lang="en-US" altLang="ko-KR" sz="2800" dirty="0" smtClean="0"/>
              <a:t>Processes within a system may be </a:t>
            </a:r>
            <a:r>
              <a:rPr lang="en-US" altLang="ko-KR" sz="2800" b="1" dirty="0" smtClean="0"/>
              <a:t>independent </a:t>
            </a:r>
            <a:r>
              <a:rPr lang="en-US" altLang="ko-KR" sz="2800" dirty="0" smtClean="0"/>
              <a:t>or </a:t>
            </a:r>
            <a:r>
              <a:rPr lang="en-US" altLang="ko-KR" sz="2800" b="1" dirty="0" smtClean="0"/>
              <a:t>cooperating</a:t>
            </a:r>
          </a:p>
          <a:p>
            <a:r>
              <a:rPr lang="en-US" altLang="ko-KR" sz="2800" dirty="0" smtClean="0"/>
              <a:t>Reasons for cooperating processes:</a:t>
            </a:r>
          </a:p>
          <a:p>
            <a:pPr lvl="1"/>
            <a:r>
              <a:rPr lang="en-US" altLang="ko-KR" sz="2800" dirty="0" smtClean="0"/>
              <a:t>Information sharing</a:t>
            </a:r>
          </a:p>
          <a:p>
            <a:pPr lvl="1"/>
            <a:r>
              <a:rPr lang="en-US" altLang="ko-KR" sz="2800" dirty="0" smtClean="0"/>
              <a:t>Computation speedup</a:t>
            </a:r>
          </a:p>
          <a:p>
            <a:pPr lvl="1"/>
            <a:r>
              <a:rPr lang="en-US" altLang="ko-KR" sz="2800" dirty="0" smtClean="0"/>
              <a:t>Modularity</a:t>
            </a:r>
          </a:p>
          <a:p>
            <a:pPr lvl="1"/>
            <a:r>
              <a:rPr lang="en-US" altLang="ko-KR" sz="2800" dirty="0" smtClean="0"/>
              <a:t>Convenience	</a:t>
            </a:r>
          </a:p>
          <a:p>
            <a:r>
              <a:rPr lang="en-US" altLang="ko-KR" sz="2800" dirty="0" smtClean="0"/>
              <a:t>Cooperating processes need </a:t>
            </a:r>
            <a:r>
              <a:rPr lang="en-US" altLang="ko-KR" sz="2800" b="1" dirty="0" err="1" smtClean="0"/>
              <a:t>interprocess</a:t>
            </a:r>
            <a:r>
              <a:rPr lang="en-US" altLang="ko-KR" sz="2800" b="1" dirty="0" smtClean="0"/>
              <a:t> communication </a:t>
            </a:r>
            <a:r>
              <a:rPr lang="en-US" altLang="ko-KR" sz="2800" dirty="0" smtClean="0"/>
              <a:t>(</a:t>
            </a:r>
            <a:r>
              <a:rPr lang="en-US" altLang="ko-KR" sz="2800" b="1" dirty="0" smtClean="0"/>
              <a:t>IPC</a:t>
            </a:r>
            <a:r>
              <a:rPr lang="en-US" altLang="ko-KR" sz="2800" dirty="0" smtClean="0"/>
              <a:t>)</a:t>
            </a:r>
          </a:p>
          <a:p>
            <a:r>
              <a:rPr lang="en-US" altLang="ko-KR" sz="2800" dirty="0" smtClean="0"/>
              <a:t>Two models of IPC</a:t>
            </a:r>
          </a:p>
          <a:p>
            <a:pPr lvl="1"/>
            <a:r>
              <a:rPr lang="en-US" altLang="ko-KR" sz="2800" dirty="0" smtClean="0"/>
              <a:t>Shared memory</a:t>
            </a:r>
          </a:p>
          <a:p>
            <a:pPr lvl="1"/>
            <a:r>
              <a:rPr lang="en-US" altLang="ko-KR" sz="2800" dirty="0" smtClean="0"/>
              <a:t>Message passing</a:t>
            </a:r>
          </a:p>
          <a:p>
            <a:pPr lvl="1"/>
            <a:endParaRPr lang="en-US" altLang="ko-KR" sz="2800" dirty="0" smtClean="0"/>
          </a:p>
        </p:txBody>
      </p:sp>
    </p:spTree>
    <p:extLst>
      <p:ext uri="{BB962C8B-B14F-4D97-AF65-F5344CB8AC3E}">
        <p14:creationId xmlns:p14="http://schemas.microsoft.com/office/powerpoint/2010/main" val="2800010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Communications Models 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1944688"/>
            <a:ext cx="9680574" cy="571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590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&amp; Message Passing</a:t>
            </a:r>
            <a:endParaRPr lang="ko-KR" alt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532188"/>
              </p:ext>
            </p:extLst>
          </p:nvPr>
        </p:nvGraphicFramePr>
        <p:xfrm>
          <a:off x="1208943" y="1644648"/>
          <a:ext cx="11112299" cy="5952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736"/>
                <a:gridCol w="4014439"/>
                <a:gridCol w="4354124"/>
              </a:tblGrid>
              <a:tr h="1178560">
                <a:tc>
                  <a:txBody>
                    <a:bodyPr/>
                    <a:lstStyle/>
                    <a:p>
                      <a:pPr algn="ctr" latinLnBrk="1"/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500" dirty="0" smtClean="0"/>
                        <a:t>Message Passing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500" dirty="0" smtClean="0"/>
                        <a:t>Shared Memory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17856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Implementation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Easier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Difficult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86831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Speed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Slower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Faster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52822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Kernel intervention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A lot, via system calls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No system calls except setup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  <a:tr h="117856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Data</a:t>
                      </a:r>
                      <a:r>
                        <a:rPr lang="en-US" altLang="ko-KR" sz="3500" baseline="0" dirty="0" smtClean="0"/>
                        <a:t> size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Good</a:t>
                      </a:r>
                      <a:r>
                        <a:rPr lang="en-US" altLang="ko-KR" sz="3500" baseline="0" dirty="0" smtClean="0"/>
                        <a:t> for small amount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500" dirty="0" smtClean="0"/>
                        <a:t>Good for large amount</a:t>
                      </a:r>
                      <a:endParaRPr lang="ko-KR" altLang="en-US" sz="3500" dirty="0"/>
                    </a:p>
                  </a:txBody>
                  <a:tcPr marL="126609" marR="126609" marT="60960" marB="6096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829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Memory Systems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257" y="2011405"/>
            <a:ext cx="6590585" cy="4035039"/>
          </a:xfrm>
        </p:spPr>
        <p:txBody>
          <a:bodyPr/>
          <a:lstStyle/>
          <a:p>
            <a:r>
              <a:rPr lang="en-US" altLang="ko-KR" sz="2700" dirty="0"/>
              <a:t>Process-A creates a shared memory</a:t>
            </a:r>
          </a:p>
          <a:p>
            <a:pPr lvl="1"/>
            <a:r>
              <a:rPr lang="en-US" altLang="ko-KR" sz="2700" dirty="0"/>
              <a:t>Shared memory in Process-A’s address space</a:t>
            </a:r>
          </a:p>
          <a:p>
            <a:r>
              <a:rPr lang="en-US" altLang="ko-KR" sz="2700" dirty="0"/>
              <a:t>Allow Process B to access the shared memory</a:t>
            </a:r>
          </a:p>
          <a:p>
            <a:r>
              <a:rPr lang="en-US" altLang="ko-KR" sz="2700" dirty="0"/>
              <a:t>No predefined data format</a:t>
            </a:r>
            <a:endParaRPr lang="ko-KR" altLang="en-US" sz="27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536298" y="1516566"/>
            <a:ext cx="2547624" cy="64974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88" tIns="62344" rIns="124688" bIns="62344" numCol="1" rtlCol="0" anchor="t" anchorCtr="0" compatLnSpc="1">
            <a:prstTxWarp prst="textNoShape">
              <a:avLst/>
            </a:prstTxWarp>
          </a:bodyPr>
          <a:lstStyle/>
          <a:p>
            <a:pPr defTabSz="1246876"/>
            <a:endParaRPr lang="ko-KR" altLang="en-US" sz="2500"/>
          </a:p>
        </p:txBody>
      </p:sp>
      <p:sp>
        <p:nvSpPr>
          <p:cNvPr id="5" name="Rectangle 4"/>
          <p:cNvSpPr/>
          <p:nvPr/>
        </p:nvSpPr>
        <p:spPr bwMode="auto">
          <a:xfrm>
            <a:off x="1536297" y="3613001"/>
            <a:ext cx="2547624" cy="117459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88" tIns="62344" rIns="124688" bIns="62344" numCol="1" rtlCol="0" anchor="ctr" anchorCtr="0" compatLnSpc="1">
            <a:prstTxWarp prst="textNoShape">
              <a:avLst/>
            </a:prstTxWarp>
          </a:bodyPr>
          <a:lstStyle/>
          <a:p>
            <a:pPr algn="ctr" defTabSz="1246876"/>
            <a:r>
              <a:rPr lang="en-US" altLang="ko-KR" sz="2500" dirty="0"/>
              <a:t>Process A</a:t>
            </a:r>
            <a:endParaRPr lang="ko-KR" altLang="en-US" sz="25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536298" y="6046443"/>
            <a:ext cx="2547624" cy="117459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88" tIns="62344" rIns="124688" bIns="62344" numCol="1" rtlCol="0" anchor="ctr" anchorCtr="0" compatLnSpc="1">
            <a:prstTxWarp prst="textNoShape">
              <a:avLst/>
            </a:prstTxWarp>
          </a:bodyPr>
          <a:lstStyle/>
          <a:p>
            <a:pPr algn="ctr" defTabSz="1246876"/>
            <a:r>
              <a:rPr lang="en-US" altLang="ko-KR" sz="2500" dirty="0"/>
              <a:t>Process B</a:t>
            </a:r>
            <a:endParaRPr lang="ko-KR" altLang="en-US" sz="2500" dirty="0"/>
          </a:p>
        </p:txBody>
      </p:sp>
      <p:sp>
        <p:nvSpPr>
          <p:cNvPr id="7" name="TextBox 6"/>
          <p:cNvSpPr txBox="1"/>
          <p:nvPr/>
        </p:nvSpPr>
        <p:spPr>
          <a:xfrm>
            <a:off x="2115301" y="7969412"/>
            <a:ext cx="1475848" cy="464460"/>
          </a:xfrm>
          <a:prstGeom prst="rect">
            <a:avLst/>
          </a:prstGeom>
          <a:noFill/>
        </p:spPr>
        <p:txBody>
          <a:bodyPr wrap="none" lIns="124688" tIns="62344" rIns="124688" bIns="62344" rtlCol="0">
            <a:spAutoFit/>
          </a:bodyPr>
          <a:lstStyle/>
          <a:p>
            <a:r>
              <a:rPr lang="en-US" altLang="ko-KR" sz="2200" i="1" dirty="0"/>
              <a:t>Memory</a:t>
            </a:r>
            <a:endParaRPr lang="ko-KR" altLang="en-US" sz="2200" i="1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536298" y="2780371"/>
            <a:ext cx="2547624" cy="832631"/>
          </a:xfrm>
          <a:prstGeom prst="rect">
            <a:avLst/>
          </a:prstGeom>
          <a:solidFill>
            <a:srgbClr val="6194FB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88" tIns="62344" rIns="124688" bIns="62344" numCol="1" rtlCol="0" anchor="ctr" anchorCtr="0" compatLnSpc="1">
            <a:prstTxWarp prst="textNoShape">
              <a:avLst/>
            </a:prstTxWarp>
          </a:bodyPr>
          <a:lstStyle/>
          <a:p>
            <a:pPr algn="ctr" defTabSz="1246876"/>
            <a:r>
              <a:rPr lang="en-US" altLang="ko-KR" sz="2200" i="1" dirty="0">
                <a:solidFill>
                  <a:srgbClr val="FF0000"/>
                </a:solidFill>
              </a:rPr>
              <a:t>Shared memory</a:t>
            </a:r>
            <a:endParaRPr lang="ko-KR" altLang="en-US" sz="2200" i="1" dirty="0">
              <a:solidFill>
                <a:srgbClr val="FF0000"/>
              </a:solidFill>
            </a:endParaRPr>
          </a:p>
        </p:txBody>
      </p:sp>
      <p:sp>
        <p:nvSpPr>
          <p:cNvPr id="10" name="Up Arrow 9"/>
          <p:cNvSpPr/>
          <p:nvPr/>
        </p:nvSpPr>
        <p:spPr bwMode="auto">
          <a:xfrm>
            <a:off x="2655706" y="3404841"/>
            <a:ext cx="324244" cy="401444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4688" tIns="62344" rIns="124688" bIns="62344" numCol="1" rtlCol="0" anchor="t" anchorCtr="0" compatLnSpc="1">
            <a:prstTxWarp prst="textNoShape">
              <a:avLst/>
            </a:prstTxWarp>
          </a:bodyPr>
          <a:lstStyle/>
          <a:p>
            <a:pPr defTabSz="1246876"/>
            <a:endParaRPr lang="ko-KR" altLang="en-US" sz="2500"/>
          </a:p>
        </p:txBody>
      </p:sp>
      <p:cxnSp>
        <p:nvCxnSpPr>
          <p:cNvPr id="12" name="Elbow Connector 11"/>
          <p:cNvCxnSpPr>
            <a:stCxn id="6" idx="3"/>
            <a:endCxn id="8" idx="3"/>
          </p:cNvCxnSpPr>
          <p:nvPr/>
        </p:nvCxnSpPr>
        <p:spPr bwMode="auto">
          <a:xfrm flipV="1">
            <a:off x="4083922" y="3196687"/>
            <a:ext cx="17585" cy="3437053"/>
          </a:xfrm>
          <a:prstGeom prst="bentConnector3">
            <a:avLst>
              <a:gd name="adj1" fmla="val 3731709"/>
            </a:avLst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323252" y="4558382"/>
            <a:ext cx="1123823" cy="418293"/>
          </a:xfrm>
          <a:prstGeom prst="rect">
            <a:avLst/>
          </a:prstGeom>
          <a:noFill/>
        </p:spPr>
        <p:txBody>
          <a:bodyPr wrap="none" lIns="124688" tIns="62344" rIns="124688" bIns="62344" rtlCol="0">
            <a:spAutoFit/>
          </a:bodyPr>
          <a:lstStyle/>
          <a:p>
            <a:r>
              <a:rPr lang="en-US" altLang="ko-KR" sz="1900" i="1" dirty="0"/>
              <a:t>access</a:t>
            </a:r>
            <a:endParaRPr lang="ko-KR" altLang="en-US" sz="1900" i="1" dirty="0"/>
          </a:p>
        </p:txBody>
      </p:sp>
    </p:spTree>
    <p:extLst>
      <p:ext uri="{BB962C8B-B14F-4D97-AF65-F5344CB8AC3E}">
        <p14:creationId xmlns:p14="http://schemas.microsoft.com/office/powerpoint/2010/main" val="2797086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1714500" y="366184"/>
            <a:ext cx="11315700" cy="7031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effectLst/>
                <a:latin typeface="Calibri" charset="0"/>
              </a:rPr>
              <a:t>UNIX Process State Transition Diagram</a:t>
            </a:r>
          </a:p>
        </p:txBody>
      </p:sp>
      <p:pic>
        <p:nvPicPr>
          <p:cNvPr id="43011" name="Content Placeholder 3" descr="Fig03_17.gif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75" y="1515367"/>
            <a:ext cx="9813132" cy="7010400"/>
          </a:xfrm>
        </p:spPr>
      </p:pic>
    </p:spTree>
    <p:extLst>
      <p:ext uri="{BB962C8B-B14F-4D97-AF65-F5344CB8AC3E}">
        <p14:creationId xmlns:p14="http://schemas.microsoft.com/office/powerpoint/2010/main" val="264428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91"/>
            <a:ext cx="11468100" cy="768351"/>
          </a:xfrm>
        </p:spPr>
        <p:txBody>
          <a:bodyPr/>
          <a:lstStyle/>
          <a:p>
            <a:pPr eaLnBrk="1" hangingPunct="1"/>
            <a:r>
              <a:rPr lang="en-US" altLang="ko-KR" smtClean="0"/>
              <a:t>Process Scheduling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2855" y="2000251"/>
            <a:ext cx="10463213" cy="5310188"/>
          </a:xfrm>
        </p:spPr>
        <p:txBody>
          <a:bodyPr/>
          <a:lstStyle/>
          <a:p>
            <a:r>
              <a:rPr lang="en-US" altLang="ko-KR" sz="2900" dirty="0"/>
              <a:t>Maximize CPU use, quickly switch processes onto CPU for time sharing</a:t>
            </a:r>
          </a:p>
          <a:p>
            <a:r>
              <a:rPr lang="en-US" altLang="ko-KR" sz="2900" b="1" dirty="0"/>
              <a:t>Process scheduler </a:t>
            </a:r>
            <a:r>
              <a:rPr lang="en-US" altLang="ko-KR" sz="2900" dirty="0"/>
              <a:t>selects among available processes for next execution on CPU</a:t>
            </a:r>
          </a:p>
          <a:p>
            <a:r>
              <a:rPr lang="en-US" altLang="ko-KR" sz="2900" dirty="0"/>
              <a:t>Maintains </a:t>
            </a:r>
            <a:r>
              <a:rPr lang="en-US" altLang="ko-KR" sz="2900" b="1" dirty="0"/>
              <a:t>scheduling queues </a:t>
            </a:r>
            <a:r>
              <a:rPr lang="en-US" altLang="ko-KR" sz="2900" dirty="0"/>
              <a:t>of processes</a:t>
            </a:r>
          </a:p>
          <a:p>
            <a:pPr lvl="1"/>
            <a:r>
              <a:rPr lang="en-US" altLang="ko-KR" sz="2900" b="1" dirty="0"/>
              <a:t>Job queue</a:t>
            </a:r>
            <a:r>
              <a:rPr lang="en-US" altLang="ko-KR" sz="2900" dirty="0"/>
              <a:t> – set of all processes in the system</a:t>
            </a:r>
          </a:p>
          <a:p>
            <a:pPr lvl="1"/>
            <a:r>
              <a:rPr lang="en-US" altLang="ko-KR" sz="2900" b="1" dirty="0"/>
              <a:t>Ready queue </a:t>
            </a:r>
            <a:r>
              <a:rPr lang="en-US" altLang="ko-KR" sz="2900" dirty="0"/>
              <a:t>– set of all processes residing in main memory, ready and waiting to execute</a:t>
            </a:r>
          </a:p>
          <a:p>
            <a:pPr lvl="1"/>
            <a:r>
              <a:rPr lang="en-US" altLang="ko-KR" sz="2900" b="1" dirty="0"/>
              <a:t>Device queues </a:t>
            </a:r>
            <a:r>
              <a:rPr lang="en-US" altLang="ko-KR" sz="2900" dirty="0"/>
              <a:t>– set of processes waiting for an I/O device</a:t>
            </a:r>
          </a:p>
          <a:p>
            <a:pPr lvl="1"/>
            <a:r>
              <a:rPr lang="en-US" altLang="ko-KR" sz="2900" dirty="0"/>
              <a:t>Processes migrate among the various queues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/>
          <p:cNvGrpSpPr/>
          <p:nvPr/>
        </p:nvGrpSpPr>
        <p:grpSpPr>
          <a:xfrm>
            <a:off x="4902621" y="6218417"/>
            <a:ext cx="1908019" cy="2293077"/>
            <a:chOff x="4902621" y="6218417"/>
            <a:chExt cx="1908020" cy="2293077"/>
          </a:xfrm>
        </p:grpSpPr>
        <p:sp>
          <p:nvSpPr>
            <p:cNvPr id="8" name="Can 7"/>
            <p:cNvSpPr/>
            <p:nvPr/>
          </p:nvSpPr>
          <p:spPr bwMode="auto">
            <a:xfrm rot="16200000">
              <a:off x="5562807" y="5595628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0" name="Can 9"/>
            <p:cNvSpPr/>
            <p:nvPr/>
          </p:nvSpPr>
          <p:spPr bwMode="auto">
            <a:xfrm rot="16200000">
              <a:off x="5562807" y="6272262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2" name="Can 11"/>
            <p:cNvSpPr/>
            <p:nvPr/>
          </p:nvSpPr>
          <p:spPr bwMode="auto">
            <a:xfrm rot="16200000">
              <a:off x="5562807" y="6948896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02621" y="8142162"/>
              <a:ext cx="1908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 Queues</a:t>
              </a:r>
              <a:endParaRPr lang="ko-KR" alt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3776755" y="6218414"/>
            <a:ext cx="1078014" cy="2290576"/>
            <a:chOff x="3776755" y="6218416"/>
            <a:chExt cx="1078013" cy="2290576"/>
          </a:xfrm>
        </p:grpSpPr>
        <p:sp>
          <p:nvSpPr>
            <p:cNvPr id="7" name="Snip Single Corner Rectangle 6"/>
            <p:cNvSpPr/>
            <p:nvPr/>
          </p:nvSpPr>
          <p:spPr bwMode="auto">
            <a:xfrm>
              <a:off x="3896675" y="6218416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9" name="Snip Single Corner Rectangle 8"/>
            <p:cNvSpPr/>
            <p:nvPr/>
          </p:nvSpPr>
          <p:spPr bwMode="auto">
            <a:xfrm>
              <a:off x="3896675" y="6895050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11" name="Snip Single Corner Rectangle 10"/>
            <p:cNvSpPr/>
            <p:nvPr/>
          </p:nvSpPr>
          <p:spPr bwMode="auto">
            <a:xfrm>
              <a:off x="3896675" y="7571686"/>
              <a:ext cx="794479" cy="521736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76755" y="8139660"/>
              <a:ext cx="107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Devices</a:t>
              </a:r>
              <a:endParaRPr lang="ko-KR" altLang="en-US" dirty="0"/>
            </a:p>
          </p:txBody>
        </p:sp>
      </p:grpSp>
      <p:cxnSp>
        <p:nvCxnSpPr>
          <p:cNvPr id="103" name="Elbow Connector 102"/>
          <p:cNvCxnSpPr>
            <a:stCxn id="5" idx="2"/>
            <a:endCxn id="101" idx="3"/>
          </p:cNvCxnSpPr>
          <p:nvPr/>
        </p:nvCxnSpPr>
        <p:spPr bwMode="auto">
          <a:xfrm rot="5400000">
            <a:off x="7161290" y="3645870"/>
            <a:ext cx="1423815" cy="233172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Lifecycle of Processes</a:t>
            </a:r>
            <a:endParaRPr lang="ko-KR" altLang="en-US" dirty="0"/>
          </a:p>
        </p:txBody>
      </p:sp>
      <p:sp>
        <p:nvSpPr>
          <p:cNvPr id="3" name="Can 2"/>
          <p:cNvSpPr/>
          <p:nvPr/>
        </p:nvSpPr>
        <p:spPr bwMode="auto">
          <a:xfrm rot="16200000">
            <a:off x="5324629" y="728488"/>
            <a:ext cx="744789" cy="2789146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4" name="7-Point Star 3"/>
          <p:cNvSpPr/>
          <p:nvPr/>
        </p:nvSpPr>
        <p:spPr bwMode="auto">
          <a:xfrm>
            <a:off x="1633930" y="184102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Bevel 4"/>
          <p:cNvSpPr/>
          <p:nvPr/>
        </p:nvSpPr>
        <p:spPr bwMode="auto">
          <a:xfrm>
            <a:off x="8514401" y="31349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3" name="Flowchart: Collate 12"/>
          <p:cNvSpPr/>
          <p:nvPr/>
        </p:nvSpPr>
        <p:spPr bwMode="auto">
          <a:xfrm>
            <a:off x="5897094" y="3794381"/>
            <a:ext cx="457200" cy="635219"/>
          </a:xfrm>
          <a:prstGeom prst="flowChartCol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5" name="7-Point Star 14"/>
          <p:cNvSpPr/>
          <p:nvPr/>
        </p:nvSpPr>
        <p:spPr bwMode="auto">
          <a:xfrm>
            <a:off x="6445007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6" name="7-Point Star 15"/>
          <p:cNvSpPr/>
          <p:nvPr/>
        </p:nvSpPr>
        <p:spPr bwMode="auto">
          <a:xfrm>
            <a:off x="5874618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5304230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8776727" y="33653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5107897" y="6257211"/>
            <a:ext cx="524657" cy="1797423"/>
            <a:chOff x="5107893" y="6257207"/>
            <a:chExt cx="524657" cy="1797423"/>
          </a:xfrm>
        </p:grpSpPr>
        <p:sp>
          <p:nvSpPr>
            <p:cNvPr id="19" name="7-Point Star 18"/>
            <p:cNvSpPr/>
            <p:nvPr/>
          </p:nvSpPr>
          <p:spPr bwMode="auto">
            <a:xfrm>
              <a:off x="5107893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0" name="7-Point Star 19"/>
            <p:cNvSpPr/>
            <p:nvPr/>
          </p:nvSpPr>
          <p:spPr bwMode="auto">
            <a:xfrm>
              <a:off x="5107893" y="69338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1" name="7-Point Star 20"/>
            <p:cNvSpPr/>
            <p:nvPr/>
          </p:nvSpPr>
          <p:spPr bwMode="auto">
            <a:xfrm>
              <a:off x="5107893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662533" y="6257211"/>
            <a:ext cx="530902" cy="1797423"/>
            <a:chOff x="5662530" y="6257207"/>
            <a:chExt cx="530902" cy="1797423"/>
          </a:xfrm>
        </p:grpSpPr>
        <p:sp>
          <p:nvSpPr>
            <p:cNvPr id="22" name="7-Point Star 21"/>
            <p:cNvSpPr/>
            <p:nvPr/>
          </p:nvSpPr>
          <p:spPr bwMode="auto">
            <a:xfrm>
              <a:off x="5662530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3" name="7-Point Star 22"/>
            <p:cNvSpPr/>
            <p:nvPr/>
          </p:nvSpPr>
          <p:spPr bwMode="auto">
            <a:xfrm>
              <a:off x="5668775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 bwMode="auto">
          <a:xfrm>
            <a:off x="2263515" y="209308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3" idx="3"/>
            <a:endCxn id="5" idx="6"/>
          </p:cNvCxnSpPr>
          <p:nvPr/>
        </p:nvCxnSpPr>
        <p:spPr bwMode="auto">
          <a:xfrm>
            <a:off x="7091599" y="2123059"/>
            <a:ext cx="1947457" cy="1011844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6" name="Group 145"/>
          <p:cNvGrpSpPr/>
          <p:nvPr/>
        </p:nvGrpSpPr>
        <p:grpSpPr>
          <a:xfrm>
            <a:off x="6707337" y="4099820"/>
            <a:ext cx="2331721" cy="3732733"/>
            <a:chOff x="6707333" y="4099819"/>
            <a:chExt cx="2331722" cy="3732733"/>
          </a:xfrm>
        </p:grpSpPr>
        <p:cxnSp>
          <p:nvCxnSpPr>
            <p:cNvPr id="29" name="Elbow Connector 28"/>
            <p:cNvCxnSpPr>
              <a:stCxn id="5" idx="2"/>
              <a:endCxn id="8" idx="3"/>
            </p:cNvCxnSpPr>
            <p:nvPr/>
          </p:nvCxnSpPr>
          <p:spPr bwMode="auto">
            <a:xfrm rot="5400000">
              <a:off x="6683461" y="4123691"/>
              <a:ext cx="2379465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5" idx="2"/>
              <a:endCxn id="10" idx="3"/>
            </p:cNvCxnSpPr>
            <p:nvPr/>
          </p:nvCxnSpPr>
          <p:spPr bwMode="auto">
            <a:xfrm rot="5400000">
              <a:off x="6345144" y="4462008"/>
              <a:ext cx="3056099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Elbow Connector 32"/>
            <p:cNvCxnSpPr>
              <a:stCxn id="5" idx="2"/>
              <a:endCxn id="12" idx="3"/>
            </p:cNvCxnSpPr>
            <p:nvPr/>
          </p:nvCxnSpPr>
          <p:spPr bwMode="auto">
            <a:xfrm rot="5400000">
              <a:off x="6006827" y="4800325"/>
              <a:ext cx="3732733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7" name="Elbow Connector 36"/>
          <p:cNvCxnSpPr>
            <a:stCxn id="5" idx="2"/>
            <a:endCxn id="3" idx="1"/>
          </p:cNvCxnSpPr>
          <p:nvPr/>
        </p:nvCxnSpPr>
        <p:spPr bwMode="auto">
          <a:xfrm rot="5400000" flipH="1">
            <a:off x="5682372" y="743139"/>
            <a:ext cx="1976760" cy="4736604"/>
          </a:xfrm>
          <a:prstGeom prst="bentConnector4">
            <a:avLst>
              <a:gd name="adj1" fmla="val -44930"/>
              <a:gd name="adj2" fmla="val 112678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3" idx="1"/>
          </p:cNvCxnSpPr>
          <p:nvPr/>
        </p:nvCxnSpPr>
        <p:spPr bwMode="auto">
          <a:xfrm flipV="1">
            <a:off x="6125695" y="3794386"/>
            <a:ext cx="2343733" cy="317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7" name="Group 146"/>
          <p:cNvGrpSpPr/>
          <p:nvPr/>
        </p:nvGrpSpPr>
        <p:grpSpPr>
          <a:xfrm>
            <a:off x="4040124" y="6263243"/>
            <a:ext cx="524657" cy="1791388"/>
            <a:chOff x="4040121" y="6263241"/>
            <a:chExt cx="524657" cy="1791388"/>
          </a:xfrm>
        </p:grpSpPr>
        <p:sp>
          <p:nvSpPr>
            <p:cNvPr id="44" name="7-Point Star 43"/>
            <p:cNvSpPr/>
            <p:nvPr/>
          </p:nvSpPr>
          <p:spPr bwMode="auto">
            <a:xfrm>
              <a:off x="4040121" y="62632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5" name="7-Point Star 44"/>
            <p:cNvSpPr/>
            <p:nvPr/>
          </p:nvSpPr>
          <p:spPr bwMode="auto">
            <a:xfrm>
              <a:off x="4040121" y="6933840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6" name="7-Point Star 45"/>
            <p:cNvSpPr/>
            <p:nvPr/>
          </p:nvSpPr>
          <p:spPr bwMode="auto">
            <a:xfrm>
              <a:off x="4040121" y="7610474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21221474">
            <a:off x="6678411" y="3658630"/>
            <a:ext cx="1284648" cy="584753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1600" i="1" dirty="0"/>
              <a:t>Timer</a:t>
            </a:r>
          </a:p>
          <a:p>
            <a:r>
              <a:rPr lang="en-US" altLang="ko-KR" sz="1600" i="1" dirty="0"/>
              <a:t>Interrupts</a:t>
            </a:r>
            <a:endParaRPr lang="ko-KR" altLang="en-US" sz="1600" i="1" dirty="0"/>
          </a:p>
        </p:txBody>
      </p:sp>
      <p:grpSp>
        <p:nvGrpSpPr>
          <p:cNvPr id="139" name="Group 138"/>
          <p:cNvGrpSpPr/>
          <p:nvPr/>
        </p:nvGrpSpPr>
        <p:grpSpPr>
          <a:xfrm>
            <a:off x="5718882" y="2935549"/>
            <a:ext cx="865541" cy="601651"/>
            <a:chOff x="5718878" y="2980518"/>
            <a:chExt cx="865541" cy="601650"/>
          </a:xfrm>
        </p:grpSpPr>
        <p:sp>
          <p:nvSpPr>
            <p:cNvPr id="51" name="Snip Single Corner Rectangle 50"/>
            <p:cNvSpPr/>
            <p:nvPr/>
          </p:nvSpPr>
          <p:spPr bwMode="auto">
            <a:xfrm>
              <a:off x="5718878" y="3060431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50" name="Snip Single Corner Rectangle 49"/>
            <p:cNvSpPr/>
            <p:nvPr/>
          </p:nvSpPr>
          <p:spPr bwMode="auto">
            <a:xfrm>
              <a:off x="5789940" y="2980518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r>
                <a:rPr lang="en-US" altLang="ko-KR" dirty="0" smtClean="0"/>
                <a:t>Device</a:t>
              </a:r>
              <a:endParaRPr lang="ko-KR" altLang="en-US" dirty="0"/>
            </a:p>
          </p:txBody>
        </p:sp>
      </p:grpSp>
      <p:cxnSp>
        <p:nvCxnSpPr>
          <p:cNvPr id="52" name="Straight Arrow Connector 51"/>
          <p:cNvCxnSpPr>
            <a:stCxn id="50" idx="0"/>
            <a:endCxn id="5" idx="4"/>
          </p:cNvCxnSpPr>
          <p:nvPr/>
        </p:nvCxnSpPr>
        <p:spPr bwMode="auto">
          <a:xfrm>
            <a:off x="6584420" y="3196421"/>
            <a:ext cx="1929978" cy="42094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 rot="683871">
            <a:off x="6640227" y="3075434"/>
            <a:ext cx="1697822" cy="33853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1600" i="1" dirty="0"/>
              <a:t>I/O Interrupts</a:t>
            </a:r>
            <a:endParaRPr lang="ko-KR" altLang="en-US" sz="1600" i="1" dirty="0"/>
          </a:p>
        </p:txBody>
      </p:sp>
      <p:sp>
        <p:nvSpPr>
          <p:cNvPr id="73" name="7-Point Star 72"/>
          <p:cNvSpPr/>
          <p:nvPr/>
        </p:nvSpPr>
        <p:spPr bwMode="auto">
          <a:xfrm>
            <a:off x="8776730" y="239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4" name="7-Point Star 73"/>
          <p:cNvSpPr/>
          <p:nvPr/>
        </p:nvSpPr>
        <p:spPr bwMode="auto">
          <a:xfrm>
            <a:off x="8776727" y="42883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353856" y="2449101"/>
            <a:ext cx="1620230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9371347" y="4325771"/>
            <a:ext cx="1639504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9" name="Folded Corner 78"/>
          <p:cNvSpPr/>
          <p:nvPr/>
        </p:nvSpPr>
        <p:spPr bwMode="auto">
          <a:xfrm>
            <a:off x="11572399" y="2218665"/>
            <a:ext cx="974362" cy="3735451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81" name="Straight Arrow Connector 80"/>
          <p:cNvCxnSpPr>
            <a:endCxn id="77" idx="3"/>
          </p:cNvCxnSpPr>
          <p:nvPr/>
        </p:nvCxnSpPr>
        <p:spPr bwMode="auto">
          <a:xfrm flipH="1" flipV="1">
            <a:off x="10974086" y="2633756"/>
            <a:ext cx="553348" cy="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/>
          <p:cNvCxnSpPr>
            <a:stCxn id="78" idx="3"/>
          </p:cNvCxnSpPr>
          <p:nvPr/>
        </p:nvCxnSpPr>
        <p:spPr bwMode="auto">
          <a:xfrm>
            <a:off x="11010851" y="4510426"/>
            <a:ext cx="516582" cy="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4511277" y="1435875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2683243" y="2123065"/>
            <a:ext cx="1213437" cy="5709495"/>
            <a:chOff x="2683239" y="2123061"/>
            <a:chExt cx="1213437" cy="5709494"/>
          </a:xfrm>
        </p:grpSpPr>
        <p:cxnSp>
          <p:nvCxnSpPr>
            <p:cNvPr id="87" name="Elbow Connector 86"/>
            <p:cNvCxnSpPr>
              <a:stCxn id="7" idx="2"/>
            </p:cNvCxnSpPr>
            <p:nvPr/>
          </p:nvCxnSpPr>
          <p:spPr bwMode="auto">
            <a:xfrm rot="10800000">
              <a:off x="3057991" y="2123061"/>
              <a:ext cx="838685" cy="4356224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Elbow Connector 89"/>
            <p:cNvCxnSpPr>
              <a:stCxn id="9" idx="2"/>
            </p:cNvCxnSpPr>
            <p:nvPr/>
          </p:nvCxnSpPr>
          <p:spPr bwMode="auto">
            <a:xfrm rot="10800000">
              <a:off x="2818151" y="2123063"/>
              <a:ext cx="1078525" cy="503285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Elbow Connector 92"/>
            <p:cNvCxnSpPr>
              <a:stCxn id="11" idx="2"/>
            </p:cNvCxnSpPr>
            <p:nvPr/>
          </p:nvCxnSpPr>
          <p:spPr bwMode="auto">
            <a:xfrm rot="10800000">
              <a:off x="2683239" y="2123062"/>
              <a:ext cx="1213436" cy="5709493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7" name="TextBox 96"/>
          <p:cNvSpPr txBox="1"/>
          <p:nvPr/>
        </p:nvSpPr>
        <p:spPr>
          <a:xfrm>
            <a:off x="1439055" y="2269223"/>
            <a:ext cx="1065350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New</a:t>
            </a:r>
          </a:p>
          <a:p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107" name="Elbow Connector 106"/>
          <p:cNvCxnSpPr>
            <a:stCxn id="101" idx="1"/>
          </p:cNvCxnSpPr>
          <p:nvPr/>
        </p:nvCxnSpPr>
        <p:spPr bwMode="auto">
          <a:xfrm rot="10800000">
            <a:off x="3210398" y="2123065"/>
            <a:ext cx="1743087" cy="340057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4" name="Group 143"/>
          <p:cNvGrpSpPr/>
          <p:nvPr/>
        </p:nvGrpSpPr>
        <p:grpSpPr>
          <a:xfrm>
            <a:off x="4953485" y="5252088"/>
            <a:ext cx="1810379" cy="891390"/>
            <a:chOff x="4953483" y="5252077"/>
            <a:chExt cx="1810379" cy="891387"/>
          </a:xfrm>
        </p:grpSpPr>
        <p:sp>
          <p:nvSpPr>
            <p:cNvPr id="101" name="Rounded Rectangle 100"/>
            <p:cNvSpPr/>
            <p:nvPr/>
          </p:nvSpPr>
          <p:spPr bwMode="auto">
            <a:xfrm>
              <a:off x="4953483" y="5252077"/>
              <a:ext cx="1753849" cy="54311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05" name="7-Point Star 104"/>
            <p:cNvSpPr/>
            <p:nvPr/>
          </p:nvSpPr>
          <p:spPr bwMode="auto">
            <a:xfrm>
              <a:off x="5151741" y="529107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06" name="7-Point Star 105"/>
            <p:cNvSpPr/>
            <p:nvPr/>
          </p:nvSpPr>
          <p:spPr bwMode="auto">
            <a:xfrm>
              <a:off x="5754694" y="5293366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79825" y="5774133"/>
              <a:ext cx="1784037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Event Waiting</a:t>
              </a:r>
              <a:endParaRPr lang="ko-KR" altLang="en-US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666439" y="4415664"/>
            <a:ext cx="1031355" cy="836417"/>
            <a:chOff x="4666442" y="4415660"/>
            <a:chExt cx="1031354" cy="836417"/>
          </a:xfrm>
        </p:grpSpPr>
        <p:cxnSp>
          <p:nvCxnSpPr>
            <p:cNvPr id="116" name="Straight Arrow Connector 115"/>
            <p:cNvCxnSpPr>
              <a:stCxn id="119" idx="2"/>
            </p:cNvCxnSpPr>
            <p:nvPr/>
          </p:nvCxnSpPr>
          <p:spPr bwMode="auto">
            <a:xfrm flipH="1">
              <a:off x="5151745" y="4784992"/>
              <a:ext cx="30375" cy="4670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9" name="TextBox 118"/>
            <p:cNvSpPr txBox="1"/>
            <p:nvPr/>
          </p:nvSpPr>
          <p:spPr>
            <a:xfrm>
              <a:off x="4666442" y="4415660"/>
              <a:ext cx="1031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Events</a:t>
              </a:r>
              <a:endParaRPr lang="ko-KR" altLang="en-US" i="1" dirty="0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9039056" y="4099822"/>
            <a:ext cx="2930586" cy="3554735"/>
            <a:chOff x="9039055" y="4099819"/>
            <a:chExt cx="2930585" cy="3554734"/>
          </a:xfrm>
        </p:grpSpPr>
        <p:cxnSp>
          <p:nvCxnSpPr>
            <p:cNvPr id="128" name="Elbow Connector 127"/>
            <p:cNvCxnSpPr>
              <a:stCxn id="5" idx="2"/>
              <a:endCxn id="124930" idx="1"/>
            </p:cNvCxnSpPr>
            <p:nvPr/>
          </p:nvCxnSpPr>
          <p:spPr bwMode="auto">
            <a:xfrm rot="16200000" flipH="1">
              <a:off x="8498381" y="4640493"/>
              <a:ext cx="3097533" cy="2016186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24930" name="Picture 2" descr="C:\Users\Administrator\AppData\Local\Microsoft\Windows\Temporary Internet Files\Content.IE5\125ZXYH3\MC900433859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240" y="674015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" name="7-Point Star 132"/>
            <p:cNvSpPr/>
            <p:nvPr/>
          </p:nvSpPr>
          <p:spPr bwMode="auto">
            <a:xfrm>
              <a:off x="9893847" y="6693238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chemeClr val="accent3">
                    <a:lumMod val="65000"/>
                    <a:tint val="66000"/>
                    <a:satMod val="160000"/>
                  </a:schemeClr>
                </a:gs>
                <a:gs pos="50000">
                  <a:schemeClr val="accent3">
                    <a:lumMod val="65000"/>
                    <a:tint val="44500"/>
                    <a:satMod val="160000"/>
                  </a:schemeClr>
                </a:gs>
                <a:gs pos="100000">
                  <a:schemeClr val="accent3">
                    <a:lumMod val="6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9596203" y="5650355"/>
            <a:ext cx="1841294" cy="1131832"/>
            <a:chOff x="9596196" y="5650354"/>
            <a:chExt cx="1841293" cy="1131832"/>
          </a:xfrm>
        </p:grpSpPr>
        <p:sp>
          <p:nvSpPr>
            <p:cNvPr id="134" name="TextBox 133"/>
            <p:cNvSpPr txBox="1"/>
            <p:nvPr/>
          </p:nvSpPr>
          <p:spPr>
            <a:xfrm>
              <a:off x="9596196" y="6135855"/>
              <a:ext cx="14351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Release</a:t>
              </a:r>
            </a:p>
            <a:p>
              <a:r>
                <a:rPr lang="en-US" altLang="ko-KR" i="1" dirty="0" smtClean="0"/>
                <a:t>Resources</a:t>
              </a:r>
              <a:endParaRPr lang="ko-KR" altLang="en-US" i="1" dirty="0"/>
            </a:p>
          </p:txBody>
        </p:sp>
        <p:cxnSp>
          <p:nvCxnSpPr>
            <p:cNvPr id="135" name="Straight Arrow Connector 134"/>
            <p:cNvCxnSpPr/>
            <p:nvPr/>
          </p:nvCxnSpPr>
          <p:spPr bwMode="auto">
            <a:xfrm flipV="1">
              <a:off x="10643016" y="5650354"/>
              <a:ext cx="794473" cy="485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5" name="TextBox 154"/>
          <p:cNvSpPr txBox="1"/>
          <p:nvPr/>
        </p:nvSpPr>
        <p:spPr>
          <a:xfrm>
            <a:off x="9551230" y="3427305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6718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49" grpId="0"/>
      <p:bldP spid="59" grpId="0"/>
      <p:bldP spid="73" grpId="0" animBg="1"/>
      <p:bldP spid="74" grpId="0" animBg="1"/>
      <p:bldP spid="77" grpId="0"/>
      <p:bldP spid="78" grpId="0"/>
      <p:bldP spid="85" grpId="0"/>
      <p:bldP spid="9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/>
          <p:cNvGrpSpPr/>
          <p:nvPr/>
        </p:nvGrpSpPr>
        <p:grpSpPr>
          <a:xfrm>
            <a:off x="4902621" y="6218417"/>
            <a:ext cx="1908019" cy="2293077"/>
            <a:chOff x="4902621" y="6218417"/>
            <a:chExt cx="1908020" cy="2293077"/>
          </a:xfrm>
        </p:grpSpPr>
        <p:sp>
          <p:nvSpPr>
            <p:cNvPr id="8" name="Can 7"/>
            <p:cNvSpPr/>
            <p:nvPr/>
          </p:nvSpPr>
          <p:spPr bwMode="auto">
            <a:xfrm rot="16200000">
              <a:off x="5562807" y="5595628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0" name="Can 9"/>
            <p:cNvSpPr/>
            <p:nvPr/>
          </p:nvSpPr>
          <p:spPr bwMode="auto">
            <a:xfrm rot="16200000">
              <a:off x="5562807" y="6272262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2" name="Can 11"/>
            <p:cNvSpPr/>
            <p:nvPr/>
          </p:nvSpPr>
          <p:spPr bwMode="auto">
            <a:xfrm rot="16200000">
              <a:off x="5562807" y="6948896"/>
              <a:ext cx="521736" cy="1767314"/>
            </a:xfrm>
            <a:prstGeom prst="can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02621" y="8142162"/>
              <a:ext cx="19080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 Queues</a:t>
              </a:r>
              <a:endParaRPr lang="ko-KR" altLang="en-US" dirty="0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3776755" y="6218414"/>
            <a:ext cx="1078014" cy="2290576"/>
            <a:chOff x="3776755" y="6218416"/>
            <a:chExt cx="1078013" cy="2290576"/>
          </a:xfrm>
        </p:grpSpPr>
        <p:sp>
          <p:nvSpPr>
            <p:cNvPr id="7" name="Snip Single Corner Rectangle 6"/>
            <p:cNvSpPr/>
            <p:nvPr/>
          </p:nvSpPr>
          <p:spPr bwMode="auto">
            <a:xfrm>
              <a:off x="3896675" y="6218416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9" name="Snip Single Corner Rectangle 8"/>
            <p:cNvSpPr/>
            <p:nvPr/>
          </p:nvSpPr>
          <p:spPr bwMode="auto">
            <a:xfrm>
              <a:off x="3896675" y="6895050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11" name="Snip Single Corner Rectangle 10"/>
            <p:cNvSpPr/>
            <p:nvPr/>
          </p:nvSpPr>
          <p:spPr bwMode="auto">
            <a:xfrm>
              <a:off x="3896675" y="7571686"/>
              <a:ext cx="794479" cy="521736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776755" y="8139660"/>
              <a:ext cx="10780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Devices</a:t>
              </a:r>
              <a:endParaRPr lang="ko-KR" altLang="en-US" dirty="0"/>
            </a:p>
          </p:txBody>
        </p:sp>
      </p:grpSp>
      <p:cxnSp>
        <p:nvCxnSpPr>
          <p:cNvPr id="103" name="Elbow Connector 102"/>
          <p:cNvCxnSpPr>
            <a:stCxn id="5" idx="2"/>
            <a:endCxn id="101" idx="3"/>
          </p:cNvCxnSpPr>
          <p:nvPr/>
        </p:nvCxnSpPr>
        <p:spPr bwMode="auto">
          <a:xfrm rot="5400000">
            <a:off x="7161290" y="3645870"/>
            <a:ext cx="1423815" cy="233172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States of Processes</a:t>
            </a:r>
            <a:endParaRPr lang="ko-KR" altLang="en-US" dirty="0"/>
          </a:p>
        </p:txBody>
      </p:sp>
      <p:sp>
        <p:nvSpPr>
          <p:cNvPr id="3" name="Can 2"/>
          <p:cNvSpPr/>
          <p:nvPr/>
        </p:nvSpPr>
        <p:spPr bwMode="auto">
          <a:xfrm rot="16200000">
            <a:off x="5324629" y="728488"/>
            <a:ext cx="744789" cy="2789146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4" name="7-Point Star 3"/>
          <p:cNvSpPr/>
          <p:nvPr/>
        </p:nvSpPr>
        <p:spPr bwMode="auto">
          <a:xfrm>
            <a:off x="1633930" y="184102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Bevel 4"/>
          <p:cNvSpPr/>
          <p:nvPr/>
        </p:nvSpPr>
        <p:spPr bwMode="auto">
          <a:xfrm>
            <a:off x="8514401" y="3134904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3" name="Flowchart: Collate 12"/>
          <p:cNvSpPr/>
          <p:nvPr/>
        </p:nvSpPr>
        <p:spPr bwMode="auto">
          <a:xfrm>
            <a:off x="5897094" y="3794381"/>
            <a:ext cx="457200" cy="635219"/>
          </a:xfrm>
          <a:prstGeom prst="flowChartCol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/>
          </a:p>
        </p:txBody>
      </p:sp>
      <p:sp>
        <p:nvSpPr>
          <p:cNvPr id="15" name="7-Point Star 14"/>
          <p:cNvSpPr/>
          <p:nvPr/>
        </p:nvSpPr>
        <p:spPr bwMode="auto">
          <a:xfrm>
            <a:off x="6445007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6" name="7-Point Star 15"/>
          <p:cNvSpPr/>
          <p:nvPr/>
        </p:nvSpPr>
        <p:spPr bwMode="auto">
          <a:xfrm>
            <a:off x="5874618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7" name="7-Point Star 16"/>
          <p:cNvSpPr/>
          <p:nvPr/>
        </p:nvSpPr>
        <p:spPr bwMode="auto">
          <a:xfrm>
            <a:off x="5304230" y="190098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7-Point Star 17"/>
          <p:cNvSpPr/>
          <p:nvPr/>
        </p:nvSpPr>
        <p:spPr bwMode="auto">
          <a:xfrm>
            <a:off x="8776727" y="3365305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 w="127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grpSp>
        <p:nvGrpSpPr>
          <p:cNvPr id="149" name="Group 148"/>
          <p:cNvGrpSpPr/>
          <p:nvPr/>
        </p:nvGrpSpPr>
        <p:grpSpPr>
          <a:xfrm>
            <a:off x="5107897" y="6257211"/>
            <a:ext cx="524657" cy="1797423"/>
            <a:chOff x="5107893" y="6257207"/>
            <a:chExt cx="524657" cy="1797423"/>
          </a:xfrm>
        </p:grpSpPr>
        <p:sp>
          <p:nvSpPr>
            <p:cNvPr id="19" name="7-Point Star 18"/>
            <p:cNvSpPr/>
            <p:nvPr/>
          </p:nvSpPr>
          <p:spPr bwMode="auto">
            <a:xfrm>
              <a:off x="5107893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0" name="7-Point Star 19"/>
            <p:cNvSpPr/>
            <p:nvPr/>
          </p:nvSpPr>
          <p:spPr bwMode="auto">
            <a:xfrm>
              <a:off x="5107893" y="69338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1" name="7-Point Star 20"/>
            <p:cNvSpPr/>
            <p:nvPr/>
          </p:nvSpPr>
          <p:spPr bwMode="auto">
            <a:xfrm>
              <a:off x="5107893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662533" y="6257211"/>
            <a:ext cx="530902" cy="1797423"/>
            <a:chOff x="5662530" y="6257207"/>
            <a:chExt cx="530902" cy="1797423"/>
          </a:xfrm>
        </p:grpSpPr>
        <p:sp>
          <p:nvSpPr>
            <p:cNvPr id="22" name="7-Point Star 21"/>
            <p:cNvSpPr/>
            <p:nvPr/>
          </p:nvSpPr>
          <p:spPr bwMode="auto">
            <a:xfrm>
              <a:off x="5662530" y="625720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23" name="7-Point Star 22"/>
            <p:cNvSpPr/>
            <p:nvPr/>
          </p:nvSpPr>
          <p:spPr bwMode="auto">
            <a:xfrm>
              <a:off x="5668775" y="7610475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cxnSp>
        <p:nvCxnSpPr>
          <p:cNvPr id="25" name="Straight Arrow Connector 24"/>
          <p:cNvCxnSpPr/>
          <p:nvPr/>
        </p:nvCxnSpPr>
        <p:spPr bwMode="auto">
          <a:xfrm>
            <a:off x="2263515" y="209308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Elbow Connector 26"/>
          <p:cNvCxnSpPr>
            <a:stCxn id="3" idx="3"/>
            <a:endCxn id="5" idx="6"/>
          </p:cNvCxnSpPr>
          <p:nvPr/>
        </p:nvCxnSpPr>
        <p:spPr bwMode="auto">
          <a:xfrm>
            <a:off x="7091599" y="2123059"/>
            <a:ext cx="1947457" cy="1011844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6" name="Group 145"/>
          <p:cNvGrpSpPr/>
          <p:nvPr/>
        </p:nvGrpSpPr>
        <p:grpSpPr>
          <a:xfrm>
            <a:off x="6707337" y="4099820"/>
            <a:ext cx="2331721" cy="3732733"/>
            <a:chOff x="6707333" y="4099819"/>
            <a:chExt cx="2331722" cy="3732733"/>
          </a:xfrm>
        </p:grpSpPr>
        <p:cxnSp>
          <p:nvCxnSpPr>
            <p:cNvPr id="29" name="Elbow Connector 28"/>
            <p:cNvCxnSpPr>
              <a:stCxn id="5" idx="2"/>
              <a:endCxn id="8" idx="3"/>
            </p:cNvCxnSpPr>
            <p:nvPr/>
          </p:nvCxnSpPr>
          <p:spPr bwMode="auto">
            <a:xfrm rot="5400000">
              <a:off x="6683461" y="4123691"/>
              <a:ext cx="2379465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1" name="Elbow Connector 30"/>
            <p:cNvCxnSpPr>
              <a:stCxn id="5" idx="2"/>
              <a:endCxn id="10" idx="3"/>
            </p:cNvCxnSpPr>
            <p:nvPr/>
          </p:nvCxnSpPr>
          <p:spPr bwMode="auto">
            <a:xfrm rot="5400000">
              <a:off x="6345144" y="4462008"/>
              <a:ext cx="3056099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3" name="Elbow Connector 32"/>
            <p:cNvCxnSpPr>
              <a:stCxn id="5" idx="2"/>
              <a:endCxn id="12" idx="3"/>
            </p:cNvCxnSpPr>
            <p:nvPr/>
          </p:nvCxnSpPr>
          <p:spPr bwMode="auto">
            <a:xfrm rot="5400000">
              <a:off x="6006827" y="4800325"/>
              <a:ext cx="3732733" cy="2331722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7" name="Elbow Connector 36"/>
          <p:cNvCxnSpPr>
            <a:stCxn id="5" idx="2"/>
            <a:endCxn id="3" idx="1"/>
          </p:cNvCxnSpPr>
          <p:nvPr/>
        </p:nvCxnSpPr>
        <p:spPr bwMode="auto">
          <a:xfrm rot="5400000" flipH="1">
            <a:off x="5682372" y="743139"/>
            <a:ext cx="1976760" cy="4736604"/>
          </a:xfrm>
          <a:prstGeom prst="bentConnector4">
            <a:avLst>
              <a:gd name="adj1" fmla="val -44930"/>
              <a:gd name="adj2" fmla="val 112678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3" idx="1"/>
          </p:cNvCxnSpPr>
          <p:nvPr/>
        </p:nvCxnSpPr>
        <p:spPr bwMode="auto">
          <a:xfrm flipV="1">
            <a:off x="6125695" y="3794386"/>
            <a:ext cx="2343733" cy="317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7" name="Group 146"/>
          <p:cNvGrpSpPr/>
          <p:nvPr/>
        </p:nvGrpSpPr>
        <p:grpSpPr>
          <a:xfrm>
            <a:off x="4040124" y="6263243"/>
            <a:ext cx="524657" cy="1791388"/>
            <a:chOff x="4040121" y="6263241"/>
            <a:chExt cx="524657" cy="1791388"/>
          </a:xfrm>
        </p:grpSpPr>
        <p:sp>
          <p:nvSpPr>
            <p:cNvPr id="44" name="7-Point Star 43"/>
            <p:cNvSpPr/>
            <p:nvPr/>
          </p:nvSpPr>
          <p:spPr bwMode="auto">
            <a:xfrm>
              <a:off x="4040121" y="6263241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5" name="7-Point Star 44"/>
            <p:cNvSpPr/>
            <p:nvPr/>
          </p:nvSpPr>
          <p:spPr bwMode="auto">
            <a:xfrm>
              <a:off x="4040121" y="6933840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46" name="7-Point Star 45"/>
            <p:cNvSpPr/>
            <p:nvPr/>
          </p:nvSpPr>
          <p:spPr bwMode="auto">
            <a:xfrm>
              <a:off x="4040121" y="7610474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21221474">
            <a:off x="6678411" y="3658630"/>
            <a:ext cx="1284648" cy="584753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1600" i="1" dirty="0"/>
              <a:t>Timer</a:t>
            </a:r>
          </a:p>
          <a:p>
            <a:r>
              <a:rPr lang="en-US" altLang="ko-KR" sz="1600" i="1" dirty="0"/>
              <a:t>Interrupts</a:t>
            </a:r>
            <a:endParaRPr lang="ko-KR" altLang="en-US" sz="1600" i="1" dirty="0"/>
          </a:p>
        </p:txBody>
      </p:sp>
      <p:grpSp>
        <p:nvGrpSpPr>
          <p:cNvPr id="139" name="Group 138"/>
          <p:cNvGrpSpPr/>
          <p:nvPr/>
        </p:nvGrpSpPr>
        <p:grpSpPr>
          <a:xfrm>
            <a:off x="5718882" y="2935549"/>
            <a:ext cx="865541" cy="601651"/>
            <a:chOff x="5718878" y="2980518"/>
            <a:chExt cx="865541" cy="601650"/>
          </a:xfrm>
        </p:grpSpPr>
        <p:sp>
          <p:nvSpPr>
            <p:cNvPr id="51" name="Snip Single Corner Rectangle 50"/>
            <p:cNvSpPr/>
            <p:nvPr/>
          </p:nvSpPr>
          <p:spPr bwMode="auto">
            <a:xfrm>
              <a:off x="5718878" y="3060431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endParaRPr lang="ko-KR" altLang="en-US" dirty="0"/>
            </a:p>
          </p:txBody>
        </p:sp>
        <p:sp>
          <p:nvSpPr>
            <p:cNvPr id="50" name="Snip Single Corner Rectangle 49"/>
            <p:cNvSpPr/>
            <p:nvPr/>
          </p:nvSpPr>
          <p:spPr bwMode="auto">
            <a:xfrm>
              <a:off x="5789940" y="2980518"/>
              <a:ext cx="794479" cy="521737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202"/>
              <a:r>
                <a:rPr lang="en-US" altLang="ko-KR" dirty="0" smtClean="0"/>
                <a:t>Device</a:t>
              </a:r>
              <a:endParaRPr lang="ko-KR" altLang="en-US" dirty="0"/>
            </a:p>
          </p:txBody>
        </p:sp>
      </p:grpSp>
      <p:cxnSp>
        <p:nvCxnSpPr>
          <p:cNvPr id="52" name="Straight Arrow Connector 51"/>
          <p:cNvCxnSpPr>
            <a:stCxn id="50" idx="0"/>
            <a:endCxn id="5" idx="4"/>
          </p:cNvCxnSpPr>
          <p:nvPr/>
        </p:nvCxnSpPr>
        <p:spPr bwMode="auto">
          <a:xfrm>
            <a:off x="6584420" y="3196421"/>
            <a:ext cx="1929978" cy="42094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9" name="TextBox 58"/>
          <p:cNvSpPr txBox="1"/>
          <p:nvPr/>
        </p:nvSpPr>
        <p:spPr>
          <a:xfrm rot="683871">
            <a:off x="6640227" y="3075434"/>
            <a:ext cx="1697822" cy="338532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sz="1600" i="1" dirty="0"/>
              <a:t>I/O Interrupts</a:t>
            </a:r>
            <a:endParaRPr lang="ko-KR" altLang="en-US" sz="1600" i="1" dirty="0"/>
          </a:p>
        </p:txBody>
      </p:sp>
      <p:sp>
        <p:nvSpPr>
          <p:cNvPr id="73" name="7-Point Star 72"/>
          <p:cNvSpPr/>
          <p:nvPr/>
        </p:nvSpPr>
        <p:spPr bwMode="auto">
          <a:xfrm>
            <a:off x="8776730" y="239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4" name="7-Point Star 73"/>
          <p:cNvSpPr/>
          <p:nvPr/>
        </p:nvSpPr>
        <p:spPr bwMode="auto">
          <a:xfrm>
            <a:off x="8776727" y="428836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0" tIns="45709" rIns="91420" bIns="45709" numCol="1" rtlCol="0" anchor="t" anchorCtr="0" compatLnSpc="1">
            <a:prstTxWarp prst="textNoShape">
              <a:avLst/>
            </a:prstTxWarp>
          </a:bodyPr>
          <a:lstStyle/>
          <a:p>
            <a:pPr defTabSz="914202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353856" y="2449101"/>
            <a:ext cx="1620230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Load_PCB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8" name="TextBox 77"/>
          <p:cNvSpPr txBox="1"/>
          <p:nvPr/>
        </p:nvSpPr>
        <p:spPr>
          <a:xfrm>
            <a:off x="9371347" y="4325771"/>
            <a:ext cx="1639504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i="1" dirty="0" err="1" smtClean="0"/>
              <a:t>Save_PCB</a:t>
            </a:r>
            <a:r>
              <a:rPr lang="en-US" altLang="ko-KR" i="1" dirty="0" smtClean="0"/>
              <a:t>()</a:t>
            </a:r>
            <a:endParaRPr lang="ko-KR" altLang="en-US" i="1" dirty="0"/>
          </a:p>
        </p:txBody>
      </p:sp>
      <p:sp>
        <p:nvSpPr>
          <p:cNvPr id="79" name="Folded Corner 78"/>
          <p:cNvSpPr/>
          <p:nvPr/>
        </p:nvSpPr>
        <p:spPr bwMode="auto">
          <a:xfrm>
            <a:off x="11572399" y="2218665"/>
            <a:ext cx="974362" cy="3735451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0" tIns="45709" rIns="91420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202"/>
            <a:r>
              <a:rPr lang="en-US" altLang="ko-KR" dirty="0" err="1"/>
              <a:t>Mem</a:t>
            </a:r>
            <a:endParaRPr lang="ko-KR" altLang="en-US" dirty="0"/>
          </a:p>
        </p:txBody>
      </p:sp>
      <p:cxnSp>
        <p:nvCxnSpPr>
          <p:cNvPr id="81" name="Straight Arrow Connector 80"/>
          <p:cNvCxnSpPr>
            <a:endCxn id="77" idx="3"/>
          </p:cNvCxnSpPr>
          <p:nvPr/>
        </p:nvCxnSpPr>
        <p:spPr bwMode="auto">
          <a:xfrm flipH="1" flipV="1">
            <a:off x="10974086" y="2633756"/>
            <a:ext cx="553348" cy="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/>
          <p:cNvCxnSpPr>
            <a:stCxn id="78" idx="3"/>
          </p:cNvCxnSpPr>
          <p:nvPr/>
        </p:nvCxnSpPr>
        <p:spPr bwMode="auto">
          <a:xfrm>
            <a:off x="11010851" y="4510426"/>
            <a:ext cx="516582" cy="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5" name="TextBox 84"/>
          <p:cNvSpPr txBox="1"/>
          <p:nvPr/>
        </p:nvSpPr>
        <p:spPr>
          <a:xfrm>
            <a:off x="4511277" y="1435875"/>
            <a:ext cx="1726063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grpSp>
        <p:nvGrpSpPr>
          <p:cNvPr id="151" name="Group 150"/>
          <p:cNvGrpSpPr/>
          <p:nvPr/>
        </p:nvGrpSpPr>
        <p:grpSpPr>
          <a:xfrm>
            <a:off x="2683243" y="2123065"/>
            <a:ext cx="1213437" cy="5709495"/>
            <a:chOff x="2683239" y="2123061"/>
            <a:chExt cx="1213437" cy="5709494"/>
          </a:xfrm>
        </p:grpSpPr>
        <p:cxnSp>
          <p:nvCxnSpPr>
            <p:cNvPr id="87" name="Elbow Connector 86"/>
            <p:cNvCxnSpPr>
              <a:stCxn id="7" idx="2"/>
            </p:cNvCxnSpPr>
            <p:nvPr/>
          </p:nvCxnSpPr>
          <p:spPr bwMode="auto">
            <a:xfrm rot="10800000">
              <a:off x="3057991" y="2123061"/>
              <a:ext cx="838685" cy="4356224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0" name="Elbow Connector 89"/>
            <p:cNvCxnSpPr>
              <a:stCxn id="9" idx="2"/>
            </p:cNvCxnSpPr>
            <p:nvPr/>
          </p:nvCxnSpPr>
          <p:spPr bwMode="auto">
            <a:xfrm rot="10800000">
              <a:off x="2818151" y="2123063"/>
              <a:ext cx="1078525" cy="503285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3" name="Elbow Connector 92"/>
            <p:cNvCxnSpPr>
              <a:stCxn id="11" idx="2"/>
            </p:cNvCxnSpPr>
            <p:nvPr/>
          </p:nvCxnSpPr>
          <p:spPr bwMode="auto">
            <a:xfrm rot="10800000">
              <a:off x="2683239" y="2123062"/>
              <a:ext cx="1213436" cy="5709493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97" name="TextBox 96"/>
          <p:cNvSpPr txBox="1"/>
          <p:nvPr/>
        </p:nvSpPr>
        <p:spPr>
          <a:xfrm>
            <a:off x="1439055" y="2269223"/>
            <a:ext cx="1065350" cy="646309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New</a:t>
            </a:r>
          </a:p>
          <a:p>
            <a:r>
              <a:rPr lang="en-US" altLang="ko-KR" dirty="0" smtClean="0"/>
              <a:t>process</a:t>
            </a:r>
            <a:endParaRPr lang="ko-KR" altLang="en-US" dirty="0"/>
          </a:p>
        </p:txBody>
      </p:sp>
      <p:cxnSp>
        <p:nvCxnSpPr>
          <p:cNvPr id="107" name="Elbow Connector 106"/>
          <p:cNvCxnSpPr>
            <a:stCxn id="101" idx="1"/>
          </p:cNvCxnSpPr>
          <p:nvPr/>
        </p:nvCxnSpPr>
        <p:spPr bwMode="auto">
          <a:xfrm rot="10800000">
            <a:off x="3210398" y="2123065"/>
            <a:ext cx="1743087" cy="340057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44" name="Group 143"/>
          <p:cNvGrpSpPr/>
          <p:nvPr/>
        </p:nvGrpSpPr>
        <p:grpSpPr>
          <a:xfrm>
            <a:off x="4953485" y="5252088"/>
            <a:ext cx="1810379" cy="891390"/>
            <a:chOff x="4953483" y="5252077"/>
            <a:chExt cx="1810379" cy="891387"/>
          </a:xfrm>
        </p:grpSpPr>
        <p:sp>
          <p:nvSpPr>
            <p:cNvPr id="101" name="Rounded Rectangle 100"/>
            <p:cNvSpPr/>
            <p:nvPr/>
          </p:nvSpPr>
          <p:spPr bwMode="auto">
            <a:xfrm>
              <a:off x="4953483" y="5252077"/>
              <a:ext cx="1753849" cy="54311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05" name="7-Point Star 104"/>
            <p:cNvSpPr/>
            <p:nvPr/>
          </p:nvSpPr>
          <p:spPr bwMode="auto">
            <a:xfrm>
              <a:off x="5151741" y="5291077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06" name="7-Point Star 105"/>
            <p:cNvSpPr/>
            <p:nvPr/>
          </p:nvSpPr>
          <p:spPr bwMode="auto">
            <a:xfrm>
              <a:off x="5754694" y="5293366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4979825" y="5774133"/>
              <a:ext cx="1784037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/>
                <a:t>Event Waiting</a:t>
              </a:r>
              <a:endParaRPr lang="ko-KR" altLang="en-US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666439" y="4415664"/>
            <a:ext cx="1031355" cy="836417"/>
            <a:chOff x="4666442" y="4415660"/>
            <a:chExt cx="1031354" cy="836417"/>
          </a:xfrm>
        </p:grpSpPr>
        <p:cxnSp>
          <p:nvCxnSpPr>
            <p:cNvPr id="116" name="Straight Arrow Connector 115"/>
            <p:cNvCxnSpPr>
              <a:stCxn id="119" idx="2"/>
            </p:cNvCxnSpPr>
            <p:nvPr/>
          </p:nvCxnSpPr>
          <p:spPr bwMode="auto">
            <a:xfrm flipH="1">
              <a:off x="5151745" y="4784992"/>
              <a:ext cx="30375" cy="4670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19" name="TextBox 118"/>
            <p:cNvSpPr txBox="1"/>
            <p:nvPr/>
          </p:nvSpPr>
          <p:spPr>
            <a:xfrm>
              <a:off x="4666442" y="4415660"/>
              <a:ext cx="1031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Events</a:t>
              </a:r>
              <a:endParaRPr lang="ko-KR" altLang="en-US" i="1" dirty="0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9039056" y="4099822"/>
            <a:ext cx="2930586" cy="3554735"/>
            <a:chOff x="9039055" y="4099819"/>
            <a:chExt cx="2930585" cy="3554734"/>
          </a:xfrm>
        </p:grpSpPr>
        <p:cxnSp>
          <p:nvCxnSpPr>
            <p:cNvPr id="128" name="Elbow Connector 127"/>
            <p:cNvCxnSpPr>
              <a:stCxn id="5" idx="2"/>
              <a:endCxn id="124930" idx="1"/>
            </p:cNvCxnSpPr>
            <p:nvPr/>
          </p:nvCxnSpPr>
          <p:spPr bwMode="auto">
            <a:xfrm rot="16200000" flipH="1">
              <a:off x="8498381" y="4640493"/>
              <a:ext cx="3097533" cy="2016186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pic>
          <p:nvPicPr>
            <p:cNvPr id="124930" name="Picture 2" descr="C:\Users\Administrator\AppData\Local\Microsoft\Windows\Temporary Internet Files\Content.IE5\125ZXYH3\MC900433859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55240" y="6740153"/>
              <a:ext cx="914400" cy="914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" name="7-Point Star 132"/>
            <p:cNvSpPr/>
            <p:nvPr/>
          </p:nvSpPr>
          <p:spPr bwMode="auto">
            <a:xfrm>
              <a:off x="9893847" y="6693238"/>
              <a:ext cx="524657" cy="444155"/>
            </a:xfrm>
            <a:prstGeom prst="star7">
              <a:avLst/>
            </a:prstGeom>
            <a:gradFill flip="none" rotWithShape="1">
              <a:gsLst>
                <a:gs pos="0">
                  <a:schemeClr val="accent3">
                    <a:lumMod val="65000"/>
                    <a:tint val="66000"/>
                    <a:satMod val="160000"/>
                  </a:schemeClr>
                </a:gs>
                <a:gs pos="50000">
                  <a:schemeClr val="accent3">
                    <a:lumMod val="65000"/>
                    <a:tint val="44500"/>
                    <a:satMod val="160000"/>
                  </a:schemeClr>
                </a:gs>
                <a:gs pos="100000">
                  <a:schemeClr val="accent3">
                    <a:lumMod val="65000"/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>
                <a:solidFill>
                  <a:schemeClr val="tx1"/>
                </a:solidFill>
                <a:latin typeface="Verdana" charset="0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9596203" y="5650355"/>
            <a:ext cx="1841294" cy="1131832"/>
            <a:chOff x="9596196" y="5650354"/>
            <a:chExt cx="1841293" cy="1131832"/>
          </a:xfrm>
        </p:grpSpPr>
        <p:sp>
          <p:nvSpPr>
            <p:cNvPr id="134" name="TextBox 133"/>
            <p:cNvSpPr txBox="1"/>
            <p:nvPr/>
          </p:nvSpPr>
          <p:spPr>
            <a:xfrm>
              <a:off x="9596196" y="6135855"/>
              <a:ext cx="14351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 smtClean="0"/>
                <a:t>Release</a:t>
              </a:r>
            </a:p>
            <a:p>
              <a:r>
                <a:rPr lang="en-US" altLang="ko-KR" i="1" dirty="0" smtClean="0"/>
                <a:t>Resources</a:t>
              </a:r>
              <a:endParaRPr lang="ko-KR" altLang="en-US" i="1" dirty="0"/>
            </a:p>
          </p:txBody>
        </p:sp>
        <p:cxnSp>
          <p:nvCxnSpPr>
            <p:cNvPr id="135" name="Straight Arrow Connector 134"/>
            <p:cNvCxnSpPr/>
            <p:nvPr/>
          </p:nvCxnSpPr>
          <p:spPr bwMode="auto">
            <a:xfrm flipV="1">
              <a:off x="10643016" y="5650354"/>
              <a:ext cx="794473" cy="4855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55" name="TextBox 154"/>
          <p:cNvSpPr txBox="1"/>
          <p:nvPr/>
        </p:nvSpPr>
        <p:spPr>
          <a:xfrm>
            <a:off x="9551230" y="3427305"/>
            <a:ext cx="653955" cy="369310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3941646" y="1405898"/>
            <a:ext cx="4539484" cy="1382559"/>
            <a:chOff x="3941645" y="1405895"/>
            <a:chExt cx="4539483" cy="1382558"/>
          </a:xfrm>
        </p:grpSpPr>
        <p:sp>
          <p:nvSpPr>
            <p:cNvPr id="6" name="Rounded Rectangle 5"/>
            <p:cNvSpPr/>
            <p:nvPr/>
          </p:nvSpPr>
          <p:spPr bwMode="auto">
            <a:xfrm>
              <a:off x="3941645" y="1405895"/>
              <a:ext cx="3592463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510074" y="1470642"/>
              <a:ext cx="971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Ready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325732" y="2949863"/>
            <a:ext cx="2569884" cy="1382559"/>
            <a:chOff x="8325729" y="2949860"/>
            <a:chExt cx="2569881" cy="1382558"/>
          </a:xfrm>
        </p:grpSpPr>
        <p:sp>
          <p:nvSpPr>
            <p:cNvPr id="80" name="Rounded Rectangle 79"/>
            <p:cNvSpPr/>
            <p:nvPr/>
          </p:nvSpPr>
          <p:spPr bwMode="auto">
            <a:xfrm>
              <a:off x="8325729" y="2949860"/>
              <a:ext cx="1417878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9689779" y="3075533"/>
              <a:ext cx="12058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Running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06376" y="5091452"/>
            <a:ext cx="4300759" cy="3557872"/>
            <a:chOff x="3706376" y="5091452"/>
            <a:chExt cx="4300756" cy="3557872"/>
          </a:xfrm>
        </p:grpSpPr>
        <p:sp>
          <p:nvSpPr>
            <p:cNvPr id="84" name="Rounded Rectangle 83"/>
            <p:cNvSpPr/>
            <p:nvPr/>
          </p:nvSpPr>
          <p:spPr bwMode="auto">
            <a:xfrm>
              <a:off x="3706376" y="5091452"/>
              <a:ext cx="3233303" cy="3557872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878509" y="5644877"/>
              <a:ext cx="11286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Waiting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393580" y="6479293"/>
            <a:ext cx="2576060" cy="1756409"/>
            <a:chOff x="9393580" y="6479284"/>
            <a:chExt cx="2576060" cy="1756406"/>
          </a:xfrm>
        </p:grpSpPr>
        <p:sp>
          <p:nvSpPr>
            <p:cNvPr id="88" name="Rounded Rectangle 87"/>
            <p:cNvSpPr/>
            <p:nvPr/>
          </p:nvSpPr>
          <p:spPr bwMode="auto">
            <a:xfrm>
              <a:off x="9393580" y="6479284"/>
              <a:ext cx="2576060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9637816" y="7866359"/>
              <a:ext cx="1577440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Terminated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59178" y="1692976"/>
            <a:ext cx="1244593" cy="1766705"/>
            <a:chOff x="1259174" y="1692975"/>
            <a:chExt cx="1244594" cy="1766702"/>
          </a:xfrm>
        </p:grpSpPr>
        <p:sp>
          <p:nvSpPr>
            <p:cNvPr id="91" name="Rounded Rectangle 90"/>
            <p:cNvSpPr/>
            <p:nvPr/>
          </p:nvSpPr>
          <p:spPr bwMode="auto">
            <a:xfrm>
              <a:off x="1259174" y="1692975"/>
              <a:ext cx="1244594" cy="1382558"/>
            </a:xfrm>
            <a:prstGeom prst="roundRect">
              <a:avLst/>
            </a:prstGeom>
            <a:solidFill>
              <a:srgbClr val="00B0F0">
                <a:alpha val="21961"/>
              </a:srgbClr>
            </a:solidFill>
            <a:ln w="28575" cap="flat" cmpd="sng" algn="ctr">
              <a:solidFill>
                <a:srgbClr val="0000FF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202"/>
              <a:endParaRPr lang="ko-KR" alt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409074" y="3090346"/>
              <a:ext cx="753297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i="1" dirty="0">
                  <a:solidFill>
                    <a:srgbClr val="0000FF"/>
                  </a:solidFill>
                </a:rPr>
                <a:t>New</a:t>
              </a:r>
              <a:endParaRPr lang="ko-KR" altLang="en-US" i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015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Schedulers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9676" y="1930403"/>
            <a:ext cx="11202181" cy="3485500"/>
          </a:xfrm>
        </p:spPr>
        <p:txBody>
          <a:bodyPr/>
          <a:lstStyle/>
          <a:p>
            <a:r>
              <a:rPr lang="en-US" altLang="ko-KR" sz="3100" b="1" dirty="0">
                <a:solidFill>
                  <a:srgbClr val="000000"/>
                </a:solidFill>
              </a:rPr>
              <a:t>Scheduler:</a:t>
            </a:r>
            <a:r>
              <a:rPr lang="en-US" altLang="ko-KR" sz="3100" dirty="0">
                <a:solidFill>
                  <a:srgbClr val="000000"/>
                </a:solidFill>
              </a:rPr>
              <a:t> determines the change of process state</a:t>
            </a:r>
          </a:p>
          <a:p>
            <a:r>
              <a:rPr lang="en-US" altLang="ko-KR" sz="3100" b="1" dirty="0">
                <a:solidFill>
                  <a:srgbClr val="000000"/>
                </a:solidFill>
              </a:rPr>
              <a:t>long-term scheduler</a:t>
            </a:r>
            <a:r>
              <a:rPr lang="en-US" altLang="ko-KR" sz="3100" dirty="0">
                <a:solidFill>
                  <a:srgbClr val="000000"/>
                </a:solidFill>
              </a:rPr>
              <a:t>  </a:t>
            </a:r>
            <a:r>
              <a:rPr lang="en-US" altLang="ko-KR" sz="3100" dirty="0"/>
              <a:t>(or job scheduler)</a:t>
            </a:r>
          </a:p>
          <a:p>
            <a:r>
              <a:rPr lang="en-US" altLang="ko-KR" sz="3100" b="1" dirty="0">
                <a:solidFill>
                  <a:srgbClr val="000000"/>
                </a:solidFill>
              </a:rPr>
              <a:t>Short-term scheduler</a:t>
            </a:r>
            <a:r>
              <a:rPr lang="en-US" altLang="ko-KR" sz="3100" dirty="0">
                <a:solidFill>
                  <a:srgbClr val="000000"/>
                </a:solidFill>
              </a:rPr>
              <a:t>  </a:t>
            </a:r>
            <a:r>
              <a:rPr lang="en-US" altLang="ko-KR" sz="3100" dirty="0"/>
              <a:t>(or CPU scheduler)</a:t>
            </a:r>
          </a:p>
          <a:p>
            <a:pPr lvl="1"/>
            <a:r>
              <a:rPr lang="en-US" altLang="ko-KR" sz="3100" dirty="0"/>
              <a:t>Sometimes the only scheduler in a system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1793001" y="5415898"/>
            <a:ext cx="1793002" cy="1606095"/>
          </a:xfrm>
          <a:prstGeom prst="can">
            <a:avLst>
              <a:gd name="adj" fmla="val 14535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3" name="Folded Corner 2"/>
          <p:cNvSpPr/>
          <p:nvPr/>
        </p:nvSpPr>
        <p:spPr bwMode="auto">
          <a:xfrm>
            <a:off x="6294183" y="5341193"/>
            <a:ext cx="1755648" cy="1923579"/>
          </a:xfrm>
          <a:prstGeom prst="foldedCorne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4" name="Bevel 3"/>
          <p:cNvSpPr/>
          <p:nvPr/>
        </p:nvSpPr>
        <p:spPr bwMode="auto">
          <a:xfrm>
            <a:off x="10552565" y="5546624"/>
            <a:ext cx="1042416" cy="1042416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12" name="7-Point Star 11"/>
          <p:cNvSpPr/>
          <p:nvPr/>
        </p:nvSpPr>
        <p:spPr bwMode="auto">
          <a:xfrm>
            <a:off x="1970115" y="576287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3" name="7-Point Star 12"/>
          <p:cNvSpPr/>
          <p:nvPr/>
        </p:nvSpPr>
        <p:spPr bwMode="auto">
          <a:xfrm>
            <a:off x="2570766" y="57845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4" name="7-Point Star 13"/>
          <p:cNvSpPr/>
          <p:nvPr/>
        </p:nvSpPr>
        <p:spPr bwMode="auto">
          <a:xfrm>
            <a:off x="2330945" y="640383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3170" y="7134047"/>
            <a:ext cx="1142008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dirty="0" smtClean="0"/>
              <a:t>Disk</a:t>
            </a:r>
          </a:p>
          <a:p>
            <a:pPr algn="ctr"/>
            <a:r>
              <a:rPr lang="en-US" dirty="0" smtClean="0"/>
              <a:t>Job pool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7763" y="7286447"/>
            <a:ext cx="1935720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dirty="0" smtClean="0"/>
              <a:t>Memory</a:t>
            </a:r>
          </a:p>
          <a:p>
            <a:pPr algn="ctr"/>
            <a:r>
              <a:rPr lang="en-US" dirty="0" smtClean="0"/>
              <a:t>(Ready Queue)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0726626" y="7326792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dirty="0" smtClean="0"/>
              <a:t>CPU</a:t>
            </a:r>
          </a:p>
        </p:txBody>
      </p:sp>
      <p:sp>
        <p:nvSpPr>
          <p:cNvPr id="18" name="7-Point Star 17"/>
          <p:cNvSpPr/>
          <p:nvPr/>
        </p:nvSpPr>
        <p:spPr bwMode="auto">
          <a:xfrm>
            <a:off x="6567666" y="57845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7-Point Star 18"/>
          <p:cNvSpPr/>
          <p:nvPr/>
        </p:nvSpPr>
        <p:spPr bwMode="auto">
          <a:xfrm>
            <a:off x="7168317" y="580622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0" name="7-Point Star 19"/>
          <p:cNvSpPr/>
          <p:nvPr/>
        </p:nvSpPr>
        <p:spPr bwMode="auto">
          <a:xfrm>
            <a:off x="6928497" y="642550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21" name="7-Point Star 20"/>
          <p:cNvSpPr/>
          <p:nvPr/>
        </p:nvSpPr>
        <p:spPr bwMode="auto">
          <a:xfrm>
            <a:off x="10794658" y="5809217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" name="Left-Right Arrow 8"/>
          <p:cNvSpPr/>
          <p:nvPr/>
        </p:nvSpPr>
        <p:spPr bwMode="auto">
          <a:xfrm>
            <a:off x="3940869" y="5938813"/>
            <a:ext cx="1923742" cy="429537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23" name="Left-Right Arrow 22"/>
          <p:cNvSpPr/>
          <p:nvPr/>
        </p:nvSpPr>
        <p:spPr bwMode="auto">
          <a:xfrm>
            <a:off x="8314293" y="5960485"/>
            <a:ext cx="1923742" cy="429537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207276" y="6256287"/>
            <a:ext cx="1464321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i="1" dirty="0" smtClean="0"/>
              <a:t>Long-term</a:t>
            </a:r>
          </a:p>
          <a:p>
            <a:pPr algn="ctr"/>
            <a:r>
              <a:rPr lang="en-US" i="1" dirty="0" smtClean="0"/>
              <a:t>scheduler</a:t>
            </a:r>
            <a:endParaRPr lang="en-US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8524379" y="6315310"/>
            <a:ext cx="1539612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i="1" dirty="0" smtClean="0"/>
              <a:t>Short-term</a:t>
            </a:r>
          </a:p>
          <a:p>
            <a:pPr algn="ctr"/>
            <a:r>
              <a:rPr lang="en-US" i="1" dirty="0" smtClean="0"/>
              <a:t>scheduler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71466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Schedulers 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1000" y="1476573"/>
            <a:ext cx="11528112" cy="6040439"/>
          </a:xfrm>
        </p:spPr>
        <p:txBody>
          <a:bodyPr/>
          <a:lstStyle/>
          <a:p>
            <a:r>
              <a:rPr lang="en-US" altLang="ko-KR" sz="2900" dirty="0"/>
              <a:t>Short-term scheduler is invoked very frequently</a:t>
            </a:r>
          </a:p>
          <a:p>
            <a:pPr lvl="1"/>
            <a:r>
              <a:rPr lang="en-US" altLang="ko-KR" sz="2900" dirty="0"/>
              <a:t>When a process leaves CPU</a:t>
            </a:r>
          </a:p>
          <a:p>
            <a:pPr lvl="1"/>
            <a:r>
              <a:rPr lang="en-US" altLang="ko-KR" sz="2900" dirty="0"/>
              <a:t>in milliseconds</a:t>
            </a:r>
          </a:p>
          <a:p>
            <a:pPr lvl="1"/>
            <a:r>
              <a:rPr lang="en-US" altLang="ko-KR" sz="2900" dirty="0">
                <a:sym typeface="Symbol" charset="2"/>
              </a:rPr>
              <a:t>must be fast</a:t>
            </a:r>
            <a:endParaRPr lang="en-US" altLang="ko-KR" sz="1600" dirty="0">
              <a:sym typeface="Symbol" charset="2"/>
            </a:endParaRPr>
          </a:p>
          <a:p>
            <a:r>
              <a:rPr lang="en-US" altLang="ko-KR" sz="2900" dirty="0">
                <a:sym typeface="Symbol" charset="2"/>
              </a:rPr>
              <a:t>Long-term scheduler is invoked very infrequently</a:t>
            </a:r>
          </a:p>
          <a:p>
            <a:pPr lvl="1"/>
            <a:r>
              <a:rPr lang="en-US" altLang="ko-KR" sz="2900" dirty="0">
                <a:sym typeface="Symbol" charset="2"/>
              </a:rPr>
              <a:t>When a process leaves memory</a:t>
            </a:r>
          </a:p>
          <a:p>
            <a:pPr lvl="1"/>
            <a:r>
              <a:rPr lang="en-US" altLang="ko-KR" sz="2900" dirty="0">
                <a:sym typeface="Symbol" charset="2"/>
              </a:rPr>
              <a:t>in seconds/ minutes</a:t>
            </a:r>
          </a:p>
          <a:p>
            <a:pPr lvl="1"/>
            <a:r>
              <a:rPr lang="en-US" altLang="ko-KR" sz="2900" dirty="0">
                <a:sym typeface="Symbol" charset="2"/>
              </a:rPr>
              <a:t>may be slow</a:t>
            </a:r>
            <a:endParaRPr lang="en-US" altLang="ko-KR" sz="1600" i="1" dirty="0">
              <a:sym typeface="Symbol" charset="2"/>
            </a:endParaRPr>
          </a:p>
          <a:p>
            <a:r>
              <a:rPr lang="en-US" altLang="ko-KR" sz="2900" dirty="0">
                <a:sym typeface="Symbol" charset="2"/>
              </a:rPr>
              <a:t>Types of processes</a:t>
            </a:r>
          </a:p>
          <a:p>
            <a:pPr lvl="1"/>
            <a:r>
              <a:rPr lang="en-US" altLang="ko-KR" sz="2900" b="1" dirty="0">
                <a:solidFill>
                  <a:srgbClr val="000000"/>
                </a:solidFill>
                <a:sym typeface="Symbol" charset="2"/>
              </a:rPr>
              <a:t>I/O-bound process</a:t>
            </a:r>
            <a:r>
              <a:rPr lang="en-US" altLang="ko-KR" sz="2900" dirty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ko-KR" sz="2900" dirty="0">
                <a:sym typeface="Symbol" charset="2"/>
              </a:rPr>
              <a:t>– spends more time doing I/O</a:t>
            </a:r>
          </a:p>
          <a:p>
            <a:pPr lvl="1"/>
            <a:r>
              <a:rPr lang="en-US" altLang="ko-KR" sz="2900" b="1" dirty="0">
                <a:solidFill>
                  <a:srgbClr val="000000"/>
                </a:solidFill>
                <a:sym typeface="Symbol" charset="2"/>
              </a:rPr>
              <a:t>CPU-bound process</a:t>
            </a:r>
            <a:r>
              <a:rPr lang="en-US" altLang="ko-KR" sz="2900" dirty="0">
                <a:solidFill>
                  <a:srgbClr val="000000"/>
                </a:solidFill>
                <a:sym typeface="Symbol" charset="2"/>
              </a:rPr>
              <a:t> </a:t>
            </a:r>
            <a:r>
              <a:rPr lang="en-US" altLang="ko-KR" sz="2900" dirty="0">
                <a:sym typeface="Symbol" charset="2"/>
              </a:rPr>
              <a:t>– spends more time doing computations</a:t>
            </a:r>
          </a:p>
        </p:txBody>
      </p:sp>
    </p:spTree>
    <p:extLst>
      <p:ext uri="{BB962C8B-B14F-4D97-AF65-F5344CB8AC3E}">
        <p14:creationId xmlns:p14="http://schemas.microsoft.com/office/powerpoint/2010/main" val="253501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an 39"/>
          <p:cNvSpPr/>
          <p:nvPr/>
        </p:nvSpPr>
        <p:spPr bwMode="auto">
          <a:xfrm>
            <a:off x="1481620" y="3598507"/>
            <a:ext cx="1781471" cy="239900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spcCol="0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Challenge of LT-scheduler</a:t>
            </a:r>
            <a:endParaRPr lang="ko-KR" altLang="en-US" dirty="0"/>
          </a:p>
        </p:txBody>
      </p:sp>
      <p:sp>
        <p:nvSpPr>
          <p:cNvPr id="88" name="Can 87"/>
          <p:cNvSpPr/>
          <p:nvPr/>
        </p:nvSpPr>
        <p:spPr bwMode="auto">
          <a:xfrm rot="16200000">
            <a:off x="7130829" y="5802373"/>
            <a:ext cx="633259" cy="2773627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89" name="TextBox 88"/>
          <p:cNvSpPr txBox="1"/>
          <p:nvPr/>
        </p:nvSpPr>
        <p:spPr>
          <a:xfrm>
            <a:off x="6154000" y="7563187"/>
            <a:ext cx="1422546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 Device</a:t>
            </a:r>
          </a:p>
          <a:p>
            <a:pPr algn="ctr"/>
            <a:r>
              <a:rPr lang="en-US" altLang="ko-KR" dirty="0" smtClean="0"/>
              <a:t>Queues</a:t>
            </a:r>
            <a:endParaRPr lang="ko-KR" altLang="en-US" dirty="0"/>
          </a:p>
        </p:txBody>
      </p:sp>
      <p:sp>
        <p:nvSpPr>
          <p:cNvPr id="91" name="Snip Single Corner Rectangle 90"/>
          <p:cNvSpPr/>
          <p:nvPr/>
        </p:nvSpPr>
        <p:spPr bwMode="auto">
          <a:xfrm>
            <a:off x="5017302" y="6928052"/>
            <a:ext cx="794478" cy="521737"/>
          </a:xfrm>
          <a:prstGeom prst="snip1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ctr" anchorCtr="0" compatLnSpc="1">
            <a:prstTxWarp prst="textNoShape">
              <a:avLst/>
            </a:prstTxWarp>
          </a:bodyPr>
          <a:lstStyle/>
          <a:p>
            <a:pPr algn="ctr" defTabSz="914269"/>
            <a:endParaRPr lang="ko-KR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4897393" y="7560685"/>
            <a:ext cx="1077988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altLang="ko-KR" dirty="0" smtClean="0"/>
              <a:t>I/O</a:t>
            </a:r>
          </a:p>
          <a:p>
            <a:pPr algn="ctr"/>
            <a:r>
              <a:rPr lang="en-US" altLang="ko-KR" dirty="0" smtClean="0"/>
              <a:t>Devices</a:t>
            </a:r>
            <a:endParaRPr lang="ko-KR" altLang="en-US" dirty="0"/>
          </a:p>
        </p:txBody>
      </p:sp>
      <p:sp>
        <p:nvSpPr>
          <p:cNvPr id="94" name="Can 93"/>
          <p:cNvSpPr/>
          <p:nvPr/>
        </p:nvSpPr>
        <p:spPr bwMode="auto">
          <a:xfrm rot="16200000">
            <a:off x="6842739" y="2520869"/>
            <a:ext cx="590551" cy="3429875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/>
          </a:p>
        </p:txBody>
      </p:sp>
      <p:sp>
        <p:nvSpPr>
          <p:cNvPr id="95" name="7-Point Star 94"/>
          <p:cNvSpPr/>
          <p:nvPr/>
        </p:nvSpPr>
        <p:spPr bwMode="auto">
          <a:xfrm>
            <a:off x="1625704" y="419934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6" name="Bevel 95"/>
          <p:cNvSpPr/>
          <p:nvPr/>
        </p:nvSpPr>
        <p:spPr bwMode="auto">
          <a:xfrm>
            <a:off x="9635025" y="4684956"/>
            <a:ext cx="1049313" cy="964917"/>
          </a:xfrm>
          <a:prstGeom prst="beve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/>
          </a:p>
          <a:p>
            <a:pPr defTabSz="914269"/>
            <a:endParaRPr lang="ko-KR" altLang="en-US" dirty="0"/>
          </a:p>
        </p:txBody>
      </p:sp>
      <p:sp>
        <p:nvSpPr>
          <p:cNvPr id="98" name="7-Point Star 97"/>
          <p:cNvSpPr/>
          <p:nvPr/>
        </p:nvSpPr>
        <p:spPr bwMode="auto">
          <a:xfrm>
            <a:off x="7936036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99" name="7-Point Star 98"/>
          <p:cNvSpPr/>
          <p:nvPr/>
        </p:nvSpPr>
        <p:spPr bwMode="auto">
          <a:xfrm>
            <a:off x="7365646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0" name="7-Point Star 99"/>
          <p:cNvSpPr/>
          <p:nvPr/>
        </p:nvSpPr>
        <p:spPr bwMode="auto">
          <a:xfrm>
            <a:off x="6795258" y="6958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02" name="7-Point Star 101"/>
          <p:cNvSpPr/>
          <p:nvPr/>
        </p:nvSpPr>
        <p:spPr bwMode="auto">
          <a:xfrm>
            <a:off x="6228521" y="6966841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 bwMode="auto">
          <a:xfrm>
            <a:off x="3384141" y="4222091"/>
            <a:ext cx="203893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Elbow Connector 107"/>
          <p:cNvCxnSpPr>
            <a:stCxn id="94" idx="3"/>
            <a:endCxn id="96" idx="6"/>
          </p:cNvCxnSpPr>
          <p:nvPr/>
        </p:nvCxnSpPr>
        <p:spPr bwMode="auto">
          <a:xfrm>
            <a:off x="8852952" y="4235807"/>
            <a:ext cx="1306729" cy="449151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Elbow Connector 108"/>
          <p:cNvCxnSpPr>
            <a:stCxn id="96" idx="2"/>
            <a:endCxn id="88" idx="3"/>
          </p:cNvCxnSpPr>
          <p:nvPr/>
        </p:nvCxnSpPr>
        <p:spPr bwMode="auto">
          <a:xfrm rot="5400000">
            <a:off x="8727323" y="5756826"/>
            <a:ext cx="1539311" cy="1325409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Elbow Connector 109"/>
          <p:cNvCxnSpPr>
            <a:stCxn id="96" idx="2"/>
            <a:endCxn id="94" idx="1"/>
          </p:cNvCxnSpPr>
          <p:nvPr/>
        </p:nvCxnSpPr>
        <p:spPr bwMode="auto">
          <a:xfrm rot="5400000" flipH="1">
            <a:off x="7084344" y="2574539"/>
            <a:ext cx="1414067" cy="4736604"/>
          </a:xfrm>
          <a:prstGeom prst="bentConnector4">
            <a:avLst>
              <a:gd name="adj1" fmla="val -37443"/>
              <a:gd name="adj2" fmla="val 112709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2" name="7-Point Star 111"/>
          <p:cNvSpPr/>
          <p:nvPr/>
        </p:nvSpPr>
        <p:spPr bwMode="auto">
          <a:xfrm>
            <a:off x="5160750" y="6972876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631901" y="3564884"/>
            <a:ext cx="1726077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Ready Queue</a:t>
            </a:r>
            <a:endParaRPr lang="ko-KR" altLang="en-US" dirty="0"/>
          </a:p>
        </p:txBody>
      </p:sp>
      <p:cxnSp>
        <p:nvCxnSpPr>
          <p:cNvPr id="114" name="Elbow Connector 113"/>
          <p:cNvCxnSpPr>
            <a:stCxn id="91" idx="2"/>
          </p:cNvCxnSpPr>
          <p:nvPr/>
        </p:nvCxnSpPr>
        <p:spPr bwMode="auto">
          <a:xfrm rot="10800000">
            <a:off x="4183671" y="4239343"/>
            <a:ext cx="833630" cy="294957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TextBox 116"/>
          <p:cNvSpPr txBox="1"/>
          <p:nvPr/>
        </p:nvSpPr>
        <p:spPr>
          <a:xfrm>
            <a:off x="10671855" y="5556315"/>
            <a:ext cx="653969" cy="369318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r>
              <a:rPr lang="en-US" altLang="ko-KR" dirty="0" smtClean="0"/>
              <a:t>CPU</a:t>
            </a:r>
            <a:endParaRPr lang="ko-KR" altLang="en-US" dirty="0"/>
          </a:p>
        </p:txBody>
      </p:sp>
      <p:sp>
        <p:nvSpPr>
          <p:cNvPr id="39" name="Text Placeholder 3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4000" dirty="0"/>
              <a:t>I/O-bound processes: fills up device queues</a:t>
            </a:r>
          </a:p>
          <a:p>
            <a:pPr marL="0" indent="0">
              <a:buNone/>
            </a:pPr>
            <a:endParaRPr lang="en-US" sz="4000" dirty="0"/>
          </a:p>
          <a:p>
            <a:endParaRPr lang="en-US" sz="4000" dirty="0"/>
          </a:p>
        </p:txBody>
      </p:sp>
      <p:sp>
        <p:nvSpPr>
          <p:cNvPr id="41" name="TextBox 40"/>
          <p:cNvSpPr txBox="1"/>
          <p:nvPr/>
        </p:nvSpPr>
        <p:spPr>
          <a:xfrm>
            <a:off x="1481634" y="6068074"/>
            <a:ext cx="1734981" cy="646317"/>
          </a:xfrm>
          <a:prstGeom prst="rect">
            <a:avLst/>
          </a:prstGeom>
          <a:noFill/>
        </p:spPr>
        <p:txBody>
          <a:bodyPr wrap="none" lIns="91427" tIns="45713" rIns="91427" bIns="45713" rtlCol="0">
            <a:spAutoFit/>
          </a:bodyPr>
          <a:lstStyle/>
          <a:p>
            <a:pPr algn="ctr"/>
            <a:r>
              <a:rPr lang="en-US" dirty="0" smtClean="0"/>
              <a:t>All I/O bound</a:t>
            </a:r>
          </a:p>
          <a:p>
            <a:pPr algn="ctr"/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118" name="7-Point Star 117"/>
          <p:cNvSpPr/>
          <p:nvPr/>
        </p:nvSpPr>
        <p:spPr bwMode="auto">
          <a:xfrm>
            <a:off x="2148507" y="4210632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0" name="7-Point Star 119"/>
          <p:cNvSpPr/>
          <p:nvPr/>
        </p:nvSpPr>
        <p:spPr bwMode="auto">
          <a:xfrm>
            <a:off x="2671312" y="422191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1" name="7-Point Star 120"/>
          <p:cNvSpPr/>
          <p:nvPr/>
        </p:nvSpPr>
        <p:spPr bwMode="auto">
          <a:xfrm>
            <a:off x="1619361" y="472218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2" name="7-Point Star 121"/>
          <p:cNvSpPr/>
          <p:nvPr/>
        </p:nvSpPr>
        <p:spPr bwMode="auto">
          <a:xfrm>
            <a:off x="2142166" y="4733472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3" name="7-Point Star 122"/>
          <p:cNvSpPr/>
          <p:nvPr/>
        </p:nvSpPr>
        <p:spPr bwMode="auto">
          <a:xfrm>
            <a:off x="2664970" y="4744753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4" name="7-Point Star 123"/>
          <p:cNvSpPr/>
          <p:nvPr/>
        </p:nvSpPr>
        <p:spPr bwMode="auto">
          <a:xfrm>
            <a:off x="1613020" y="5245029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5" name="7-Point Star 124"/>
          <p:cNvSpPr/>
          <p:nvPr/>
        </p:nvSpPr>
        <p:spPr bwMode="auto">
          <a:xfrm>
            <a:off x="2135824" y="5256310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26" name="7-Point Star 125"/>
          <p:cNvSpPr/>
          <p:nvPr/>
        </p:nvSpPr>
        <p:spPr bwMode="auto">
          <a:xfrm>
            <a:off x="2658627" y="5267592"/>
            <a:ext cx="524657" cy="444155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27" tIns="45713" rIns="91427" bIns="45713" numCol="1" rtlCol="0" anchor="t" anchorCtr="0" compatLnSpc="1">
            <a:prstTxWarp prst="textNoShape">
              <a:avLst/>
            </a:prstTxWarp>
          </a:bodyPr>
          <a:lstStyle/>
          <a:p>
            <a:pPr defTabSz="914269"/>
            <a:endParaRPr lang="en-US" altLang="ko-KR" dirty="0">
              <a:solidFill>
                <a:schemeClr val="tx1"/>
              </a:solidFill>
              <a:latin typeface="Verdana" charset="0"/>
            </a:endParaRPr>
          </a:p>
          <a:p>
            <a:pPr defTabSz="914269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070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9725</TotalTime>
  <Words>1094</Words>
  <Application>Microsoft Macintosh PowerPoint</Application>
  <PresentationFormat>Custom</PresentationFormat>
  <Paragraphs>298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1_os-8</vt:lpstr>
      <vt:lpstr>Chapter 3:  Processes</vt:lpstr>
      <vt:lpstr>Five-state Process Model</vt:lpstr>
      <vt:lpstr>UNIX Process State Transition Diagram</vt:lpstr>
      <vt:lpstr>Process Scheduling</vt:lpstr>
      <vt:lpstr>Lifecycle of Processes</vt:lpstr>
      <vt:lpstr>States of Processes</vt:lpstr>
      <vt:lpstr>Schedulers</vt:lpstr>
      <vt:lpstr>Schedulers (Cont.)</vt:lpstr>
      <vt:lpstr>Challenge of LT-scheduler</vt:lpstr>
      <vt:lpstr>Challenge of LT-scheduler</vt:lpstr>
      <vt:lpstr>Challenge of LT-scheduler</vt:lpstr>
      <vt:lpstr>Medium Scheduling: Swapping</vt:lpstr>
      <vt:lpstr>Context Switch</vt:lpstr>
      <vt:lpstr>Context Switch</vt:lpstr>
      <vt:lpstr>Process Creation</vt:lpstr>
      <vt:lpstr>Process Creation</vt:lpstr>
      <vt:lpstr>Process Creation (Cont.)</vt:lpstr>
      <vt:lpstr>Process Creation in Unix</vt:lpstr>
      <vt:lpstr>Process Creation in Unix</vt:lpstr>
      <vt:lpstr>Process Creation</vt:lpstr>
      <vt:lpstr>Process Creation in Win32</vt:lpstr>
      <vt:lpstr>Process Termination</vt:lpstr>
      <vt:lpstr>Interprocess Communication</vt:lpstr>
      <vt:lpstr>Communications Models </vt:lpstr>
      <vt:lpstr>Shared Memory &amp; Message Passing</vt:lpstr>
      <vt:lpstr>Shared Memory Systems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202</cp:revision>
  <cp:lastPrinted>2011-01-14T21:21:29Z</cp:lastPrinted>
  <dcterms:created xsi:type="dcterms:W3CDTF">2011-01-14T20:24:54Z</dcterms:created>
  <dcterms:modified xsi:type="dcterms:W3CDTF">2014-03-19T19:33:12Z</dcterms:modified>
</cp:coreProperties>
</file>