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60" r:id="rId4"/>
    <p:sldId id="266" r:id="rId5"/>
    <p:sldId id="279" r:id="rId6"/>
    <p:sldId id="271" r:id="rId7"/>
    <p:sldId id="275" r:id="rId8"/>
    <p:sldId id="274" r:id="rId9"/>
    <p:sldId id="272" r:id="rId10"/>
    <p:sldId id="276" r:id="rId11"/>
    <p:sldId id="273" r:id="rId12"/>
    <p:sldId id="280" r:id="rId13"/>
    <p:sldId id="282" r:id="rId14"/>
    <p:sldId id="283" r:id="rId15"/>
    <p:sldId id="285" r:id="rId16"/>
    <p:sldId id="284" r:id="rId17"/>
    <p:sldId id="269" r:id="rId18"/>
    <p:sldId id="265" r:id="rId19"/>
  </p:sldIdLst>
  <p:sldSz cx="9144000" cy="6858000" type="screen4x3"/>
  <p:notesSz cx="9144000" cy="6858000"/>
  <p:embeddedFontLst>
    <p:embeddedFont>
      <p:font typeface="나눔바른고딕" panose="020B0600000101010101" charset="-127"/>
      <p:regular r:id="rId21"/>
      <p:bold r:id="rId22"/>
    </p:embeddedFont>
    <p:embeddedFont>
      <p:font typeface="나눔고딕 ExtraBold" panose="020B0600000101010101" charset="-127"/>
      <p:bold r:id="rId23"/>
    </p:embeddedFont>
    <p:embeddedFont>
      <p:font typeface="나눔고딕" panose="020B0600000101010101" charset="-127"/>
      <p:regular r:id="rId24"/>
      <p:bold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  <p15:guide id="3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D9C2"/>
    <a:srgbClr val="BFBF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29" autoAdjust="0"/>
  </p:normalViewPr>
  <p:slideViewPr>
    <p:cSldViewPr>
      <p:cViewPr varScale="1">
        <p:scale>
          <a:sx n="77" d="100"/>
          <a:sy n="77" d="100"/>
        </p:scale>
        <p:origin x="2604" y="90"/>
      </p:cViewPr>
      <p:guideLst>
        <p:guide orient="horz"/>
        <p:guide pos="22"/>
        <p:guide pos="57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1572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50A58-05A0-4934-ACC8-34E1772F64EA}" type="doc">
      <dgm:prSet loTypeId="urn:microsoft.com/office/officeart/2005/8/layout/cycle2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pPr latinLnBrk="1"/>
          <a:endParaRPr lang="ko-KR" altLang="en-US"/>
        </a:p>
      </dgm:t>
    </dgm:pt>
    <dgm:pt modelId="{D2ADAF36-499A-4313-B403-28384DF815D7}">
      <dgm:prSet phldrT="[텍스트]"/>
      <dgm:spPr/>
      <dgm:t>
        <a:bodyPr/>
        <a:lstStyle/>
        <a:p>
          <a:pPr latinLnBrk="1"/>
          <a:r>
            <a:rPr lang="ko-KR" altLang="en-US" dirty="0" smtClean="0"/>
            <a:t>자세</a:t>
          </a:r>
          <a:endParaRPr lang="en-US" altLang="ko-KR" dirty="0" smtClean="0"/>
        </a:p>
        <a:p>
          <a:pPr latinLnBrk="1"/>
          <a:r>
            <a:rPr lang="ko-KR" altLang="en-US" dirty="0" smtClean="0"/>
            <a:t>알림</a:t>
          </a:r>
          <a:endParaRPr lang="ko-KR" altLang="en-US" dirty="0"/>
        </a:p>
      </dgm:t>
    </dgm:pt>
    <dgm:pt modelId="{A67725C5-FDA8-421E-896A-00387ACF47F3}" type="parTrans" cxnId="{176942F0-CF75-4F4C-8FFE-ED4A21D3B652}">
      <dgm:prSet/>
      <dgm:spPr/>
      <dgm:t>
        <a:bodyPr/>
        <a:lstStyle/>
        <a:p>
          <a:pPr latinLnBrk="1"/>
          <a:endParaRPr lang="ko-KR" altLang="en-US"/>
        </a:p>
      </dgm:t>
    </dgm:pt>
    <dgm:pt modelId="{1251CB19-0352-47EA-8989-06F256EA44E0}" type="sibTrans" cxnId="{176942F0-CF75-4F4C-8FFE-ED4A21D3B652}">
      <dgm:prSet/>
      <dgm:spPr/>
      <dgm:t>
        <a:bodyPr/>
        <a:lstStyle/>
        <a:p>
          <a:pPr latinLnBrk="1"/>
          <a:endParaRPr lang="ko-KR" altLang="en-US"/>
        </a:p>
      </dgm:t>
    </dgm:pt>
    <dgm:pt modelId="{6D7BC9A0-4A4C-41CA-A5BF-CFE6125B5023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월별</a:t>
          </a:r>
          <a:endParaRPr lang="en-US" altLang="ko-KR" dirty="0" smtClean="0">
            <a:solidFill>
              <a:schemeClr val="tx1"/>
            </a:solidFill>
          </a:endParaRPr>
        </a:p>
        <a:p>
          <a:pPr latinLnBrk="1"/>
          <a:r>
            <a:rPr lang="ko-KR" altLang="en-US" dirty="0" smtClean="0">
              <a:solidFill>
                <a:schemeClr val="tx1"/>
              </a:solidFill>
            </a:rPr>
            <a:t>리포트</a:t>
          </a:r>
          <a:endParaRPr lang="ko-KR" altLang="en-US" dirty="0">
            <a:solidFill>
              <a:schemeClr val="tx1"/>
            </a:solidFill>
          </a:endParaRPr>
        </a:p>
      </dgm:t>
    </dgm:pt>
    <dgm:pt modelId="{8698684F-5225-4917-B3B4-977A7A4DA979}" type="parTrans" cxnId="{7803BB2B-63AA-42AB-BB6F-7B0FE5A3FED5}">
      <dgm:prSet/>
      <dgm:spPr/>
      <dgm:t>
        <a:bodyPr/>
        <a:lstStyle/>
        <a:p>
          <a:pPr latinLnBrk="1"/>
          <a:endParaRPr lang="ko-KR" altLang="en-US"/>
        </a:p>
      </dgm:t>
    </dgm:pt>
    <dgm:pt modelId="{EF284433-97F6-4E39-BA7D-F7301B4AD0A9}" type="sibTrans" cxnId="{7803BB2B-63AA-42AB-BB6F-7B0FE5A3FED5}">
      <dgm:prSet/>
      <dgm:spPr/>
      <dgm:t>
        <a:bodyPr/>
        <a:lstStyle/>
        <a:p>
          <a:pPr latinLnBrk="1"/>
          <a:endParaRPr lang="ko-KR" altLang="en-US"/>
        </a:p>
      </dgm:t>
    </dgm:pt>
    <dgm:pt modelId="{A09DE4DB-55FA-41E2-91E4-7120438A5E3E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휴식</a:t>
          </a:r>
          <a:endParaRPr lang="en-US" altLang="ko-KR" dirty="0" smtClean="0">
            <a:solidFill>
              <a:schemeClr val="tx1"/>
            </a:solidFill>
          </a:endParaRPr>
        </a:p>
        <a:p>
          <a:pPr latinLnBrk="1"/>
          <a:r>
            <a:rPr lang="ko-KR" altLang="en-US" dirty="0" smtClean="0">
              <a:solidFill>
                <a:schemeClr val="tx1"/>
              </a:solidFill>
            </a:rPr>
            <a:t>알림</a:t>
          </a:r>
          <a:endParaRPr lang="ko-KR" altLang="en-US" dirty="0">
            <a:solidFill>
              <a:schemeClr val="tx1"/>
            </a:solidFill>
          </a:endParaRPr>
        </a:p>
      </dgm:t>
    </dgm:pt>
    <dgm:pt modelId="{413615BA-6DB9-4B5A-970C-649CC626BD2F}" type="parTrans" cxnId="{3E7812D9-D0E0-4266-9F15-1F422CCA2007}">
      <dgm:prSet/>
      <dgm:spPr/>
      <dgm:t>
        <a:bodyPr/>
        <a:lstStyle/>
        <a:p>
          <a:pPr latinLnBrk="1"/>
          <a:endParaRPr lang="ko-KR" altLang="en-US"/>
        </a:p>
      </dgm:t>
    </dgm:pt>
    <dgm:pt modelId="{A76B0B28-3A08-4927-937C-9C315E85E38A}" type="sibTrans" cxnId="{3E7812D9-D0E0-4266-9F15-1F422CCA2007}">
      <dgm:prSet/>
      <dgm:spPr/>
      <dgm:t>
        <a:bodyPr/>
        <a:lstStyle/>
        <a:p>
          <a:pPr latinLnBrk="1"/>
          <a:endParaRPr lang="ko-KR" altLang="en-US"/>
        </a:p>
      </dgm:t>
    </dgm:pt>
    <dgm:pt modelId="{B9769D55-3538-44F7-9B04-B1F200F5122E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자세</a:t>
          </a:r>
          <a:endParaRPr lang="en-US" altLang="ko-KR" dirty="0" smtClean="0">
            <a:solidFill>
              <a:schemeClr val="tx1"/>
            </a:solidFill>
          </a:endParaRPr>
        </a:p>
        <a:p>
          <a:pPr latinLnBrk="1"/>
          <a:r>
            <a:rPr lang="ko-KR" altLang="en-US" dirty="0" smtClean="0">
              <a:solidFill>
                <a:schemeClr val="tx1"/>
              </a:solidFill>
            </a:rPr>
            <a:t>시각화</a:t>
          </a:r>
          <a:endParaRPr lang="ko-KR" altLang="en-US" dirty="0">
            <a:solidFill>
              <a:schemeClr val="tx1"/>
            </a:solidFill>
          </a:endParaRPr>
        </a:p>
      </dgm:t>
    </dgm:pt>
    <dgm:pt modelId="{68380E94-E348-4E86-856E-82093BE7FE74}" type="parTrans" cxnId="{D08F50A8-0400-41F2-B017-4A4B1E9E2846}">
      <dgm:prSet/>
      <dgm:spPr/>
      <dgm:t>
        <a:bodyPr/>
        <a:lstStyle/>
        <a:p>
          <a:pPr latinLnBrk="1"/>
          <a:endParaRPr lang="ko-KR" altLang="en-US"/>
        </a:p>
      </dgm:t>
    </dgm:pt>
    <dgm:pt modelId="{CC5EE12F-0A4A-4038-B9C1-DD591FA8F0B8}" type="sibTrans" cxnId="{D08F50A8-0400-41F2-B017-4A4B1E9E2846}">
      <dgm:prSet/>
      <dgm:spPr/>
      <dgm:t>
        <a:bodyPr/>
        <a:lstStyle/>
        <a:p>
          <a:pPr latinLnBrk="1"/>
          <a:endParaRPr lang="ko-KR" altLang="en-US"/>
        </a:p>
      </dgm:t>
    </dgm:pt>
    <dgm:pt modelId="{1D654DDE-D506-4DF5-A668-FD4B1F90485E}" type="pres">
      <dgm:prSet presAssocID="{A4C50A58-05A0-4934-ACC8-34E1772F64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4ACB72-7165-4B28-9E77-9D4BE9E1EC39}" type="pres">
      <dgm:prSet presAssocID="{D2ADAF36-499A-4313-B403-28384DF815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9C8E8C-0601-471A-BFD1-62974F386419}" type="pres">
      <dgm:prSet presAssocID="{1251CB19-0352-47EA-8989-06F256EA44E0}" presName="sibTrans" presStyleLbl="sibTrans2D1" presStyleIdx="0" presStyleCnt="4"/>
      <dgm:spPr>
        <a:prstGeom prst="mathMinu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88B0122-BAE8-4451-B89C-60A74D329608}" type="pres">
      <dgm:prSet presAssocID="{1251CB19-0352-47EA-8989-06F256EA44E0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F68A1A2B-F485-47BE-8DFC-0B064E3BBF86}" type="pres">
      <dgm:prSet presAssocID="{6D7BC9A0-4A4C-41CA-A5BF-CFE6125B50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93D0F0-86AC-4B30-B478-24DF476AF4CE}" type="pres">
      <dgm:prSet presAssocID="{EF284433-97F6-4E39-BA7D-F7301B4AD0A9}" presName="sibTrans" presStyleLbl="sibTrans2D1" presStyleIdx="1" presStyleCnt="4"/>
      <dgm:spPr>
        <a:prstGeom prst="mathMinu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4F9361B1-DD70-42E4-8400-ACD5989265DC}" type="pres">
      <dgm:prSet presAssocID="{EF284433-97F6-4E39-BA7D-F7301B4AD0A9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759144F-DBDE-41E7-905F-F8F10D1B81CE}" type="pres">
      <dgm:prSet presAssocID="{A09DE4DB-55FA-41E2-91E4-7120438A5E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6EEB22-DDC5-442C-BEEB-E5EC9F16A573}" type="pres">
      <dgm:prSet presAssocID="{A76B0B28-3A08-4927-937C-9C315E85E38A}" presName="sibTrans" presStyleLbl="sibTrans2D1" presStyleIdx="2" presStyleCnt="4"/>
      <dgm:spPr>
        <a:prstGeom prst="mathMinu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3669DA3-8F84-4F6E-B73E-3DFAA19D7C57}" type="pres">
      <dgm:prSet presAssocID="{A76B0B28-3A08-4927-937C-9C315E85E38A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D4A225D-FAA4-47F9-87F2-AAE6979533D4}" type="pres">
      <dgm:prSet presAssocID="{B9769D55-3538-44F7-9B04-B1F200F512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38F572-EF6C-41D9-8068-9639B556102F}" type="pres">
      <dgm:prSet presAssocID="{CC5EE12F-0A4A-4038-B9C1-DD591FA8F0B8}" presName="sibTrans" presStyleLbl="sibTrans2D1" presStyleIdx="3" presStyleCnt="4"/>
      <dgm:spPr>
        <a:prstGeom prst="mathMinu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111DC40-B33F-42EC-B020-D70627251050}" type="pres">
      <dgm:prSet presAssocID="{CC5EE12F-0A4A-4038-B9C1-DD591FA8F0B8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176942F0-CF75-4F4C-8FFE-ED4A21D3B652}" srcId="{A4C50A58-05A0-4934-ACC8-34E1772F64EA}" destId="{D2ADAF36-499A-4313-B403-28384DF815D7}" srcOrd="0" destOrd="0" parTransId="{A67725C5-FDA8-421E-896A-00387ACF47F3}" sibTransId="{1251CB19-0352-47EA-8989-06F256EA44E0}"/>
    <dgm:cxn modelId="{C8E754F2-7EE4-48C5-A10B-F8B18E2393CE}" type="presOf" srcId="{1251CB19-0352-47EA-8989-06F256EA44E0}" destId="{379C8E8C-0601-471A-BFD1-62974F386419}" srcOrd="0" destOrd="0" presId="urn:microsoft.com/office/officeart/2005/8/layout/cycle2"/>
    <dgm:cxn modelId="{6783DB07-CD6F-4E5C-9A44-53B62AF53BB3}" type="presOf" srcId="{1251CB19-0352-47EA-8989-06F256EA44E0}" destId="{088B0122-BAE8-4451-B89C-60A74D329608}" srcOrd="1" destOrd="0" presId="urn:microsoft.com/office/officeart/2005/8/layout/cycle2"/>
    <dgm:cxn modelId="{7432776E-4642-425B-91FD-1D8E1F3A19B7}" type="presOf" srcId="{A4C50A58-05A0-4934-ACC8-34E1772F64EA}" destId="{1D654DDE-D506-4DF5-A668-FD4B1F90485E}" srcOrd="0" destOrd="0" presId="urn:microsoft.com/office/officeart/2005/8/layout/cycle2"/>
    <dgm:cxn modelId="{8563072B-533B-4446-9467-CB2AE755B788}" type="presOf" srcId="{A76B0B28-3A08-4927-937C-9C315E85E38A}" destId="{566EEB22-DDC5-442C-BEEB-E5EC9F16A573}" srcOrd="0" destOrd="0" presId="urn:microsoft.com/office/officeart/2005/8/layout/cycle2"/>
    <dgm:cxn modelId="{A98AA312-7D17-4BA9-B97E-62A641CE07B1}" type="presOf" srcId="{CC5EE12F-0A4A-4038-B9C1-DD591FA8F0B8}" destId="{0111DC40-B33F-42EC-B020-D70627251050}" srcOrd="1" destOrd="0" presId="urn:microsoft.com/office/officeart/2005/8/layout/cycle2"/>
    <dgm:cxn modelId="{7803BB2B-63AA-42AB-BB6F-7B0FE5A3FED5}" srcId="{A4C50A58-05A0-4934-ACC8-34E1772F64EA}" destId="{6D7BC9A0-4A4C-41CA-A5BF-CFE6125B5023}" srcOrd="1" destOrd="0" parTransId="{8698684F-5225-4917-B3B4-977A7A4DA979}" sibTransId="{EF284433-97F6-4E39-BA7D-F7301B4AD0A9}"/>
    <dgm:cxn modelId="{8F47FD5E-8D59-4391-A4AA-F0F233901A42}" type="presOf" srcId="{A76B0B28-3A08-4927-937C-9C315E85E38A}" destId="{D3669DA3-8F84-4F6E-B73E-3DFAA19D7C57}" srcOrd="1" destOrd="0" presId="urn:microsoft.com/office/officeart/2005/8/layout/cycle2"/>
    <dgm:cxn modelId="{A5A45BDC-2604-4666-98A0-30921DE3CCC5}" type="presOf" srcId="{CC5EE12F-0A4A-4038-B9C1-DD591FA8F0B8}" destId="{D538F572-EF6C-41D9-8068-9639B556102F}" srcOrd="0" destOrd="0" presId="urn:microsoft.com/office/officeart/2005/8/layout/cycle2"/>
    <dgm:cxn modelId="{D08F50A8-0400-41F2-B017-4A4B1E9E2846}" srcId="{A4C50A58-05A0-4934-ACC8-34E1772F64EA}" destId="{B9769D55-3538-44F7-9B04-B1F200F5122E}" srcOrd="3" destOrd="0" parTransId="{68380E94-E348-4E86-856E-82093BE7FE74}" sibTransId="{CC5EE12F-0A4A-4038-B9C1-DD591FA8F0B8}"/>
    <dgm:cxn modelId="{9A145920-CB56-47A1-87AB-0AC35A80014F}" type="presOf" srcId="{D2ADAF36-499A-4313-B403-28384DF815D7}" destId="{654ACB72-7165-4B28-9E77-9D4BE9E1EC39}" srcOrd="0" destOrd="0" presId="urn:microsoft.com/office/officeart/2005/8/layout/cycle2"/>
    <dgm:cxn modelId="{3E7812D9-D0E0-4266-9F15-1F422CCA2007}" srcId="{A4C50A58-05A0-4934-ACC8-34E1772F64EA}" destId="{A09DE4DB-55FA-41E2-91E4-7120438A5E3E}" srcOrd="2" destOrd="0" parTransId="{413615BA-6DB9-4B5A-970C-649CC626BD2F}" sibTransId="{A76B0B28-3A08-4927-937C-9C315E85E38A}"/>
    <dgm:cxn modelId="{82D5178F-5DF7-41A3-BB55-DAD132B35057}" type="presOf" srcId="{EF284433-97F6-4E39-BA7D-F7301B4AD0A9}" destId="{8E93D0F0-86AC-4B30-B478-24DF476AF4CE}" srcOrd="0" destOrd="0" presId="urn:microsoft.com/office/officeart/2005/8/layout/cycle2"/>
    <dgm:cxn modelId="{9A2440DE-E6F3-430F-952C-4ACE3118DC79}" type="presOf" srcId="{6D7BC9A0-4A4C-41CA-A5BF-CFE6125B5023}" destId="{F68A1A2B-F485-47BE-8DFC-0B064E3BBF86}" srcOrd="0" destOrd="0" presId="urn:microsoft.com/office/officeart/2005/8/layout/cycle2"/>
    <dgm:cxn modelId="{E6DDC995-D1B8-4C51-A56C-5BE08BF13AC1}" type="presOf" srcId="{EF284433-97F6-4E39-BA7D-F7301B4AD0A9}" destId="{4F9361B1-DD70-42E4-8400-ACD5989265DC}" srcOrd="1" destOrd="0" presId="urn:microsoft.com/office/officeart/2005/8/layout/cycle2"/>
    <dgm:cxn modelId="{E6C3CEDE-7E4D-497B-85B0-2320E6782772}" type="presOf" srcId="{B9769D55-3538-44F7-9B04-B1F200F5122E}" destId="{DD4A225D-FAA4-47F9-87F2-AAE6979533D4}" srcOrd="0" destOrd="0" presId="urn:microsoft.com/office/officeart/2005/8/layout/cycle2"/>
    <dgm:cxn modelId="{A8A80981-C697-4843-9F86-DC140C796BBA}" type="presOf" srcId="{A09DE4DB-55FA-41E2-91E4-7120438A5E3E}" destId="{7759144F-DBDE-41E7-905F-F8F10D1B81CE}" srcOrd="0" destOrd="0" presId="urn:microsoft.com/office/officeart/2005/8/layout/cycle2"/>
    <dgm:cxn modelId="{0F09BBF1-DDEB-49AD-87C0-89432D85D252}" type="presParOf" srcId="{1D654DDE-D506-4DF5-A668-FD4B1F90485E}" destId="{654ACB72-7165-4B28-9E77-9D4BE9E1EC39}" srcOrd="0" destOrd="0" presId="urn:microsoft.com/office/officeart/2005/8/layout/cycle2"/>
    <dgm:cxn modelId="{BA1FC2EE-9836-4D3F-8D93-CE097CC639A8}" type="presParOf" srcId="{1D654DDE-D506-4DF5-A668-FD4B1F90485E}" destId="{379C8E8C-0601-471A-BFD1-62974F386419}" srcOrd="1" destOrd="0" presId="urn:microsoft.com/office/officeart/2005/8/layout/cycle2"/>
    <dgm:cxn modelId="{819A0E5C-7699-40B6-B013-6F55649B6EC0}" type="presParOf" srcId="{379C8E8C-0601-471A-BFD1-62974F386419}" destId="{088B0122-BAE8-4451-B89C-60A74D329608}" srcOrd="0" destOrd="0" presId="urn:microsoft.com/office/officeart/2005/8/layout/cycle2"/>
    <dgm:cxn modelId="{CF8807AB-A048-4585-AD46-B98F35B43D21}" type="presParOf" srcId="{1D654DDE-D506-4DF5-A668-FD4B1F90485E}" destId="{F68A1A2B-F485-47BE-8DFC-0B064E3BBF86}" srcOrd="2" destOrd="0" presId="urn:microsoft.com/office/officeart/2005/8/layout/cycle2"/>
    <dgm:cxn modelId="{022B1BD7-5764-4592-8F15-FB918C92EB4C}" type="presParOf" srcId="{1D654DDE-D506-4DF5-A668-FD4B1F90485E}" destId="{8E93D0F0-86AC-4B30-B478-24DF476AF4CE}" srcOrd="3" destOrd="0" presId="urn:microsoft.com/office/officeart/2005/8/layout/cycle2"/>
    <dgm:cxn modelId="{AC5D7B6B-BA43-491D-B8BF-53211FB31CC5}" type="presParOf" srcId="{8E93D0F0-86AC-4B30-B478-24DF476AF4CE}" destId="{4F9361B1-DD70-42E4-8400-ACD5989265DC}" srcOrd="0" destOrd="0" presId="urn:microsoft.com/office/officeart/2005/8/layout/cycle2"/>
    <dgm:cxn modelId="{429E103C-FD5D-455B-B3C4-F2182E9065CD}" type="presParOf" srcId="{1D654DDE-D506-4DF5-A668-FD4B1F90485E}" destId="{7759144F-DBDE-41E7-905F-F8F10D1B81CE}" srcOrd="4" destOrd="0" presId="urn:microsoft.com/office/officeart/2005/8/layout/cycle2"/>
    <dgm:cxn modelId="{25B5261E-2A99-4509-A1A4-2D751EF5E2C6}" type="presParOf" srcId="{1D654DDE-D506-4DF5-A668-FD4B1F90485E}" destId="{566EEB22-DDC5-442C-BEEB-E5EC9F16A573}" srcOrd="5" destOrd="0" presId="urn:microsoft.com/office/officeart/2005/8/layout/cycle2"/>
    <dgm:cxn modelId="{9F3A8351-29E8-4308-8F5F-1F16DB3E0E6D}" type="presParOf" srcId="{566EEB22-DDC5-442C-BEEB-E5EC9F16A573}" destId="{D3669DA3-8F84-4F6E-B73E-3DFAA19D7C57}" srcOrd="0" destOrd="0" presId="urn:microsoft.com/office/officeart/2005/8/layout/cycle2"/>
    <dgm:cxn modelId="{5139087B-1138-460A-B98E-C5850B9D03E5}" type="presParOf" srcId="{1D654DDE-D506-4DF5-A668-FD4B1F90485E}" destId="{DD4A225D-FAA4-47F9-87F2-AAE6979533D4}" srcOrd="6" destOrd="0" presId="urn:microsoft.com/office/officeart/2005/8/layout/cycle2"/>
    <dgm:cxn modelId="{341F38DB-48F9-44C7-B45E-0EFFB2720F4D}" type="presParOf" srcId="{1D654DDE-D506-4DF5-A668-FD4B1F90485E}" destId="{D538F572-EF6C-41D9-8068-9639B556102F}" srcOrd="7" destOrd="0" presId="urn:microsoft.com/office/officeart/2005/8/layout/cycle2"/>
    <dgm:cxn modelId="{BB7275D9-FDE2-414C-ADB3-88A8F1FAF7DF}" type="presParOf" srcId="{D538F572-EF6C-41D9-8068-9639B556102F}" destId="{0111DC40-B33F-42EC-B020-D706272510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ACB72-7165-4B28-9E77-9D4BE9E1EC39}">
      <dsp:nvSpPr>
        <dsp:cNvPr id="0" name=""/>
        <dsp:cNvSpPr/>
      </dsp:nvSpPr>
      <dsp:spPr>
        <a:xfrm>
          <a:off x="1665528" y="1204"/>
          <a:ext cx="1157103" cy="115710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자세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알림</a:t>
          </a:r>
          <a:endParaRPr lang="ko-KR" altLang="en-US" sz="1600" kern="1200" dirty="0"/>
        </a:p>
      </dsp:txBody>
      <dsp:txXfrm>
        <a:off x="1834982" y="170658"/>
        <a:ext cx="818195" cy="818195"/>
      </dsp:txXfrm>
    </dsp:sp>
    <dsp:sp modelId="{379C8E8C-0601-471A-BFD1-62974F386419}">
      <dsp:nvSpPr>
        <dsp:cNvPr id="0" name=""/>
        <dsp:cNvSpPr/>
      </dsp:nvSpPr>
      <dsp:spPr>
        <a:xfrm rot="2700000">
          <a:off x="2698388" y="992509"/>
          <a:ext cx="307410" cy="390522"/>
        </a:xfrm>
        <a:prstGeom prst="mathMinus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2711894" y="1038007"/>
        <a:ext cx="215187" cy="234314"/>
      </dsp:txXfrm>
    </dsp:sp>
    <dsp:sp modelId="{F68A1A2B-F485-47BE-8DFC-0B064E3BBF86}">
      <dsp:nvSpPr>
        <dsp:cNvPr id="0" name=""/>
        <dsp:cNvSpPr/>
      </dsp:nvSpPr>
      <dsp:spPr>
        <a:xfrm>
          <a:off x="2893859" y="1229536"/>
          <a:ext cx="1157103" cy="1157103"/>
        </a:xfrm>
        <a:prstGeom prst="ellipse">
          <a:avLst/>
        </a:prstGeom>
        <a:solidFill>
          <a:schemeClr val="accent5">
            <a:shade val="50000"/>
            <a:hueOff val="126486"/>
            <a:satOff val="-2798"/>
            <a:lumOff val="20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tx1"/>
              </a:solidFill>
            </a:rPr>
            <a:t>월별</a:t>
          </a:r>
          <a:endParaRPr lang="en-US" altLang="ko-KR" sz="1600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tx1"/>
              </a:solidFill>
            </a:rPr>
            <a:t>리포트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3063313" y="1398990"/>
        <a:ext cx="818195" cy="818195"/>
      </dsp:txXfrm>
    </dsp:sp>
    <dsp:sp modelId="{8E93D0F0-86AC-4B30-B478-24DF476AF4CE}">
      <dsp:nvSpPr>
        <dsp:cNvPr id="0" name=""/>
        <dsp:cNvSpPr/>
      </dsp:nvSpPr>
      <dsp:spPr>
        <a:xfrm rot="8100000">
          <a:off x="2710692" y="2220840"/>
          <a:ext cx="307410" cy="390522"/>
        </a:xfrm>
        <a:prstGeom prst="mathMinus">
          <a:avLst/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 rot="10800000">
        <a:off x="2789409" y="2266338"/>
        <a:ext cx="215187" cy="234314"/>
      </dsp:txXfrm>
    </dsp:sp>
    <dsp:sp modelId="{7759144F-DBDE-41E7-905F-F8F10D1B81CE}">
      <dsp:nvSpPr>
        <dsp:cNvPr id="0" name=""/>
        <dsp:cNvSpPr/>
      </dsp:nvSpPr>
      <dsp:spPr>
        <a:xfrm>
          <a:off x="1665528" y="2457867"/>
          <a:ext cx="1157103" cy="1157103"/>
        </a:xfrm>
        <a:prstGeom prst="ellipse">
          <a:avLst/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tx1"/>
              </a:solidFill>
            </a:rPr>
            <a:t>휴식</a:t>
          </a:r>
          <a:endParaRPr lang="en-US" altLang="ko-KR" sz="1600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tx1"/>
              </a:solidFill>
            </a:rPr>
            <a:t>알림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1834982" y="2627321"/>
        <a:ext cx="818195" cy="818195"/>
      </dsp:txXfrm>
    </dsp:sp>
    <dsp:sp modelId="{566EEB22-DDC5-442C-BEEB-E5EC9F16A573}">
      <dsp:nvSpPr>
        <dsp:cNvPr id="0" name=""/>
        <dsp:cNvSpPr/>
      </dsp:nvSpPr>
      <dsp:spPr>
        <a:xfrm rot="13500000">
          <a:off x="1482361" y="2233144"/>
          <a:ext cx="307410" cy="390522"/>
        </a:xfrm>
        <a:prstGeom prst="mathMinus">
          <a:avLst/>
        </a:prstGeom>
        <a:solidFill>
          <a:schemeClr val="accent5">
            <a:shade val="90000"/>
            <a:hueOff val="265828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 rot="10800000">
        <a:off x="1561078" y="2343854"/>
        <a:ext cx="215187" cy="234314"/>
      </dsp:txXfrm>
    </dsp:sp>
    <dsp:sp modelId="{DD4A225D-FAA4-47F9-87F2-AAE6979533D4}">
      <dsp:nvSpPr>
        <dsp:cNvPr id="0" name=""/>
        <dsp:cNvSpPr/>
      </dsp:nvSpPr>
      <dsp:spPr>
        <a:xfrm>
          <a:off x="437196" y="1229536"/>
          <a:ext cx="1157103" cy="1157103"/>
        </a:xfrm>
        <a:prstGeom prst="ellipse">
          <a:avLst/>
        </a:prstGeom>
        <a:solidFill>
          <a:schemeClr val="accent5">
            <a:shade val="50000"/>
            <a:hueOff val="126486"/>
            <a:satOff val="-2798"/>
            <a:lumOff val="20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tx1"/>
              </a:solidFill>
            </a:rPr>
            <a:t>자세</a:t>
          </a:r>
          <a:endParaRPr lang="en-US" altLang="ko-KR" sz="1600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tx1"/>
              </a:solidFill>
            </a:rPr>
            <a:t>시각화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606650" y="1398990"/>
        <a:ext cx="818195" cy="818195"/>
      </dsp:txXfrm>
    </dsp:sp>
    <dsp:sp modelId="{D538F572-EF6C-41D9-8068-9639B556102F}">
      <dsp:nvSpPr>
        <dsp:cNvPr id="0" name=""/>
        <dsp:cNvSpPr/>
      </dsp:nvSpPr>
      <dsp:spPr>
        <a:xfrm rot="18900000">
          <a:off x="1470057" y="1004813"/>
          <a:ext cx="307410" cy="390522"/>
        </a:xfrm>
        <a:prstGeom prst="mathMinus">
          <a:avLst/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1483563" y="1115523"/>
        <a:ext cx="215187" cy="23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416D1-FCA5-433B-B00A-8EACA6124C49}" type="datetimeFigureOut">
              <a:rPr lang="ko-KR" altLang="en-US" smtClean="0"/>
              <a:t>2016-04-18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162880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3123560" y="1628800"/>
            <a:ext cx="6012160" cy="45365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007F-8A03-436A-B6FE-E913B77C3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2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7056" y="2132856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3203848" y="2132856"/>
            <a:ext cx="5832648" cy="3528392"/>
          </a:xfrm>
        </p:spPr>
        <p:txBody>
          <a:bodyPr/>
          <a:lstStyle/>
          <a:p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550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60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74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74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7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05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3131840" y="980728"/>
            <a:ext cx="6012160" cy="4536504"/>
          </a:xfrm>
        </p:spPr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403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09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86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6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3123560" y="980728"/>
            <a:ext cx="6012160" cy="518457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83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0" y="1628775"/>
            <a:ext cx="3086100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18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68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19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007F-8A03-436A-B6FE-E913B77C3B0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81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29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 smtClean="0"/>
              <a:t>00</a:t>
            </a:r>
            <a:fld id="{CF612540-9602-46A0-9E57-34F7D20680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427608" y="0"/>
            <a:ext cx="1264072" cy="1860138"/>
          </a:xfrm>
          <a:prstGeom prst="rect">
            <a:avLst/>
          </a:prstGeom>
          <a:solidFill>
            <a:srgbClr val="29D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 smtClean="0"/>
              <a:t>00</a:t>
            </a:r>
            <a:fld id="{CF612540-9602-46A0-9E57-34F7D20680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16216" y="316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fld id="{CF612540-9602-46A0-9E57-34F7D20680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174197" y="3643561"/>
            <a:ext cx="2804029" cy="7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73306" y="2849299"/>
            <a:ext cx="300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8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</a:t>
            </a:r>
            <a:r>
              <a:rPr lang="ko-KR" altLang="en-US" sz="4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른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282673" y="2398309"/>
            <a:ext cx="587073" cy="450990"/>
            <a:chOff x="4810427" y="1659948"/>
            <a:chExt cx="1384300" cy="1063421"/>
          </a:xfrm>
        </p:grpSpPr>
        <p:sp>
          <p:nvSpPr>
            <p:cNvPr id="6" name="이등변 삼각형 5"/>
            <p:cNvSpPr/>
            <p:nvPr/>
          </p:nvSpPr>
          <p:spPr>
            <a:xfrm rot="8920199">
              <a:off x="4810427" y="1707369"/>
              <a:ext cx="812800" cy="1016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/>
            <p:cNvSpPr/>
            <p:nvPr/>
          </p:nvSpPr>
          <p:spPr>
            <a:xfrm rot="14031529">
              <a:off x="5280327" y="1558348"/>
              <a:ext cx="812800" cy="1016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0" y="371703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캡스톤프로젝트</a:t>
            </a:r>
            <a:r>
              <a:rPr lang="en-US" altLang="ko-KR" sz="1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 </a:t>
            </a:r>
            <a:r>
              <a:rPr lang="ko-KR" altLang="en-US" sz="1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구조조정 중간발표</a:t>
            </a:r>
            <a:endParaRPr lang="ko-KR" altLang="en-US" sz="1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6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구성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400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센서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종류에 차이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알아보겠습니다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515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선행 프로젝트  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VS 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 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센서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60755"/>
              </p:ext>
            </p:extLst>
          </p:nvPr>
        </p:nvGraphicFramePr>
        <p:xfrm>
          <a:off x="2379347" y="4204696"/>
          <a:ext cx="6096000" cy="2030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/>
                <a:gridCol w="2032000"/>
                <a:gridCol w="2032000"/>
              </a:tblGrid>
              <a:tr h="519646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29D9C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FSR SENSOR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29D9C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올바른 센서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29D9C2"/>
                    </a:solidFill>
                  </a:tcPr>
                </a:tc>
              </a:tr>
              <a:tr h="5196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가격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12,000</a:t>
                      </a:r>
                      <a:r>
                        <a:rPr lang="ko-KR" altLang="en-US" sz="1400" dirty="0" smtClean="0"/>
                        <a:t>원 </a:t>
                      </a:r>
                      <a:r>
                        <a:rPr lang="en-US" altLang="ko-KR" sz="1400" dirty="0" smtClean="0"/>
                        <a:t>~ 40,000</a:t>
                      </a:r>
                      <a:r>
                        <a:rPr lang="ko-KR" altLang="en-US" sz="1400" dirty="0" smtClean="0"/>
                        <a:t>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3,000</a:t>
                      </a:r>
                      <a:r>
                        <a:rPr lang="ko-KR" altLang="en-US" sz="1400" dirty="0" smtClean="0"/>
                        <a:t>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7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측정 방식</a:t>
                      </a:r>
                      <a:endParaRPr lang="en-US" altLang="ko-KR" sz="14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압력에 따른 저항 값 변화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4271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특징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단단한 표면에 설치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스펀지 재질</a:t>
                      </a:r>
                      <a:r>
                        <a:rPr lang="en-US" altLang="ko-KR" sz="1400" dirty="0" smtClean="0"/>
                        <a:t>,</a:t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err="1" smtClean="0"/>
                        <a:t>이식성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err="1" smtClean="0"/>
                        <a:t>커스텀화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41" y="2132856"/>
            <a:ext cx="2206080" cy="192811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5722" r="11585" b="18508"/>
          <a:stretch/>
        </p:blipFill>
        <p:spPr>
          <a:xfrm>
            <a:off x="5724128" y="2164288"/>
            <a:ext cx="24045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구성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중간발표까지 만든 센서들에 대해서 안내해드립니다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센서의 제작과정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15" y="1795535"/>
            <a:ext cx="1793113" cy="108510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44" y="4476088"/>
            <a:ext cx="1405908" cy="137646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-555" r="28876"/>
          <a:stretch/>
        </p:blipFill>
        <p:spPr>
          <a:xfrm rot="16200000">
            <a:off x="6419778" y="1212124"/>
            <a:ext cx="548193" cy="2101624"/>
          </a:xfrm>
          <a:prstGeom prst="rect">
            <a:avLst/>
          </a:prstGeom>
        </p:spPr>
      </p:pic>
      <p:sp>
        <p:nvSpPr>
          <p:cNvPr id="56" name="순서도: 페이지 연결자 55"/>
          <p:cNvSpPr/>
          <p:nvPr/>
        </p:nvSpPr>
        <p:spPr>
          <a:xfrm rot="16200000">
            <a:off x="2356260" y="3203514"/>
            <a:ext cx="717176" cy="1757082"/>
          </a:xfrm>
          <a:prstGeom prst="flowChartOffpageConnector">
            <a:avLst/>
          </a:prstGeom>
          <a:solidFill>
            <a:srgbClr val="D1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자유형 56"/>
          <p:cNvSpPr/>
          <p:nvPr/>
        </p:nvSpPr>
        <p:spPr>
          <a:xfrm rot="16200000">
            <a:off x="3861433" y="3229511"/>
            <a:ext cx="717176" cy="1705088"/>
          </a:xfrm>
          <a:custGeom>
            <a:avLst/>
            <a:gdLst>
              <a:gd name="connsiteX0" fmla="*/ 842682 w 842682"/>
              <a:gd name="connsiteY0" fmla="*/ 0 h 1705088"/>
              <a:gd name="connsiteX1" fmla="*/ 842682 w 842682"/>
              <a:gd name="connsiteY1" fmla="*/ 1353672 h 1705088"/>
              <a:gd name="connsiteX2" fmla="*/ 421341 w 842682"/>
              <a:gd name="connsiteY2" fmla="*/ 1705088 h 1705088"/>
              <a:gd name="connsiteX3" fmla="*/ 0 w 842682"/>
              <a:gd name="connsiteY3" fmla="*/ 1353672 h 1705088"/>
              <a:gd name="connsiteX4" fmla="*/ 0 w 842682"/>
              <a:gd name="connsiteY4" fmla="*/ 0 h 1705088"/>
              <a:gd name="connsiteX5" fmla="*/ 421341 w 842682"/>
              <a:gd name="connsiteY5" fmla="*/ 351416 h 17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682" h="1705088">
                <a:moveTo>
                  <a:pt x="842682" y="0"/>
                </a:moveTo>
                <a:lnTo>
                  <a:pt x="842682" y="1353672"/>
                </a:lnTo>
                <a:lnTo>
                  <a:pt x="421341" y="1705088"/>
                </a:lnTo>
                <a:lnTo>
                  <a:pt x="0" y="1353672"/>
                </a:lnTo>
                <a:lnTo>
                  <a:pt x="0" y="0"/>
                </a:lnTo>
                <a:lnTo>
                  <a:pt x="421341" y="351416"/>
                </a:lnTo>
                <a:close/>
              </a:path>
            </a:pathLst>
          </a:custGeom>
          <a:solidFill>
            <a:srgbClr val="73C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자유형 57"/>
          <p:cNvSpPr/>
          <p:nvPr/>
        </p:nvSpPr>
        <p:spPr>
          <a:xfrm rot="16200000">
            <a:off x="5322680" y="3229511"/>
            <a:ext cx="717176" cy="1705088"/>
          </a:xfrm>
          <a:custGeom>
            <a:avLst/>
            <a:gdLst>
              <a:gd name="connsiteX0" fmla="*/ 842682 w 842682"/>
              <a:gd name="connsiteY0" fmla="*/ 0 h 1705088"/>
              <a:gd name="connsiteX1" fmla="*/ 842682 w 842682"/>
              <a:gd name="connsiteY1" fmla="*/ 1353672 h 1705088"/>
              <a:gd name="connsiteX2" fmla="*/ 421341 w 842682"/>
              <a:gd name="connsiteY2" fmla="*/ 1705088 h 1705088"/>
              <a:gd name="connsiteX3" fmla="*/ 0 w 842682"/>
              <a:gd name="connsiteY3" fmla="*/ 1353672 h 1705088"/>
              <a:gd name="connsiteX4" fmla="*/ 0 w 842682"/>
              <a:gd name="connsiteY4" fmla="*/ 0 h 1705088"/>
              <a:gd name="connsiteX5" fmla="*/ 421341 w 842682"/>
              <a:gd name="connsiteY5" fmla="*/ 351416 h 17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682" h="1705088">
                <a:moveTo>
                  <a:pt x="842682" y="0"/>
                </a:moveTo>
                <a:lnTo>
                  <a:pt x="842682" y="1353672"/>
                </a:lnTo>
                <a:lnTo>
                  <a:pt x="421341" y="1705088"/>
                </a:lnTo>
                <a:lnTo>
                  <a:pt x="0" y="1353672"/>
                </a:lnTo>
                <a:lnTo>
                  <a:pt x="0" y="0"/>
                </a:lnTo>
                <a:lnTo>
                  <a:pt x="421341" y="351416"/>
                </a:lnTo>
                <a:close/>
              </a:path>
            </a:pathLst>
          </a:custGeom>
          <a:solidFill>
            <a:srgbClr val="2AA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자유형 58"/>
          <p:cNvSpPr/>
          <p:nvPr/>
        </p:nvSpPr>
        <p:spPr>
          <a:xfrm rot="16200000">
            <a:off x="6783927" y="3229511"/>
            <a:ext cx="717176" cy="1705088"/>
          </a:xfrm>
          <a:custGeom>
            <a:avLst/>
            <a:gdLst>
              <a:gd name="connsiteX0" fmla="*/ 842682 w 842682"/>
              <a:gd name="connsiteY0" fmla="*/ 0 h 1705088"/>
              <a:gd name="connsiteX1" fmla="*/ 842682 w 842682"/>
              <a:gd name="connsiteY1" fmla="*/ 1353672 h 1705088"/>
              <a:gd name="connsiteX2" fmla="*/ 421341 w 842682"/>
              <a:gd name="connsiteY2" fmla="*/ 1705088 h 1705088"/>
              <a:gd name="connsiteX3" fmla="*/ 0 w 842682"/>
              <a:gd name="connsiteY3" fmla="*/ 1353672 h 1705088"/>
              <a:gd name="connsiteX4" fmla="*/ 0 w 842682"/>
              <a:gd name="connsiteY4" fmla="*/ 0 h 1705088"/>
              <a:gd name="connsiteX5" fmla="*/ 421341 w 842682"/>
              <a:gd name="connsiteY5" fmla="*/ 351416 h 17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682" h="1705088">
                <a:moveTo>
                  <a:pt x="842682" y="0"/>
                </a:moveTo>
                <a:lnTo>
                  <a:pt x="842682" y="1353672"/>
                </a:lnTo>
                <a:lnTo>
                  <a:pt x="421341" y="1705088"/>
                </a:lnTo>
                <a:lnTo>
                  <a:pt x="0" y="1353672"/>
                </a:lnTo>
                <a:lnTo>
                  <a:pt x="0" y="0"/>
                </a:lnTo>
                <a:lnTo>
                  <a:pt x="421341" y="351416"/>
                </a:lnTo>
                <a:close/>
              </a:path>
            </a:pathLst>
          </a:custGeom>
          <a:solidFill>
            <a:srgbClr val="56D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6588224" y="3897388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스퀘어 Bold" pitchFamily="50" charset="-127"/>
                <a:ea typeface="나눔스퀘어 Bold" pitchFamily="50" charset="-127"/>
              </a:rPr>
              <a:t>샘플 센서</a:t>
            </a:r>
            <a:endParaRPr lang="ko-KR" altLang="en-US" sz="2000" dirty="0"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93908" y="389738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스퀘어 Bold" pitchFamily="50" charset="-127"/>
                <a:ea typeface="나눔스퀘어 Bold" pitchFamily="50" charset="-127"/>
              </a:rPr>
              <a:t>센서</a:t>
            </a:r>
            <a:r>
              <a:rPr lang="en-US" altLang="ko-KR" sz="2000" dirty="0" smtClean="0">
                <a:latin typeface="나눔스퀘어 Bold" pitchFamily="50" charset="-127"/>
                <a:ea typeface="나눔스퀘어 Bold" pitchFamily="50" charset="-127"/>
              </a:rPr>
              <a:t>3</a:t>
            </a:r>
            <a:endParaRPr lang="ko-KR" altLang="en-US" sz="2000" dirty="0"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29843" y="389738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스퀘어 Bold" pitchFamily="50" charset="-127"/>
                <a:ea typeface="나눔스퀘어 Bold" pitchFamily="50" charset="-127"/>
              </a:rPr>
              <a:t>센서</a:t>
            </a:r>
            <a:r>
              <a:rPr lang="en-US" altLang="ko-KR" sz="2000" dirty="0" smtClean="0">
                <a:latin typeface="나눔스퀘어 Bold" pitchFamily="50" charset="-127"/>
                <a:ea typeface="나눔스퀘어 Bold" pitchFamily="50" charset="-127"/>
              </a:rPr>
              <a:t>2</a:t>
            </a:r>
            <a:endParaRPr lang="ko-KR" altLang="en-US" sz="2000" dirty="0"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41415" y="3881999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스퀘어 Bold" pitchFamily="50" charset="-127"/>
                <a:ea typeface="나눔스퀘어 Bold" pitchFamily="50" charset="-127"/>
              </a:rPr>
              <a:t>센서</a:t>
            </a:r>
            <a:r>
              <a:rPr lang="en-US" altLang="ko-KR" sz="2000" dirty="0" smtClean="0">
                <a:latin typeface="나눔스퀘어 Bold" pitchFamily="50" charset="-127"/>
                <a:ea typeface="나눔스퀘어 Bold" pitchFamily="50" charset="-127"/>
              </a:rPr>
              <a:t>1</a:t>
            </a:r>
            <a:endParaRPr lang="ko-KR" altLang="en-US" sz="2000" dirty="0"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2202067" y="3497556"/>
            <a:ext cx="163711" cy="1637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연결선 64"/>
          <p:cNvCxnSpPr/>
          <p:nvPr/>
        </p:nvCxnSpPr>
        <p:spPr>
          <a:xfrm>
            <a:off x="2278267" y="2175295"/>
            <a:ext cx="0" cy="1341143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타원 65"/>
          <p:cNvSpPr/>
          <p:nvPr/>
        </p:nvSpPr>
        <p:spPr>
          <a:xfrm>
            <a:off x="5479351" y="3497556"/>
            <a:ext cx="163711" cy="1637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연결선 66"/>
          <p:cNvCxnSpPr/>
          <p:nvPr/>
        </p:nvCxnSpPr>
        <p:spPr>
          <a:xfrm>
            <a:off x="5555551" y="2247876"/>
            <a:ext cx="0" cy="1268562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타원 67"/>
          <p:cNvSpPr/>
          <p:nvPr/>
        </p:nvSpPr>
        <p:spPr>
          <a:xfrm>
            <a:off x="3769781" y="4532709"/>
            <a:ext cx="163711" cy="1637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직선 연결선 68"/>
          <p:cNvCxnSpPr/>
          <p:nvPr/>
        </p:nvCxnSpPr>
        <p:spPr>
          <a:xfrm>
            <a:off x="3836397" y="4614565"/>
            <a:ext cx="0" cy="2037671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타원 69"/>
          <p:cNvSpPr/>
          <p:nvPr/>
        </p:nvSpPr>
        <p:spPr>
          <a:xfrm>
            <a:off x="6772934" y="4532709"/>
            <a:ext cx="163711" cy="1637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1" name="직선 연결선 70"/>
          <p:cNvCxnSpPr/>
          <p:nvPr/>
        </p:nvCxnSpPr>
        <p:spPr>
          <a:xfrm>
            <a:off x="6839550" y="4614565"/>
            <a:ext cx="0" cy="1336631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515966" y="2855016"/>
            <a:ext cx="188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전기테이프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전선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+voltage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필름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81267" y="2608794"/>
            <a:ext cx="231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고딕" pitchFamily="50" charset="-127"/>
                <a:ea typeface="나눔고딕" pitchFamily="50" charset="-127"/>
              </a:rPr>
              <a:t>전기테이프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구리테이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+voltage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필름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부직포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34528" y="5821239"/>
            <a:ext cx="18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전기테이프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전선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+voltage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필름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은박지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헝겊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17943" y="5437054"/>
            <a:ext cx="18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스펀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지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구리테이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+voltage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필름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+ </a:t>
            </a:r>
          </a:p>
          <a:p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폼테이프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5722" r="11585" b="18508"/>
          <a:stretch/>
        </p:blipFill>
        <p:spPr>
          <a:xfrm>
            <a:off x="7038000" y="4490083"/>
            <a:ext cx="1437348" cy="9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57" y="2358709"/>
            <a:ext cx="3158176" cy="360846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구성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중간발표까지 만든 센서들에 대해서 안내해드립니다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3424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샘플 센서의 단면도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425725"/>
            <a:ext cx="3035557" cy="34744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13" y="2276872"/>
            <a:ext cx="3120894" cy="357196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5722" r="11585" b="18508"/>
          <a:stretch/>
        </p:blipFill>
        <p:spPr>
          <a:xfrm rot="3172290">
            <a:off x="6506042" y="2701137"/>
            <a:ext cx="3194446" cy="21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과업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현재까지 진행된 프로젝트 내용에 대해 설명합니다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3640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진행된 과업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267744" y="1988840"/>
            <a:ext cx="6215092" cy="1252352"/>
            <a:chOff x="2749396" y="1988840"/>
            <a:chExt cx="6215092" cy="1252352"/>
          </a:xfrm>
        </p:grpSpPr>
        <p:sp>
          <p:nvSpPr>
            <p:cNvPr id="92" name="직사각형 91"/>
            <p:cNvSpPr/>
            <p:nvPr/>
          </p:nvSpPr>
          <p:spPr>
            <a:xfrm>
              <a:off x="2749396" y="1988840"/>
              <a:ext cx="6041246" cy="1099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947016" y="2171989"/>
              <a:ext cx="745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01</a:t>
              </a:r>
              <a:endParaRPr lang="ko-KR" altLang="en-US" sz="3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79710" y="23220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&gt;</a:t>
              </a:r>
              <a:endParaRPr lang="ko-KR" altLang="en-US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918717" y="2094941"/>
              <a:ext cx="1489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디바이스 통신</a:t>
              </a:r>
              <a:endParaRPr lang="ko-KR" altLang="en-US" b="1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3936362" y="2481599"/>
              <a:ext cx="33669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err="1" smtClean="0">
                  <a:latin typeface="나눔고딕" pitchFamily="50" charset="-127"/>
                  <a:ea typeface="나눔고딕" pitchFamily="50" charset="-127"/>
                </a:rPr>
                <a:t>아두이노</a:t>
              </a:r>
              <a:r>
                <a:rPr lang="en-US" altLang="ko-KR" sz="16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600" dirty="0" err="1" smtClean="0">
                  <a:latin typeface="나눔고딕" pitchFamily="50" charset="-127"/>
                  <a:ea typeface="나눔고딕" pitchFamily="50" charset="-127"/>
                </a:rPr>
                <a:t>라즈베리파이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 간 통신</a:t>
              </a:r>
              <a:endParaRPr lang="en-US" altLang="ko-KR" sz="16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600" dirty="0" err="1" smtClean="0">
                  <a:latin typeface="나눔고딕" pitchFamily="50" charset="-127"/>
                  <a:ea typeface="나눔고딕" pitchFamily="50" charset="-127"/>
                </a:rPr>
                <a:t>라즈베리파이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600" dirty="0" err="1" smtClean="0">
                  <a:latin typeface="나눔고딕" pitchFamily="50" charset="-127"/>
                  <a:ea typeface="나눔고딕" pitchFamily="50" charset="-127"/>
                </a:rPr>
                <a:t>웹서버</a:t>
              </a:r>
              <a:endParaRPr lang="en-US" altLang="ko-KR" sz="16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3" name="자유형 92"/>
            <p:cNvSpPr/>
            <p:nvPr/>
          </p:nvSpPr>
          <p:spPr>
            <a:xfrm>
              <a:off x="7221334" y="2141597"/>
              <a:ext cx="1743154" cy="1099595"/>
            </a:xfrm>
            <a:custGeom>
              <a:avLst/>
              <a:gdLst>
                <a:gd name="connsiteX0" fmla="*/ 373448 w 1743154"/>
                <a:gd name="connsiteY0" fmla="*/ 0 h 1099595"/>
                <a:gd name="connsiteX1" fmla="*/ 1743154 w 1743154"/>
                <a:gd name="connsiteY1" fmla="*/ 0 h 1099595"/>
                <a:gd name="connsiteX2" fmla="*/ 1743154 w 1743154"/>
                <a:gd name="connsiteY2" fmla="*/ 1099595 h 1099595"/>
                <a:gd name="connsiteX3" fmla="*/ 0 w 1743154"/>
                <a:gd name="connsiteY3" fmla="*/ 1099595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154" h="1099595">
                  <a:moveTo>
                    <a:pt x="373448" y="0"/>
                  </a:moveTo>
                  <a:lnTo>
                    <a:pt x="1743154" y="0"/>
                  </a:lnTo>
                  <a:lnTo>
                    <a:pt x="1743154" y="1099595"/>
                  </a:lnTo>
                  <a:lnTo>
                    <a:pt x="0" y="1099595"/>
                  </a:lnTo>
                  <a:close/>
                </a:path>
              </a:pathLst>
            </a:custGeom>
            <a:solidFill>
              <a:srgbClr val="29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533372" y="3400784"/>
            <a:ext cx="6215092" cy="1252352"/>
            <a:chOff x="2749396" y="1988840"/>
            <a:chExt cx="6215092" cy="1252352"/>
          </a:xfrm>
        </p:grpSpPr>
        <p:sp>
          <p:nvSpPr>
            <p:cNvPr id="39" name="직사각형 38"/>
            <p:cNvSpPr/>
            <p:nvPr/>
          </p:nvSpPr>
          <p:spPr>
            <a:xfrm>
              <a:off x="2749396" y="1988840"/>
              <a:ext cx="6041246" cy="1099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47016" y="2171989"/>
              <a:ext cx="745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02</a:t>
              </a:r>
              <a:endParaRPr lang="ko-KR" altLang="en-US" sz="3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79710" y="23220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&gt;</a:t>
              </a:r>
              <a:endParaRPr lang="ko-KR" altLang="en-US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18717" y="2094941"/>
              <a:ext cx="1489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센서 제작</a:t>
              </a:r>
              <a:endParaRPr lang="ko-KR" altLang="en-US" b="1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936362" y="2481599"/>
              <a:ext cx="33669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여러 번의 테스트 결과 스펀지를 이용한 센서 </a:t>
              </a:r>
              <a:r>
                <a:rPr lang="ko-KR" altLang="en-US" sz="1600" dirty="0" err="1" smtClean="0">
                  <a:latin typeface="나눔고딕" pitchFamily="50" charset="-127"/>
                  <a:ea typeface="나눔고딕" pitchFamily="50" charset="-127"/>
                </a:rPr>
                <a:t>제작중</a:t>
              </a:r>
              <a:endParaRPr lang="en-US" altLang="ko-KR" sz="16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자유형 44"/>
            <p:cNvSpPr/>
            <p:nvPr/>
          </p:nvSpPr>
          <p:spPr>
            <a:xfrm>
              <a:off x="7221334" y="2141597"/>
              <a:ext cx="1743154" cy="1099595"/>
            </a:xfrm>
            <a:custGeom>
              <a:avLst/>
              <a:gdLst>
                <a:gd name="connsiteX0" fmla="*/ 373448 w 1743154"/>
                <a:gd name="connsiteY0" fmla="*/ 0 h 1099595"/>
                <a:gd name="connsiteX1" fmla="*/ 1743154 w 1743154"/>
                <a:gd name="connsiteY1" fmla="*/ 0 h 1099595"/>
                <a:gd name="connsiteX2" fmla="*/ 1743154 w 1743154"/>
                <a:gd name="connsiteY2" fmla="*/ 1099595 h 1099595"/>
                <a:gd name="connsiteX3" fmla="*/ 0 w 1743154"/>
                <a:gd name="connsiteY3" fmla="*/ 1099595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154" h="1099595">
                  <a:moveTo>
                    <a:pt x="373448" y="0"/>
                  </a:moveTo>
                  <a:lnTo>
                    <a:pt x="1743154" y="0"/>
                  </a:lnTo>
                  <a:lnTo>
                    <a:pt x="1743154" y="1099595"/>
                  </a:lnTo>
                  <a:lnTo>
                    <a:pt x="0" y="1099595"/>
                  </a:lnTo>
                  <a:close/>
                </a:path>
              </a:pathLst>
            </a:custGeom>
            <a:solidFill>
              <a:srgbClr val="29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2821404" y="4797152"/>
            <a:ext cx="6215092" cy="1252352"/>
            <a:chOff x="2749396" y="1988840"/>
            <a:chExt cx="6215092" cy="1252352"/>
          </a:xfrm>
        </p:grpSpPr>
        <p:sp>
          <p:nvSpPr>
            <p:cNvPr id="49" name="직사각형 48"/>
            <p:cNvSpPr/>
            <p:nvPr/>
          </p:nvSpPr>
          <p:spPr>
            <a:xfrm>
              <a:off x="2749396" y="1988840"/>
              <a:ext cx="6041246" cy="1099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47016" y="2171989"/>
              <a:ext cx="745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03</a:t>
              </a:r>
              <a:endParaRPr lang="ko-KR" altLang="en-US" sz="3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79710" y="23220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&gt;</a:t>
              </a:r>
              <a:endParaRPr lang="ko-KR" altLang="en-US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18716" y="2094941"/>
              <a:ext cx="2453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센서 값 처리 알고리즘</a:t>
              </a:r>
              <a:endParaRPr lang="ko-KR" altLang="en-US" b="1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936362" y="2481599"/>
              <a:ext cx="33669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>
                  <a:latin typeface="나눔고딕" pitchFamily="50" charset="-127"/>
                  <a:ea typeface="나눔고딕" pitchFamily="50" charset="-127"/>
                </a:rPr>
                <a:t>6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개의 센서 값을 이용한 좌우 변화 </a:t>
              </a:r>
              <a:endParaRPr lang="en-US" altLang="ko-KR" sz="16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기울기 값을 이용한 데이터 시각화</a:t>
              </a:r>
              <a:endParaRPr lang="en-US" altLang="ko-KR" sz="16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자유형 55"/>
            <p:cNvSpPr/>
            <p:nvPr/>
          </p:nvSpPr>
          <p:spPr>
            <a:xfrm>
              <a:off x="7221334" y="2141597"/>
              <a:ext cx="1743154" cy="1099595"/>
            </a:xfrm>
            <a:custGeom>
              <a:avLst/>
              <a:gdLst>
                <a:gd name="connsiteX0" fmla="*/ 373448 w 1743154"/>
                <a:gd name="connsiteY0" fmla="*/ 0 h 1099595"/>
                <a:gd name="connsiteX1" fmla="*/ 1743154 w 1743154"/>
                <a:gd name="connsiteY1" fmla="*/ 0 h 1099595"/>
                <a:gd name="connsiteX2" fmla="*/ 1743154 w 1743154"/>
                <a:gd name="connsiteY2" fmla="*/ 1099595 h 1099595"/>
                <a:gd name="connsiteX3" fmla="*/ 0 w 1743154"/>
                <a:gd name="connsiteY3" fmla="*/ 1099595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154" h="1099595">
                  <a:moveTo>
                    <a:pt x="373448" y="0"/>
                  </a:moveTo>
                  <a:lnTo>
                    <a:pt x="1743154" y="0"/>
                  </a:lnTo>
                  <a:lnTo>
                    <a:pt x="1743154" y="1099595"/>
                  </a:lnTo>
                  <a:lnTo>
                    <a:pt x="0" y="1099595"/>
                  </a:lnTo>
                  <a:close/>
                </a:path>
              </a:pathLst>
            </a:custGeom>
            <a:solidFill>
              <a:srgbClr val="29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32" y="2436057"/>
            <a:ext cx="747860" cy="5608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60" y="3717032"/>
            <a:ext cx="743564" cy="7435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02" y="5055754"/>
            <a:ext cx="887904" cy="8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과업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앞으로 해야 할 프로젝트 내용에 대해 설명합니다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3640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</a:t>
            </a:r>
            <a:r>
              <a:rPr lang="ko-KR" altLang="en-US" sz="2800" dirty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과업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267744" y="1988840"/>
            <a:ext cx="6215092" cy="1252352"/>
            <a:chOff x="2749396" y="1988840"/>
            <a:chExt cx="6215092" cy="1252352"/>
          </a:xfrm>
        </p:grpSpPr>
        <p:sp>
          <p:nvSpPr>
            <p:cNvPr id="92" name="직사각형 91"/>
            <p:cNvSpPr/>
            <p:nvPr/>
          </p:nvSpPr>
          <p:spPr>
            <a:xfrm>
              <a:off x="2749396" y="1988840"/>
              <a:ext cx="6041246" cy="1099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947016" y="2171989"/>
              <a:ext cx="745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01</a:t>
              </a:r>
              <a:endParaRPr lang="ko-KR" altLang="en-US" sz="3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79710" y="23220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&gt;</a:t>
              </a:r>
              <a:endParaRPr lang="ko-KR" altLang="en-US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918717" y="2094941"/>
              <a:ext cx="3007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나눔스퀘어 Bold" pitchFamily="50" charset="-127"/>
                  <a:ea typeface="나눔스퀘어 Bold" pitchFamily="50" charset="-127"/>
                </a:rPr>
                <a:t>센서 </a:t>
              </a:r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값 적용</a:t>
              </a:r>
              <a:endParaRPr lang="ko-KR" altLang="en-US" b="1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3936362" y="2481599"/>
              <a:ext cx="33669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알고리즘</a:t>
              </a:r>
              <a:r>
                <a:rPr lang="en-US" altLang="ko-KR" sz="1600" dirty="0" smtClean="0">
                  <a:latin typeface="나눔고딕" pitchFamily="50" charset="-127"/>
                  <a:ea typeface="나눔고딕" pitchFamily="50" charset="-127"/>
                </a:rPr>
                <a:t>: 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방석의 앞과 뒤</a:t>
              </a:r>
              <a:r>
                <a:rPr lang="en-US" altLang="ko-KR" sz="16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무게중심</a:t>
              </a:r>
              <a:endParaRPr lang="en-US" altLang="ko-KR" sz="16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600" dirty="0" err="1" smtClean="0">
                  <a:latin typeface="나눔고딕" pitchFamily="50" charset="-127"/>
                  <a:ea typeface="나눔고딕" pitchFamily="50" charset="-127"/>
                </a:rPr>
                <a:t>아두이노</a:t>
              </a:r>
              <a:r>
                <a:rPr lang="en-US" altLang="ko-KR" sz="1600" dirty="0" smtClean="0">
                  <a:latin typeface="나눔고딕" pitchFamily="50" charset="-127"/>
                  <a:ea typeface="나눔고딕" pitchFamily="50" charset="-127"/>
                </a:rPr>
                <a:t>:  INPUT multiplexer 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적용</a:t>
              </a:r>
              <a:endParaRPr lang="en-US" altLang="ko-KR" sz="16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3" name="자유형 92"/>
            <p:cNvSpPr/>
            <p:nvPr/>
          </p:nvSpPr>
          <p:spPr>
            <a:xfrm>
              <a:off x="7221334" y="2141597"/>
              <a:ext cx="1743154" cy="1099595"/>
            </a:xfrm>
            <a:custGeom>
              <a:avLst/>
              <a:gdLst>
                <a:gd name="connsiteX0" fmla="*/ 373448 w 1743154"/>
                <a:gd name="connsiteY0" fmla="*/ 0 h 1099595"/>
                <a:gd name="connsiteX1" fmla="*/ 1743154 w 1743154"/>
                <a:gd name="connsiteY1" fmla="*/ 0 h 1099595"/>
                <a:gd name="connsiteX2" fmla="*/ 1743154 w 1743154"/>
                <a:gd name="connsiteY2" fmla="*/ 1099595 h 1099595"/>
                <a:gd name="connsiteX3" fmla="*/ 0 w 1743154"/>
                <a:gd name="connsiteY3" fmla="*/ 1099595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154" h="1099595">
                  <a:moveTo>
                    <a:pt x="373448" y="0"/>
                  </a:moveTo>
                  <a:lnTo>
                    <a:pt x="1743154" y="0"/>
                  </a:lnTo>
                  <a:lnTo>
                    <a:pt x="1743154" y="1099595"/>
                  </a:lnTo>
                  <a:lnTo>
                    <a:pt x="0" y="1099595"/>
                  </a:lnTo>
                  <a:close/>
                </a:path>
              </a:pathLst>
            </a:custGeom>
            <a:solidFill>
              <a:srgbClr val="29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533372" y="3400784"/>
            <a:ext cx="6215092" cy="1252352"/>
            <a:chOff x="2749396" y="1988840"/>
            <a:chExt cx="6215092" cy="1252352"/>
          </a:xfrm>
        </p:grpSpPr>
        <p:sp>
          <p:nvSpPr>
            <p:cNvPr id="39" name="직사각형 38"/>
            <p:cNvSpPr/>
            <p:nvPr/>
          </p:nvSpPr>
          <p:spPr>
            <a:xfrm>
              <a:off x="2749396" y="1988840"/>
              <a:ext cx="6041246" cy="1099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47016" y="2171989"/>
              <a:ext cx="745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02</a:t>
              </a:r>
              <a:endParaRPr lang="ko-KR" altLang="en-US" sz="3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79710" y="23220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&gt;</a:t>
              </a:r>
              <a:endParaRPr lang="ko-KR" altLang="en-US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18717" y="2094941"/>
              <a:ext cx="300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월별 </a:t>
              </a:r>
              <a:r>
                <a:rPr lang="ko-KR" altLang="en-US" b="1" dirty="0" err="1" smtClean="0">
                  <a:latin typeface="나눔스퀘어 Bold" pitchFamily="50" charset="-127"/>
                  <a:ea typeface="나눔스퀘어 Bold" pitchFamily="50" charset="-127"/>
                </a:rPr>
                <a:t>리포팅</a:t>
              </a:r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altLang="ko-KR" b="1" dirty="0" smtClean="0">
                  <a:latin typeface="나눔스퀘어 Bold" pitchFamily="50" charset="-127"/>
                  <a:ea typeface="나눔스퀘어 Bold" pitchFamily="50" charset="-127"/>
                </a:rPr>
                <a:t>&amp; </a:t>
              </a:r>
              <a:r>
                <a:rPr lang="ko-KR" altLang="en-US" b="1" dirty="0" err="1" smtClean="0">
                  <a:latin typeface="나눔스퀘어 Bold" pitchFamily="50" charset="-127"/>
                  <a:ea typeface="나눔스퀘어 Bold" pitchFamily="50" charset="-127"/>
                </a:rPr>
                <a:t>빅데이터</a:t>
              </a:r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 수집</a:t>
              </a:r>
              <a:endParaRPr lang="ko-KR" altLang="en-US" b="1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936362" y="2481599"/>
              <a:ext cx="35730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방</a:t>
              </a:r>
              <a:r>
                <a:rPr lang="ko-KR" altLang="en-US" sz="1600" dirty="0">
                  <a:latin typeface="나눔고딕" pitchFamily="50" charset="-127"/>
                  <a:ea typeface="나눔고딕" pitchFamily="50" charset="-127"/>
                </a:rPr>
                <a:t>석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 사용시간</a:t>
              </a:r>
              <a:r>
                <a:rPr lang="en-US" altLang="ko-KR" sz="16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바른 자세유지 시간 등</a:t>
              </a:r>
              <a:endParaRPr lang="en-US" altLang="ko-KR" sz="16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자유형 44"/>
            <p:cNvSpPr/>
            <p:nvPr/>
          </p:nvSpPr>
          <p:spPr>
            <a:xfrm>
              <a:off x="7221334" y="2141597"/>
              <a:ext cx="1743154" cy="1099595"/>
            </a:xfrm>
            <a:custGeom>
              <a:avLst/>
              <a:gdLst>
                <a:gd name="connsiteX0" fmla="*/ 373448 w 1743154"/>
                <a:gd name="connsiteY0" fmla="*/ 0 h 1099595"/>
                <a:gd name="connsiteX1" fmla="*/ 1743154 w 1743154"/>
                <a:gd name="connsiteY1" fmla="*/ 0 h 1099595"/>
                <a:gd name="connsiteX2" fmla="*/ 1743154 w 1743154"/>
                <a:gd name="connsiteY2" fmla="*/ 1099595 h 1099595"/>
                <a:gd name="connsiteX3" fmla="*/ 0 w 1743154"/>
                <a:gd name="connsiteY3" fmla="*/ 1099595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154" h="1099595">
                  <a:moveTo>
                    <a:pt x="373448" y="0"/>
                  </a:moveTo>
                  <a:lnTo>
                    <a:pt x="1743154" y="0"/>
                  </a:lnTo>
                  <a:lnTo>
                    <a:pt x="1743154" y="1099595"/>
                  </a:lnTo>
                  <a:lnTo>
                    <a:pt x="0" y="1099595"/>
                  </a:lnTo>
                  <a:close/>
                </a:path>
              </a:pathLst>
            </a:custGeom>
            <a:solidFill>
              <a:srgbClr val="29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2821404" y="4797152"/>
            <a:ext cx="6215092" cy="1252352"/>
            <a:chOff x="2749396" y="1988840"/>
            <a:chExt cx="6215092" cy="1252352"/>
          </a:xfrm>
        </p:grpSpPr>
        <p:sp>
          <p:nvSpPr>
            <p:cNvPr id="49" name="직사각형 48"/>
            <p:cNvSpPr/>
            <p:nvPr/>
          </p:nvSpPr>
          <p:spPr>
            <a:xfrm>
              <a:off x="2749396" y="1988840"/>
              <a:ext cx="6041246" cy="1099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47016" y="2171989"/>
              <a:ext cx="745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03</a:t>
              </a:r>
              <a:endParaRPr lang="ko-KR" altLang="en-US" sz="3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79710" y="23220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&gt;</a:t>
              </a:r>
              <a:endParaRPr lang="ko-KR" altLang="en-US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18716" y="2094941"/>
              <a:ext cx="2453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나눔스퀘어 Bold" pitchFamily="50" charset="-127"/>
                  <a:ea typeface="나눔스퀘어 Bold" pitchFamily="50" charset="-127"/>
                </a:rPr>
                <a:t>알림 및 진동기능</a:t>
              </a:r>
              <a:endParaRPr lang="ko-KR" altLang="en-US" b="1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936362" y="2481599"/>
              <a:ext cx="33669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latin typeface="나눔고딕" pitchFamily="50" charset="-127"/>
                  <a:ea typeface="나눔고딕" pitchFamily="50" charset="-127"/>
                </a:rPr>
                <a:t>휴식시간 알림을 하기 위한 기능구</a:t>
              </a:r>
              <a:r>
                <a:rPr lang="ko-KR" altLang="en-US" sz="1600" dirty="0">
                  <a:latin typeface="나눔고딕" pitchFamily="50" charset="-127"/>
                  <a:ea typeface="나눔고딕" pitchFamily="50" charset="-127"/>
                </a:rPr>
                <a:t>현</a:t>
              </a:r>
              <a:endParaRPr lang="en-US" altLang="ko-KR" sz="16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자유형 55"/>
            <p:cNvSpPr/>
            <p:nvPr/>
          </p:nvSpPr>
          <p:spPr>
            <a:xfrm>
              <a:off x="7221334" y="2141597"/>
              <a:ext cx="1743154" cy="1099595"/>
            </a:xfrm>
            <a:custGeom>
              <a:avLst/>
              <a:gdLst>
                <a:gd name="connsiteX0" fmla="*/ 373448 w 1743154"/>
                <a:gd name="connsiteY0" fmla="*/ 0 h 1099595"/>
                <a:gd name="connsiteX1" fmla="*/ 1743154 w 1743154"/>
                <a:gd name="connsiteY1" fmla="*/ 0 h 1099595"/>
                <a:gd name="connsiteX2" fmla="*/ 1743154 w 1743154"/>
                <a:gd name="connsiteY2" fmla="*/ 1099595 h 1099595"/>
                <a:gd name="connsiteX3" fmla="*/ 0 w 1743154"/>
                <a:gd name="connsiteY3" fmla="*/ 1099595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154" h="1099595">
                  <a:moveTo>
                    <a:pt x="373448" y="0"/>
                  </a:moveTo>
                  <a:lnTo>
                    <a:pt x="1743154" y="0"/>
                  </a:lnTo>
                  <a:lnTo>
                    <a:pt x="1743154" y="1099595"/>
                  </a:lnTo>
                  <a:lnTo>
                    <a:pt x="0" y="1099595"/>
                  </a:lnTo>
                  <a:close/>
                </a:path>
              </a:pathLst>
            </a:custGeom>
            <a:solidFill>
              <a:srgbClr val="29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734007"/>
            <a:ext cx="745717" cy="7457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74011"/>
            <a:ext cx="1251391" cy="12513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59" y="2317464"/>
            <a:ext cx="747860" cy="7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4000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샘플 적용 의자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74011"/>
            <a:ext cx="1251391" cy="125139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136" y="2644785"/>
            <a:ext cx="3376275" cy="189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"/>
          <a:stretch/>
        </p:blipFill>
        <p:spPr>
          <a:xfrm>
            <a:off x="3931077" y="1946018"/>
            <a:ext cx="4988658" cy="3376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중간시연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중간시연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동영상을 통해 현재까지 진행 사항을 알려드립니다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3640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작동영상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3" name="'갓'팍의 자'신'감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3728" y="1708056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5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 smtClean="0"/>
              <a:t>00</a:t>
            </a:r>
            <a:fld id="{CF612540-9602-46A0-9E57-34F7D20680C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252" y="1268760"/>
            <a:ext cx="120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질의응답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15966" y="1400279"/>
            <a:ext cx="5627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대해 궁금한 점을 말씀해주세요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400" dirty="0"/>
          </a:p>
        </p:txBody>
      </p:sp>
      <p:sp>
        <p:nvSpPr>
          <p:cNvPr id="19" name="직사각형 18"/>
          <p:cNvSpPr/>
          <p:nvPr/>
        </p:nvSpPr>
        <p:spPr>
          <a:xfrm>
            <a:off x="2515966" y="934508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 &amp; A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174197" y="3643561"/>
            <a:ext cx="2804029" cy="7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73306" y="2849299"/>
            <a:ext cx="300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8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</a:t>
            </a:r>
            <a:r>
              <a:rPr lang="ko-KR" altLang="en-US" sz="4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른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282673" y="2398309"/>
            <a:ext cx="587073" cy="450990"/>
            <a:chOff x="4810427" y="1659948"/>
            <a:chExt cx="1384300" cy="1063421"/>
          </a:xfrm>
        </p:grpSpPr>
        <p:sp>
          <p:nvSpPr>
            <p:cNvPr id="6" name="이등변 삼각형 5"/>
            <p:cNvSpPr/>
            <p:nvPr/>
          </p:nvSpPr>
          <p:spPr>
            <a:xfrm rot="8920199">
              <a:off x="4810427" y="1707369"/>
              <a:ext cx="812800" cy="1016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/>
            <p:cNvSpPr/>
            <p:nvPr/>
          </p:nvSpPr>
          <p:spPr>
            <a:xfrm rot="14031529">
              <a:off x="5280327" y="1558348"/>
              <a:ext cx="812800" cy="1016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059832" y="3717032"/>
            <a:ext cx="3019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endParaRPr lang="ko-KR" altLang="en-US" sz="3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3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3214" y="2348880"/>
            <a:ext cx="416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01/ 	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제작팀 소개</a:t>
            </a:r>
            <a:endParaRPr lang="ko-KR" altLang="en-US" dirty="0">
              <a:solidFill>
                <a:srgbClr val="7F7F7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3214" y="3826207"/>
            <a:ext cx="41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05/ 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중간 시연</a:t>
            </a:r>
            <a:r>
              <a:rPr lang="en-US" altLang="ko-KR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동영상</a:t>
            </a:r>
            <a:r>
              <a:rPr lang="en-US" altLang="ko-KR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dirty="0">
              <a:solidFill>
                <a:srgbClr val="7F7F7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214" y="2718212"/>
            <a:ext cx="41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02/ 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소개</a:t>
            </a:r>
            <a:endParaRPr lang="ko-KR" altLang="en-US" dirty="0">
              <a:solidFill>
                <a:srgbClr val="7F7F7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3214" y="3087544"/>
            <a:ext cx="41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03/ 	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</a:t>
            </a:r>
            <a:endParaRPr lang="ko-KR" altLang="en-US" dirty="0" smtClean="0">
              <a:solidFill>
                <a:srgbClr val="7F7F7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214" y="3456876"/>
            <a:ext cx="41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	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과업</a:t>
            </a:r>
            <a:endParaRPr lang="ko-KR" altLang="en-US" dirty="0">
              <a:solidFill>
                <a:srgbClr val="7F7F7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12268" y="2204864"/>
            <a:ext cx="1562100" cy="2298700"/>
          </a:xfrm>
          <a:prstGeom prst="rect">
            <a:avLst/>
          </a:prstGeom>
          <a:solidFill>
            <a:srgbClr val="29D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51868" y="2361413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3215" y="4204780"/>
            <a:ext cx="41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06/ 	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dirty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질의 응답</a:t>
            </a:r>
            <a:endParaRPr lang="ko-KR" altLang="en-US" dirty="0">
              <a:solidFill>
                <a:srgbClr val="7F7F7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273034"/>
            <a:ext cx="13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제작</a:t>
            </a:r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소개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5627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자세를 조정한다는 제품을 기획함에 따라</a:t>
            </a:r>
            <a:endParaRPr lang="en-US" altLang="ko-KR" sz="1400" dirty="0"/>
          </a:p>
          <a:p>
            <a:r>
              <a:rPr lang="ko-KR" altLang="en-US" sz="1400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사람의 신체구조를 변경할 수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있다는 의미를 강조하기 위함 팀 명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구조조정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613170" y="1965945"/>
            <a:ext cx="2199190" cy="972273"/>
            <a:chOff x="881533" y="2132856"/>
            <a:chExt cx="2199190" cy="972273"/>
          </a:xfrm>
        </p:grpSpPr>
        <p:sp>
          <p:nvSpPr>
            <p:cNvPr id="78" name="모서리가 둥근 직사각형 77"/>
            <p:cNvSpPr/>
            <p:nvPr/>
          </p:nvSpPr>
          <p:spPr>
            <a:xfrm>
              <a:off x="881533" y="2132856"/>
              <a:ext cx="2199190" cy="972273"/>
            </a:xfrm>
            <a:prstGeom prst="roundRect">
              <a:avLst>
                <a:gd name="adj" fmla="val 598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17278" y="2343874"/>
              <a:ext cx="13099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교수 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“</a:t>
              </a:r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신민</a:t>
              </a:r>
              <a:r>
                <a:rPr lang="ko-KR" altLang="en-US" sz="1600" dirty="0">
                  <a:latin typeface="나눔스퀘어 Bold" pitchFamily="50" charset="-127"/>
                  <a:ea typeface="나눔스퀘어 Bold" pitchFamily="50" charset="-127"/>
                </a:rPr>
                <a:t>호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”</a:t>
              </a:r>
              <a:endParaRPr lang="ko-KR" altLang="en-US" sz="16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26379" y="2576692"/>
              <a:ext cx="16273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프로젝트 지도 교수</a:t>
              </a:r>
              <a:endParaRPr lang="ko-KR" altLang="en-US" sz="14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>
            <a:off x="5216024" y="2492896"/>
            <a:ext cx="4112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5193012" y="2342367"/>
            <a:ext cx="23012" cy="39017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4781716" y="2342367"/>
            <a:ext cx="4112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5206358" y="3842443"/>
            <a:ext cx="4112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/>
          <p:cNvSpPr/>
          <p:nvPr/>
        </p:nvSpPr>
        <p:spPr>
          <a:xfrm>
            <a:off x="5133460" y="2406284"/>
            <a:ext cx="158620" cy="158620"/>
          </a:xfrm>
          <a:prstGeom prst="ellipse">
            <a:avLst/>
          </a:prstGeom>
          <a:solidFill>
            <a:srgbClr val="F6F6F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5610076" y="3356307"/>
            <a:ext cx="2199190" cy="972273"/>
            <a:chOff x="5316275" y="3267207"/>
            <a:chExt cx="2199190" cy="972273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5316275" y="3267207"/>
              <a:ext cx="2199190" cy="972273"/>
            </a:xfrm>
            <a:prstGeom prst="roundRect">
              <a:avLst>
                <a:gd name="adj" fmla="val 598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40654" y="3478225"/>
              <a:ext cx="13179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팀장</a:t>
              </a:r>
              <a:r>
                <a:rPr lang="en-US" altLang="ko-KR" sz="1600" dirty="0"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“</a:t>
              </a:r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박지원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”</a:t>
              </a:r>
              <a:endParaRPr lang="ko-KR" altLang="en-US" sz="16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49755" y="3711043"/>
              <a:ext cx="2015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프로젝트 총괄</a:t>
              </a:r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, </a:t>
              </a: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알고리즘</a:t>
              </a:r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,</a:t>
              </a:r>
              <a:b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</a:br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server-side</a:t>
              </a:r>
              <a:endParaRPr lang="ko-KR" altLang="en-US" sz="14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610076" y="4653136"/>
            <a:ext cx="2199190" cy="975448"/>
            <a:chOff x="5316275" y="4507627"/>
            <a:chExt cx="2199190" cy="975448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5316275" y="4507627"/>
              <a:ext cx="2199190" cy="972273"/>
            </a:xfrm>
            <a:prstGeom prst="roundRect">
              <a:avLst>
                <a:gd name="adj" fmla="val 598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7308" y="4727037"/>
              <a:ext cx="13179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팀원</a:t>
              </a:r>
              <a:r>
                <a:rPr lang="en-US" altLang="ko-KR" sz="1600" dirty="0"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“</a:t>
              </a:r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명지윤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”</a:t>
              </a:r>
              <a:endParaRPr lang="ko-KR" altLang="en-US" sz="16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6409" y="4959855"/>
              <a:ext cx="19591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Device </a:t>
              </a:r>
              <a:r>
                <a:rPr lang="ko-KR" altLang="en-US" sz="1400" dirty="0">
                  <a:latin typeface="나눔스퀘어 Bold" pitchFamily="50" charset="-127"/>
                  <a:ea typeface="나눔스퀘어 Bold" pitchFamily="50" charset="-127"/>
                </a:rPr>
                <a:t>개발</a:t>
              </a:r>
              <a:r>
                <a:rPr lang="en-US" altLang="ko-KR" sz="1400" dirty="0">
                  <a:latin typeface="나눔스퀘어 Bold" pitchFamily="50" charset="-127"/>
                  <a:ea typeface="나눔스퀘어 Bold" pitchFamily="50" charset="-127"/>
                </a:rPr>
                <a:t>, </a:t>
              </a: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알고리즘</a:t>
              </a:r>
              <a:r>
                <a:rPr lang="en-US" altLang="ko-KR" sz="1400" dirty="0">
                  <a:latin typeface="나눔스퀘어 Bold" pitchFamily="50" charset="-127"/>
                  <a:ea typeface="나눔스퀘어 Bold" pitchFamily="50" charset="-127"/>
                </a:rPr>
                <a:t>,</a:t>
              </a:r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 </a:t>
              </a:r>
              <a:b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</a:b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문서</a:t>
              </a:r>
              <a:endParaRPr lang="ko-KR" altLang="en-US" sz="14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516826" y="5625079"/>
            <a:ext cx="2199190" cy="989530"/>
            <a:chOff x="2282501" y="5193031"/>
            <a:chExt cx="2199190" cy="989530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2282501" y="5193031"/>
              <a:ext cx="2199190" cy="972273"/>
            </a:xfrm>
            <a:prstGeom prst="roundRect">
              <a:avLst>
                <a:gd name="adj" fmla="val 598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53637" y="5426523"/>
              <a:ext cx="13099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팀원</a:t>
              </a:r>
              <a:r>
                <a:rPr lang="en-US" altLang="ko-KR" sz="1600" dirty="0"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“</a:t>
              </a:r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김규현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”</a:t>
              </a:r>
              <a:endParaRPr lang="ko-KR" altLang="en-US" sz="16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46905" y="5659341"/>
              <a:ext cx="14269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스퀘어 Bold" pitchFamily="50" charset="-127"/>
                  <a:ea typeface="나눔스퀘어 Bold" pitchFamily="50" charset="-127"/>
                </a:rPr>
                <a:t>센서</a:t>
              </a:r>
              <a:r>
                <a:rPr lang="en-US" altLang="ko-KR" sz="1400" dirty="0">
                  <a:latin typeface="나눔스퀘어 Bold" pitchFamily="50" charset="-127"/>
                  <a:ea typeface="나눔스퀘어 Bold" pitchFamily="50" charset="-127"/>
                </a:rPr>
                <a:t>, </a:t>
              </a: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클라이언트</a:t>
              </a:r>
              <a:endParaRPr lang="en-US" altLang="ko-KR" sz="1400" dirty="0" smtClean="0">
                <a:latin typeface="나눔스퀘어 Bold" pitchFamily="50" charset="-127"/>
                <a:ea typeface="나눔스퀘어 Bold" pitchFamily="50" charset="-127"/>
              </a:endParaRPr>
            </a:p>
            <a:p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, </a:t>
              </a: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알고리즘</a:t>
              </a:r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, </a:t>
              </a:r>
              <a:r>
                <a:rPr lang="ko-KR" altLang="en-US" sz="1400" dirty="0">
                  <a:latin typeface="나눔스퀘어 Bold" pitchFamily="50" charset="-127"/>
                  <a:ea typeface="나눔스퀘어 Bold" pitchFamily="50" charset="-127"/>
                </a:rPr>
                <a:t>문서</a:t>
              </a: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2079860" y="1988840"/>
            <a:ext cx="2713857" cy="694602"/>
            <a:chOff x="3544747" y="2265441"/>
            <a:chExt cx="2713857" cy="694602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3552314" y="2265441"/>
              <a:ext cx="2706290" cy="6895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9D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49" name="자유형 48"/>
            <p:cNvSpPr/>
            <p:nvPr/>
          </p:nvSpPr>
          <p:spPr>
            <a:xfrm>
              <a:off x="3544747" y="2270484"/>
              <a:ext cx="1127446" cy="689559"/>
            </a:xfrm>
            <a:custGeom>
              <a:avLst/>
              <a:gdLst>
                <a:gd name="connsiteX0" fmla="*/ 114929 w 1360711"/>
                <a:gd name="connsiteY0" fmla="*/ 0 h 689559"/>
                <a:gd name="connsiteX1" fmla="*/ 1360711 w 1360711"/>
                <a:gd name="connsiteY1" fmla="*/ 0 h 689559"/>
                <a:gd name="connsiteX2" fmla="*/ 849197 w 1360711"/>
                <a:gd name="connsiteY2" fmla="*/ 353910 h 689559"/>
                <a:gd name="connsiteX3" fmla="*/ 1334320 w 1360711"/>
                <a:gd name="connsiteY3" fmla="*/ 689559 h 689559"/>
                <a:gd name="connsiteX4" fmla="*/ 114929 w 1360711"/>
                <a:gd name="connsiteY4" fmla="*/ 689559 h 689559"/>
                <a:gd name="connsiteX5" fmla="*/ 0 w 1360711"/>
                <a:gd name="connsiteY5" fmla="*/ 574630 h 689559"/>
                <a:gd name="connsiteX6" fmla="*/ 0 w 1360711"/>
                <a:gd name="connsiteY6" fmla="*/ 114929 h 689559"/>
                <a:gd name="connsiteX7" fmla="*/ 114929 w 1360711"/>
                <a:gd name="connsiteY7" fmla="*/ 0 h 689559"/>
                <a:gd name="connsiteX0" fmla="*/ 114929 w 1334320"/>
                <a:gd name="connsiteY0" fmla="*/ 0 h 689559"/>
                <a:gd name="connsiteX1" fmla="*/ 1099454 w 1334320"/>
                <a:gd name="connsiteY1" fmla="*/ 9331 h 689559"/>
                <a:gd name="connsiteX2" fmla="*/ 849197 w 1334320"/>
                <a:gd name="connsiteY2" fmla="*/ 353910 h 689559"/>
                <a:gd name="connsiteX3" fmla="*/ 1334320 w 1334320"/>
                <a:gd name="connsiteY3" fmla="*/ 689559 h 689559"/>
                <a:gd name="connsiteX4" fmla="*/ 114929 w 1334320"/>
                <a:gd name="connsiteY4" fmla="*/ 689559 h 689559"/>
                <a:gd name="connsiteX5" fmla="*/ 0 w 1334320"/>
                <a:gd name="connsiteY5" fmla="*/ 574630 h 689559"/>
                <a:gd name="connsiteX6" fmla="*/ 0 w 1334320"/>
                <a:gd name="connsiteY6" fmla="*/ 114929 h 689559"/>
                <a:gd name="connsiteX7" fmla="*/ 114929 w 1334320"/>
                <a:gd name="connsiteY7" fmla="*/ 0 h 689559"/>
                <a:gd name="connsiteX0" fmla="*/ 114929 w 1334320"/>
                <a:gd name="connsiteY0" fmla="*/ 0 h 689559"/>
                <a:gd name="connsiteX1" fmla="*/ 1127446 w 1334320"/>
                <a:gd name="connsiteY1" fmla="*/ 0 h 689559"/>
                <a:gd name="connsiteX2" fmla="*/ 849197 w 1334320"/>
                <a:gd name="connsiteY2" fmla="*/ 353910 h 689559"/>
                <a:gd name="connsiteX3" fmla="*/ 1334320 w 1334320"/>
                <a:gd name="connsiteY3" fmla="*/ 689559 h 689559"/>
                <a:gd name="connsiteX4" fmla="*/ 114929 w 1334320"/>
                <a:gd name="connsiteY4" fmla="*/ 689559 h 689559"/>
                <a:gd name="connsiteX5" fmla="*/ 0 w 1334320"/>
                <a:gd name="connsiteY5" fmla="*/ 574630 h 689559"/>
                <a:gd name="connsiteX6" fmla="*/ 0 w 1334320"/>
                <a:gd name="connsiteY6" fmla="*/ 114929 h 689559"/>
                <a:gd name="connsiteX7" fmla="*/ 114929 w 1334320"/>
                <a:gd name="connsiteY7" fmla="*/ 0 h 689559"/>
                <a:gd name="connsiteX0" fmla="*/ 114929 w 1166369"/>
                <a:gd name="connsiteY0" fmla="*/ 0 h 689559"/>
                <a:gd name="connsiteX1" fmla="*/ 1127446 w 1166369"/>
                <a:gd name="connsiteY1" fmla="*/ 0 h 689559"/>
                <a:gd name="connsiteX2" fmla="*/ 849197 w 1166369"/>
                <a:gd name="connsiteY2" fmla="*/ 353910 h 689559"/>
                <a:gd name="connsiteX3" fmla="*/ 1166369 w 1166369"/>
                <a:gd name="connsiteY3" fmla="*/ 680229 h 689559"/>
                <a:gd name="connsiteX4" fmla="*/ 114929 w 1166369"/>
                <a:gd name="connsiteY4" fmla="*/ 689559 h 689559"/>
                <a:gd name="connsiteX5" fmla="*/ 0 w 1166369"/>
                <a:gd name="connsiteY5" fmla="*/ 574630 h 689559"/>
                <a:gd name="connsiteX6" fmla="*/ 0 w 1166369"/>
                <a:gd name="connsiteY6" fmla="*/ 114929 h 689559"/>
                <a:gd name="connsiteX7" fmla="*/ 114929 w 1166369"/>
                <a:gd name="connsiteY7" fmla="*/ 0 h 689559"/>
                <a:gd name="connsiteX0" fmla="*/ 114929 w 1127446"/>
                <a:gd name="connsiteY0" fmla="*/ 0 h 689559"/>
                <a:gd name="connsiteX1" fmla="*/ 1127446 w 1127446"/>
                <a:gd name="connsiteY1" fmla="*/ 0 h 689559"/>
                <a:gd name="connsiteX2" fmla="*/ 849197 w 1127446"/>
                <a:gd name="connsiteY2" fmla="*/ 353910 h 689559"/>
                <a:gd name="connsiteX3" fmla="*/ 1110386 w 1127446"/>
                <a:gd name="connsiteY3" fmla="*/ 680229 h 689559"/>
                <a:gd name="connsiteX4" fmla="*/ 114929 w 1127446"/>
                <a:gd name="connsiteY4" fmla="*/ 689559 h 689559"/>
                <a:gd name="connsiteX5" fmla="*/ 0 w 1127446"/>
                <a:gd name="connsiteY5" fmla="*/ 574630 h 689559"/>
                <a:gd name="connsiteX6" fmla="*/ 0 w 1127446"/>
                <a:gd name="connsiteY6" fmla="*/ 114929 h 689559"/>
                <a:gd name="connsiteX7" fmla="*/ 114929 w 1127446"/>
                <a:gd name="connsiteY7" fmla="*/ 0 h 68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446" h="689559">
                  <a:moveTo>
                    <a:pt x="114929" y="0"/>
                  </a:moveTo>
                  <a:lnTo>
                    <a:pt x="1127446" y="0"/>
                  </a:lnTo>
                  <a:lnTo>
                    <a:pt x="849197" y="353910"/>
                  </a:lnTo>
                  <a:lnTo>
                    <a:pt x="1110386" y="680229"/>
                  </a:lnTo>
                  <a:lnTo>
                    <a:pt x="114929" y="689559"/>
                  </a:lnTo>
                  <a:cubicBezTo>
                    <a:pt x="51455" y="689559"/>
                    <a:pt x="0" y="638104"/>
                    <a:pt x="0" y="574630"/>
                  </a:cubicBezTo>
                  <a:lnTo>
                    <a:pt x="0" y="114929"/>
                  </a:lnTo>
                  <a:cubicBezTo>
                    <a:pt x="0" y="51455"/>
                    <a:pt x="51455" y="0"/>
                    <a:pt x="114929" y="0"/>
                  </a:cubicBezTo>
                  <a:close/>
                </a:path>
              </a:pathLst>
            </a:custGeom>
            <a:solidFill>
              <a:srgbClr val="29D9C2"/>
            </a:solidFill>
            <a:ln>
              <a:solidFill>
                <a:srgbClr val="29D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85074" y="2449691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구조조</a:t>
              </a:r>
              <a:r>
                <a:rPr lang="ko-KR" altLang="en-US" sz="1600" dirty="0">
                  <a:latin typeface="나눔스퀘어 Bold" pitchFamily="50" charset="-127"/>
                  <a:ea typeface="나눔스퀘어 Bold" pitchFamily="50" charset="-127"/>
                </a:rPr>
                <a:t>정</a:t>
              </a:r>
            </a:p>
          </p:txBody>
        </p:sp>
      </p:grpSp>
      <p:sp>
        <p:nvSpPr>
          <p:cNvPr id="63" name="타원 62"/>
          <p:cNvSpPr/>
          <p:nvPr/>
        </p:nvSpPr>
        <p:spPr>
          <a:xfrm>
            <a:off x="5136714" y="3763133"/>
            <a:ext cx="158620" cy="158620"/>
          </a:xfrm>
          <a:prstGeom prst="ellipse">
            <a:avLst/>
          </a:prstGeom>
          <a:solidFill>
            <a:srgbClr val="F6F6F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522092" y="4256927"/>
            <a:ext cx="2199190" cy="972273"/>
            <a:chOff x="2299223" y="3968895"/>
            <a:chExt cx="2199190" cy="972273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2299223" y="3968895"/>
              <a:ext cx="2199190" cy="972273"/>
            </a:xfrm>
            <a:prstGeom prst="roundRect">
              <a:avLst>
                <a:gd name="adj" fmla="val 598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462738" y="4222213"/>
              <a:ext cx="13099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팀원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 “</a:t>
              </a:r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김용민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”</a:t>
              </a:r>
              <a:endParaRPr lang="ko-KR" altLang="en-US" sz="16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71839" y="4455031"/>
              <a:ext cx="18517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센서</a:t>
              </a:r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, </a:t>
              </a: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클라이언트</a:t>
              </a:r>
              <a:r>
                <a:rPr lang="en-US" altLang="ko-KR" sz="1400" dirty="0" smtClean="0">
                  <a:latin typeface="나눔스퀘어 Bold" pitchFamily="50" charset="-127"/>
                  <a:ea typeface="나눔스퀘어 Bold" pitchFamily="50" charset="-127"/>
                </a:rPr>
                <a:t>, </a:t>
              </a: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문서</a:t>
              </a:r>
              <a:endParaRPr lang="ko-KR" altLang="en-US" sz="14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4716016" y="3379190"/>
            <a:ext cx="4112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5133460" y="3302744"/>
            <a:ext cx="158620" cy="158620"/>
          </a:xfrm>
          <a:prstGeom prst="ellipse">
            <a:avLst/>
          </a:prstGeom>
          <a:solidFill>
            <a:srgbClr val="F6F6F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2516826" y="2938218"/>
            <a:ext cx="2199190" cy="972273"/>
            <a:chOff x="6757280" y="2132856"/>
            <a:chExt cx="2199190" cy="972273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6757280" y="2132856"/>
              <a:ext cx="2199190" cy="972273"/>
            </a:xfrm>
            <a:prstGeom prst="roundRect">
              <a:avLst>
                <a:gd name="adj" fmla="val 598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56470" y="2317448"/>
              <a:ext cx="13099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dirty="0" err="1" smtClean="0">
                  <a:latin typeface="나눔스퀘어 Bold" pitchFamily="50" charset="-127"/>
                  <a:ea typeface="나눔스퀘어 Bold" pitchFamily="50" charset="-127"/>
                </a:rPr>
                <a:t>멘</a:t>
              </a:r>
              <a:r>
                <a:rPr lang="ko-KR" altLang="en-US" sz="1600" dirty="0" err="1">
                  <a:latin typeface="나눔스퀘어 Bold" pitchFamily="50" charset="-127"/>
                  <a:ea typeface="나눔스퀘어 Bold" pitchFamily="50" charset="-127"/>
                </a:rPr>
                <a:t>토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 “</a:t>
              </a:r>
              <a:r>
                <a:rPr lang="ko-KR" altLang="en-US" sz="1600" dirty="0" smtClean="0">
                  <a:latin typeface="나눔스퀘어 Bold" pitchFamily="50" charset="-127"/>
                  <a:ea typeface="나눔스퀘어 Bold" pitchFamily="50" charset="-127"/>
                </a:rPr>
                <a:t>김인</a:t>
              </a:r>
              <a:r>
                <a:rPr lang="ko-KR" altLang="en-US" sz="1600" dirty="0">
                  <a:latin typeface="나눔스퀘어 Bold" pitchFamily="50" charset="-127"/>
                  <a:ea typeface="나눔스퀘어 Bold" pitchFamily="50" charset="-127"/>
                </a:rPr>
                <a:t>성</a:t>
              </a:r>
              <a:r>
                <a:rPr lang="en-US" altLang="ko-KR" sz="1600" dirty="0" smtClean="0">
                  <a:latin typeface="나눔스퀘어 Bold" pitchFamily="50" charset="-127"/>
                  <a:ea typeface="나눔스퀘어 Bold" pitchFamily="50" charset="-127"/>
                </a:rPr>
                <a:t>”</a:t>
              </a:r>
              <a:endParaRPr lang="ko-KR" altLang="en-US" sz="16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65571" y="2550266"/>
              <a:ext cx="15824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나눔스퀘어 Bold" pitchFamily="50" charset="-127"/>
                  <a:ea typeface="나눔스퀘어 Bold" pitchFamily="50" charset="-127"/>
                </a:rPr>
                <a:t>프람트테크놀로지</a:t>
              </a:r>
              <a:r>
                <a:rPr lang="ko-KR" altLang="en-US" sz="1400" dirty="0" smtClean="0">
                  <a:latin typeface="나눔스퀘어 Bold" pitchFamily="50" charset="-127"/>
                  <a:ea typeface="나눔스퀘어 Bold" pitchFamily="50" charset="-127"/>
                </a:rPr>
                <a:t> </a:t>
              </a:r>
              <a:endParaRPr lang="ko-KR" altLang="en-US" sz="14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</p:grpSp>
      <p:cxnSp>
        <p:nvCxnSpPr>
          <p:cNvPr id="88" name="직선 연결선 87"/>
          <p:cNvCxnSpPr/>
          <p:nvPr/>
        </p:nvCxnSpPr>
        <p:spPr>
          <a:xfrm>
            <a:off x="4716016" y="4714978"/>
            <a:ext cx="4112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5133460" y="4638532"/>
            <a:ext cx="158620" cy="158620"/>
          </a:xfrm>
          <a:prstGeom prst="ellipse">
            <a:avLst/>
          </a:prstGeom>
          <a:solidFill>
            <a:srgbClr val="F6F6F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90" name="직선 연결선 89"/>
          <p:cNvCxnSpPr/>
          <p:nvPr/>
        </p:nvCxnSpPr>
        <p:spPr>
          <a:xfrm>
            <a:off x="5217708" y="5146575"/>
            <a:ext cx="4112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 90"/>
          <p:cNvSpPr/>
          <p:nvPr/>
        </p:nvSpPr>
        <p:spPr>
          <a:xfrm>
            <a:off x="5148064" y="5067265"/>
            <a:ext cx="158620" cy="158620"/>
          </a:xfrm>
          <a:prstGeom prst="ellipse">
            <a:avLst/>
          </a:prstGeom>
          <a:solidFill>
            <a:srgbClr val="F6F6F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4716016" y="5896385"/>
            <a:ext cx="4112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5133460" y="5819939"/>
            <a:ext cx="158620" cy="158620"/>
          </a:xfrm>
          <a:prstGeom prst="ellipse">
            <a:avLst/>
          </a:prstGeom>
          <a:solidFill>
            <a:srgbClr val="F6F6F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소개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자세를 교정할 수 있도록 안내하는 </a:t>
            </a:r>
            <a:r>
              <a:rPr lang="en-US" altLang="ko-KR" sz="1400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IOT </a:t>
            </a:r>
            <a:r>
              <a:rPr lang="ko-KR" altLang="en-US" sz="1400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디바이스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이며 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방석형태로 구성이 된 제품입니다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이란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315558" y="3375432"/>
            <a:ext cx="4712826" cy="1205696"/>
            <a:chOff x="2938831" y="2114536"/>
            <a:chExt cx="4712826" cy="1205696"/>
          </a:xfrm>
        </p:grpSpPr>
        <p:grpSp>
          <p:nvGrpSpPr>
            <p:cNvPr id="62" name="그룹 61"/>
            <p:cNvGrpSpPr/>
            <p:nvPr/>
          </p:nvGrpSpPr>
          <p:grpSpPr>
            <a:xfrm>
              <a:off x="2938831" y="2114536"/>
              <a:ext cx="4712826" cy="1205696"/>
              <a:chOff x="1157469" y="4822762"/>
              <a:chExt cx="4712826" cy="1205696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1157469" y="4822762"/>
                <a:ext cx="4618299" cy="10995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자유형 68"/>
              <p:cNvSpPr/>
              <p:nvPr/>
            </p:nvSpPr>
            <p:spPr>
              <a:xfrm>
                <a:off x="4127141" y="4928863"/>
                <a:ext cx="1743154" cy="1099595"/>
              </a:xfrm>
              <a:custGeom>
                <a:avLst/>
                <a:gdLst>
                  <a:gd name="connsiteX0" fmla="*/ 373448 w 1743154"/>
                  <a:gd name="connsiteY0" fmla="*/ 0 h 1099595"/>
                  <a:gd name="connsiteX1" fmla="*/ 1743154 w 1743154"/>
                  <a:gd name="connsiteY1" fmla="*/ 0 h 1099595"/>
                  <a:gd name="connsiteX2" fmla="*/ 1743154 w 1743154"/>
                  <a:gd name="connsiteY2" fmla="*/ 1099595 h 1099595"/>
                  <a:gd name="connsiteX3" fmla="*/ 0 w 1743154"/>
                  <a:gd name="connsiteY3" fmla="*/ 1099595 h 10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154" h="1099595">
                    <a:moveTo>
                      <a:pt x="373448" y="0"/>
                    </a:moveTo>
                    <a:lnTo>
                      <a:pt x="1743154" y="0"/>
                    </a:lnTo>
                    <a:lnTo>
                      <a:pt x="1743154" y="1099595"/>
                    </a:lnTo>
                    <a:lnTo>
                      <a:pt x="0" y="1099595"/>
                    </a:lnTo>
                    <a:close/>
                  </a:path>
                </a:pathLst>
              </a:custGeom>
              <a:solidFill>
                <a:srgbClr val="29D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355089" y="5005911"/>
                <a:ext cx="745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02</a:t>
                </a:r>
                <a:endParaRPr lang="ko-KR" altLang="en-US" sz="36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087783" y="515598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&gt;</a:t>
                </a:r>
                <a:endParaRPr lang="ko-KR" altLang="en-US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326790" y="4928863"/>
                <a:ext cx="1489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나눔스퀘어 Bold" pitchFamily="50" charset="-127"/>
                    <a:ea typeface="나눔스퀘어 Bold" pitchFamily="50" charset="-127"/>
                  </a:rPr>
                  <a:t>주 사용대상</a:t>
                </a:r>
                <a:endParaRPr lang="ko-KR" altLang="en-US" b="1" dirty="0">
                  <a:latin typeface="나눔스퀘어 Bold" pitchFamily="50" charset="-127"/>
                  <a:ea typeface="나눔스퀘어 Bold" pitchFamily="50" charset="-127"/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2344436" y="5315521"/>
                <a:ext cx="19282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학생</a:t>
                </a:r>
                <a:r>
                  <a:rPr lang="en-US" altLang="ko-KR" sz="1600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회사원 등</a:t>
                </a:r>
                <a:endParaRPr lang="en-US" altLang="ko-KR" sz="1600" dirty="0" smtClean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41" y="2447759"/>
              <a:ext cx="617680" cy="617680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2923242" y="2067970"/>
            <a:ext cx="4712826" cy="1205696"/>
            <a:chOff x="3167790" y="3472632"/>
            <a:chExt cx="4712826" cy="1205696"/>
          </a:xfrm>
        </p:grpSpPr>
        <p:grpSp>
          <p:nvGrpSpPr>
            <p:cNvPr id="91" name="그룹 90"/>
            <p:cNvGrpSpPr/>
            <p:nvPr/>
          </p:nvGrpSpPr>
          <p:grpSpPr>
            <a:xfrm>
              <a:off x="3167790" y="3472632"/>
              <a:ext cx="4712826" cy="1205696"/>
              <a:chOff x="1157469" y="4822762"/>
              <a:chExt cx="4712826" cy="1205696"/>
            </a:xfrm>
          </p:grpSpPr>
          <p:sp>
            <p:nvSpPr>
              <p:cNvPr id="92" name="직사각형 91"/>
              <p:cNvSpPr/>
              <p:nvPr/>
            </p:nvSpPr>
            <p:spPr>
              <a:xfrm>
                <a:off x="1157469" y="4822762"/>
                <a:ext cx="4618299" cy="10995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자유형 92"/>
              <p:cNvSpPr/>
              <p:nvPr/>
            </p:nvSpPr>
            <p:spPr>
              <a:xfrm>
                <a:off x="4127141" y="4928863"/>
                <a:ext cx="1743154" cy="1099595"/>
              </a:xfrm>
              <a:custGeom>
                <a:avLst/>
                <a:gdLst>
                  <a:gd name="connsiteX0" fmla="*/ 373448 w 1743154"/>
                  <a:gd name="connsiteY0" fmla="*/ 0 h 1099595"/>
                  <a:gd name="connsiteX1" fmla="*/ 1743154 w 1743154"/>
                  <a:gd name="connsiteY1" fmla="*/ 0 h 1099595"/>
                  <a:gd name="connsiteX2" fmla="*/ 1743154 w 1743154"/>
                  <a:gd name="connsiteY2" fmla="*/ 1099595 h 1099595"/>
                  <a:gd name="connsiteX3" fmla="*/ 0 w 1743154"/>
                  <a:gd name="connsiteY3" fmla="*/ 1099595 h 10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154" h="1099595">
                    <a:moveTo>
                      <a:pt x="373448" y="0"/>
                    </a:moveTo>
                    <a:lnTo>
                      <a:pt x="1743154" y="0"/>
                    </a:lnTo>
                    <a:lnTo>
                      <a:pt x="1743154" y="1099595"/>
                    </a:lnTo>
                    <a:lnTo>
                      <a:pt x="0" y="1099595"/>
                    </a:lnTo>
                    <a:close/>
                  </a:path>
                </a:pathLst>
              </a:custGeom>
              <a:solidFill>
                <a:srgbClr val="29D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355089" y="5005911"/>
                <a:ext cx="745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01</a:t>
                </a:r>
                <a:endParaRPr lang="ko-KR" altLang="en-US" sz="36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087783" y="515598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&gt;</a:t>
                </a:r>
                <a:endParaRPr lang="ko-KR" altLang="en-US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326790" y="4928863"/>
                <a:ext cx="1489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나눔스퀘어 Bold" pitchFamily="50" charset="-127"/>
                    <a:ea typeface="나눔스퀘어 Bold" pitchFamily="50" charset="-127"/>
                  </a:rPr>
                  <a:t>시장성</a:t>
                </a:r>
                <a:endParaRPr lang="ko-KR" altLang="en-US" b="1" dirty="0">
                  <a:latin typeface="나눔스퀘어 Bold" pitchFamily="50" charset="-127"/>
                  <a:ea typeface="나눔스퀘어 Bold" pitchFamily="50" charset="-127"/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2344436" y="5315521"/>
                <a:ext cx="19282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증가하는 척추</a:t>
                </a:r>
                <a:r>
                  <a:rPr lang="en-US" altLang="ko-KR" sz="1600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환자</a:t>
                </a:r>
                <a:endParaRPr lang="en-US" altLang="ko-KR" sz="1600" dirty="0" smtClean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421" y="3676158"/>
              <a:ext cx="896069" cy="896069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3635896" y="4671576"/>
            <a:ext cx="4712826" cy="1205696"/>
            <a:chOff x="3779912" y="4743584"/>
            <a:chExt cx="4712826" cy="1205696"/>
          </a:xfrm>
        </p:grpSpPr>
        <p:grpSp>
          <p:nvGrpSpPr>
            <p:cNvPr id="110" name="그룹 109"/>
            <p:cNvGrpSpPr/>
            <p:nvPr/>
          </p:nvGrpSpPr>
          <p:grpSpPr>
            <a:xfrm>
              <a:off x="3779912" y="4743584"/>
              <a:ext cx="4712826" cy="1205696"/>
              <a:chOff x="1157469" y="4822762"/>
              <a:chExt cx="4712826" cy="1205696"/>
            </a:xfrm>
          </p:grpSpPr>
          <p:sp>
            <p:nvSpPr>
              <p:cNvPr id="111" name="직사각형 110"/>
              <p:cNvSpPr/>
              <p:nvPr/>
            </p:nvSpPr>
            <p:spPr>
              <a:xfrm>
                <a:off x="1157469" y="4822762"/>
                <a:ext cx="4618299" cy="10995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자유형 111"/>
              <p:cNvSpPr/>
              <p:nvPr/>
            </p:nvSpPr>
            <p:spPr>
              <a:xfrm>
                <a:off x="4127141" y="4928863"/>
                <a:ext cx="1743154" cy="1099595"/>
              </a:xfrm>
              <a:custGeom>
                <a:avLst/>
                <a:gdLst>
                  <a:gd name="connsiteX0" fmla="*/ 373448 w 1743154"/>
                  <a:gd name="connsiteY0" fmla="*/ 0 h 1099595"/>
                  <a:gd name="connsiteX1" fmla="*/ 1743154 w 1743154"/>
                  <a:gd name="connsiteY1" fmla="*/ 0 h 1099595"/>
                  <a:gd name="connsiteX2" fmla="*/ 1743154 w 1743154"/>
                  <a:gd name="connsiteY2" fmla="*/ 1099595 h 1099595"/>
                  <a:gd name="connsiteX3" fmla="*/ 0 w 1743154"/>
                  <a:gd name="connsiteY3" fmla="*/ 1099595 h 10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154" h="1099595">
                    <a:moveTo>
                      <a:pt x="373448" y="0"/>
                    </a:moveTo>
                    <a:lnTo>
                      <a:pt x="1743154" y="0"/>
                    </a:lnTo>
                    <a:lnTo>
                      <a:pt x="1743154" y="1099595"/>
                    </a:lnTo>
                    <a:lnTo>
                      <a:pt x="0" y="1099595"/>
                    </a:lnTo>
                    <a:close/>
                  </a:path>
                </a:pathLst>
              </a:custGeom>
              <a:solidFill>
                <a:srgbClr val="29D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355089" y="5005911"/>
                <a:ext cx="745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03</a:t>
                </a:r>
                <a:endParaRPr lang="ko-KR" altLang="en-US" sz="36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087783" y="515598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&gt;</a:t>
                </a:r>
                <a:endParaRPr lang="ko-KR" altLang="en-US" dirty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326790" y="4928863"/>
                <a:ext cx="1489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err="1" smtClean="0">
                    <a:latin typeface="나눔스퀘어 Bold" pitchFamily="50" charset="-127"/>
                    <a:ea typeface="나눔스퀘어 Bold" pitchFamily="50" charset="-127"/>
                  </a:rPr>
                  <a:t>이</a:t>
                </a:r>
                <a:r>
                  <a:rPr lang="ko-KR" altLang="en-US" b="1" dirty="0" err="1">
                    <a:latin typeface="나눔스퀘어 Bold" pitchFamily="50" charset="-127"/>
                    <a:ea typeface="나눔스퀘어 Bold" pitchFamily="50" charset="-127"/>
                  </a:rPr>
                  <a:t>식</a:t>
                </a:r>
                <a:r>
                  <a:rPr lang="ko-KR" altLang="en-US" b="1" dirty="0" err="1" smtClean="0">
                    <a:latin typeface="나눔스퀘어 Bold" pitchFamily="50" charset="-127"/>
                    <a:ea typeface="나눔스퀘어 Bold" pitchFamily="50" charset="-127"/>
                  </a:rPr>
                  <a:t>성</a:t>
                </a:r>
                <a:endParaRPr lang="ko-KR" altLang="en-US" b="1" dirty="0">
                  <a:latin typeface="나눔스퀘어 Bold" pitchFamily="50" charset="-127"/>
                  <a:ea typeface="나눔스퀘어 Bold" pitchFamily="50" charset="-127"/>
                </a:endParaRPr>
              </a:p>
            </p:txBody>
          </p:sp>
          <p:sp>
            <p:nvSpPr>
              <p:cNvPr id="116" name="직사각형 115"/>
              <p:cNvSpPr/>
              <p:nvPr/>
            </p:nvSpPr>
            <p:spPr>
              <a:xfrm>
                <a:off x="2344436" y="5315521"/>
                <a:ext cx="19282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방석을 이용한</a:t>
                </a:r>
                <a:r>
                  <a:rPr lang="en-US" altLang="ko-KR" sz="1600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제품</a:t>
                </a:r>
                <a:endParaRPr lang="ko-KR" altLang="en-US" sz="1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540" y="5034351"/>
              <a:ext cx="702883" cy="702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4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소개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가지고 있는 기능들에 대한 설명입니다</a:t>
            </a:r>
            <a:r>
              <a:rPr lang="en-US" altLang="ko-KR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3819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주요기능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5825523" y="238467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5857046" y="2875762"/>
            <a:ext cx="2765501" cy="630034"/>
            <a:chOff x="7421145" y="2817414"/>
            <a:chExt cx="4158117" cy="967591"/>
          </a:xfrm>
        </p:grpSpPr>
        <p:sp>
          <p:nvSpPr>
            <p:cNvPr id="125" name="TextBox 124"/>
            <p:cNvSpPr txBox="1"/>
            <p:nvPr/>
          </p:nvSpPr>
          <p:spPr>
            <a:xfrm>
              <a:off x="7421145" y="2817414"/>
              <a:ext cx="1743074" cy="614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자세 알림</a:t>
              </a:r>
              <a:endParaRPr lang="ko-KR" altLang="en-US" sz="20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421145" y="3170526"/>
              <a:ext cx="4158117" cy="614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바르지 않은 자세를 알림 </a:t>
              </a:r>
              <a:endPara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5857040" y="3501008"/>
            <a:ext cx="2937022" cy="676311"/>
            <a:chOff x="7421145" y="3883038"/>
            <a:chExt cx="4416016" cy="1038661"/>
          </a:xfrm>
        </p:grpSpPr>
        <p:sp>
          <p:nvSpPr>
            <p:cNvPr id="123" name="TextBox 122"/>
            <p:cNvSpPr txBox="1"/>
            <p:nvPr/>
          </p:nvSpPr>
          <p:spPr>
            <a:xfrm>
              <a:off x="7421145" y="3883038"/>
              <a:ext cx="2087738" cy="614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월별 리포트</a:t>
              </a:r>
              <a:endParaRPr lang="ko-KR" altLang="en-US" sz="20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21145" y="4307220"/>
              <a:ext cx="4416016" cy="614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사용시간 및 평균 자세 안내</a:t>
              </a:r>
              <a:endPara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5857039" y="4148190"/>
            <a:ext cx="3395481" cy="648962"/>
            <a:chOff x="7421145" y="4948663"/>
            <a:chExt cx="5105340" cy="996659"/>
          </a:xfrm>
        </p:grpSpPr>
        <p:sp>
          <p:nvSpPr>
            <p:cNvPr id="121" name="TextBox 120"/>
            <p:cNvSpPr txBox="1"/>
            <p:nvPr/>
          </p:nvSpPr>
          <p:spPr>
            <a:xfrm>
              <a:off x="7421145" y="4948663"/>
              <a:ext cx="1743075" cy="614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휴식 알림</a:t>
              </a:r>
              <a:endParaRPr lang="ko-KR" altLang="en-US" sz="20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421145" y="5330843"/>
              <a:ext cx="5105340" cy="614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사용자 설정에 의한 주기적 알림</a:t>
              </a:r>
              <a:endPara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cxnSp>
        <p:nvCxnSpPr>
          <p:cNvPr id="96" name="직선 연결선 95"/>
          <p:cNvCxnSpPr/>
          <p:nvPr/>
        </p:nvCxnSpPr>
        <p:spPr>
          <a:xfrm>
            <a:off x="5862103" y="2752232"/>
            <a:ext cx="20919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5862103" y="5445224"/>
            <a:ext cx="20919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4169635792"/>
              </p:ext>
            </p:extLst>
          </p:nvPr>
        </p:nvGraphicFramePr>
        <p:xfrm>
          <a:off x="1639621" y="1956951"/>
          <a:ext cx="448816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868144" y="4796262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자세 시각화</a:t>
            </a:r>
            <a:endParaRPr lang="ko-KR" altLang="en-US" sz="20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8144" y="5045114"/>
            <a:ext cx="31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객관적인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실시간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자세 시각화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3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소개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 사용자들이 느낄 진정한 효과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468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사용 기대효과 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3819614" y="4815592"/>
            <a:ext cx="4712826" cy="1205696"/>
            <a:chOff x="3359123" y="4815592"/>
            <a:chExt cx="4712826" cy="1205696"/>
          </a:xfrm>
        </p:grpSpPr>
        <p:grpSp>
          <p:nvGrpSpPr>
            <p:cNvPr id="94" name="그룹 93"/>
            <p:cNvGrpSpPr/>
            <p:nvPr/>
          </p:nvGrpSpPr>
          <p:grpSpPr>
            <a:xfrm>
              <a:off x="3359123" y="4815592"/>
              <a:ext cx="4712826" cy="1205696"/>
              <a:chOff x="1157469" y="4822762"/>
              <a:chExt cx="4712826" cy="1205696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1157469" y="4822762"/>
                <a:ext cx="4618299" cy="10995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자유형 104"/>
              <p:cNvSpPr/>
              <p:nvPr/>
            </p:nvSpPr>
            <p:spPr>
              <a:xfrm>
                <a:off x="4127141" y="4928863"/>
                <a:ext cx="1743154" cy="1099595"/>
              </a:xfrm>
              <a:custGeom>
                <a:avLst/>
                <a:gdLst>
                  <a:gd name="connsiteX0" fmla="*/ 373448 w 1743154"/>
                  <a:gd name="connsiteY0" fmla="*/ 0 h 1099595"/>
                  <a:gd name="connsiteX1" fmla="*/ 1743154 w 1743154"/>
                  <a:gd name="connsiteY1" fmla="*/ 0 h 1099595"/>
                  <a:gd name="connsiteX2" fmla="*/ 1743154 w 1743154"/>
                  <a:gd name="connsiteY2" fmla="*/ 1099595 h 1099595"/>
                  <a:gd name="connsiteX3" fmla="*/ 0 w 1743154"/>
                  <a:gd name="connsiteY3" fmla="*/ 1099595 h 10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154" h="1099595">
                    <a:moveTo>
                      <a:pt x="373448" y="0"/>
                    </a:moveTo>
                    <a:lnTo>
                      <a:pt x="1743154" y="0"/>
                    </a:lnTo>
                    <a:lnTo>
                      <a:pt x="1743154" y="1099595"/>
                    </a:lnTo>
                    <a:lnTo>
                      <a:pt x="0" y="1099595"/>
                    </a:lnTo>
                    <a:close/>
                  </a:path>
                </a:pathLst>
              </a:custGeom>
              <a:solidFill>
                <a:srgbClr val="29D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355089" y="5005911"/>
                <a:ext cx="745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03</a:t>
                </a:r>
                <a:endParaRPr lang="ko-KR" altLang="en-US" sz="36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087783" y="515598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&gt;</a:t>
                </a:r>
                <a:endParaRPr lang="ko-KR" altLang="en-US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326790" y="4928863"/>
                <a:ext cx="1489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나눔스퀘어 Bold" pitchFamily="50" charset="-127"/>
                    <a:ea typeface="나눔스퀘어 Bold" pitchFamily="50" charset="-127"/>
                  </a:rPr>
                  <a:t>시간 조절</a:t>
                </a:r>
                <a:endParaRPr lang="ko-KR" altLang="en-US" b="1" dirty="0">
                  <a:latin typeface="나눔스퀘어 Bold" pitchFamily="50" charset="-127"/>
                  <a:ea typeface="나눔스퀘어 Bold" pitchFamily="50" charset="-127"/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2344436" y="5315521"/>
                <a:ext cx="19282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업무</a:t>
                </a:r>
                <a:r>
                  <a:rPr lang="en-US" altLang="ko-KR" sz="1600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휴식 시간</a:t>
                </a:r>
                <a:r>
                  <a:rPr lang="en-US" altLang="ko-KR" sz="1600" dirty="0">
                    <a:latin typeface="나눔고딕" pitchFamily="50" charset="-127"/>
                    <a:ea typeface="나눔고딕" pitchFamily="50" charset="-127"/>
                  </a:rPr>
                  <a:t/>
                </a:r>
                <a:br>
                  <a:rPr lang="en-US" altLang="ko-KR" sz="1600" dirty="0">
                    <a:latin typeface="나눔고딕" pitchFamily="50" charset="-127"/>
                    <a:ea typeface="나눔고딕" pitchFamily="50" charset="-127"/>
                  </a:rPr>
                </a:br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고</a:t>
                </a:r>
                <a:r>
                  <a:rPr lang="ko-KR" altLang="en-US" sz="1600" dirty="0">
                    <a:latin typeface="나눔고딕" pitchFamily="50" charset="-127"/>
                    <a:ea typeface="나눔고딕" pitchFamily="50" charset="-127"/>
                  </a:rPr>
                  <a:t>정</a:t>
                </a:r>
                <a:endParaRPr lang="en-US" altLang="ko-KR" sz="1600" dirty="0" smtClean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199" y="5005890"/>
              <a:ext cx="924413" cy="924413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3387566" y="3472632"/>
            <a:ext cx="4712826" cy="1205696"/>
            <a:chOff x="3161503" y="3472632"/>
            <a:chExt cx="4712826" cy="1205696"/>
          </a:xfrm>
        </p:grpSpPr>
        <p:grpSp>
          <p:nvGrpSpPr>
            <p:cNvPr id="85" name="그룹 84"/>
            <p:cNvGrpSpPr/>
            <p:nvPr/>
          </p:nvGrpSpPr>
          <p:grpSpPr>
            <a:xfrm>
              <a:off x="3161503" y="3472632"/>
              <a:ext cx="4712826" cy="1205696"/>
              <a:chOff x="1157469" y="4822762"/>
              <a:chExt cx="4712826" cy="1205696"/>
            </a:xfrm>
          </p:grpSpPr>
          <p:sp>
            <p:nvSpPr>
              <p:cNvPr id="87" name="직사각형 86"/>
              <p:cNvSpPr/>
              <p:nvPr/>
            </p:nvSpPr>
            <p:spPr>
              <a:xfrm>
                <a:off x="1157469" y="4822762"/>
                <a:ext cx="4618299" cy="10995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자유형 87"/>
              <p:cNvSpPr/>
              <p:nvPr/>
            </p:nvSpPr>
            <p:spPr>
              <a:xfrm>
                <a:off x="4127141" y="4928863"/>
                <a:ext cx="1743154" cy="1099595"/>
              </a:xfrm>
              <a:custGeom>
                <a:avLst/>
                <a:gdLst>
                  <a:gd name="connsiteX0" fmla="*/ 373448 w 1743154"/>
                  <a:gd name="connsiteY0" fmla="*/ 0 h 1099595"/>
                  <a:gd name="connsiteX1" fmla="*/ 1743154 w 1743154"/>
                  <a:gd name="connsiteY1" fmla="*/ 0 h 1099595"/>
                  <a:gd name="connsiteX2" fmla="*/ 1743154 w 1743154"/>
                  <a:gd name="connsiteY2" fmla="*/ 1099595 h 1099595"/>
                  <a:gd name="connsiteX3" fmla="*/ 0 w 1743154"/>
                  <a:gd name="connsiteY3" fmla="*/ 1099595 h 10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154" h="1099595">
                    <a:moveTo>
                      <a:pt x="373448" y="0"/>
                    </a:moveTo>
                    <a:lnTo>
                      <a:pt x="1743154" y="0"/>
                    </a:lnTo>
                    <a:lnTo>
                      <a:pt x="1743154" y="1099595"/>
                    </a:lnTo>
                    <a:lnTo>
                      <a:pt x="0" y="1099595"/>
                    </a:lnTo>
                    <a:close/>
                  </a:path>
                </a:pathLst>
              </a:custGeom>
              <a:solidFill>
                <a:srgbClr val="29D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355089" y="5005911"/>
                <a:ext cx="745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02</a:t>
                </a:r>
                <a:endParaRPr lang="ko-KR" altLang="en-US" sz="36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087783" y="515598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&gt;</a:t>
                </a:r>
                <a:endParaRPr lang="ko-KR" altLang="en-US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326789" y="4928863"/>
                <a:ext cx="1800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나눔스퀘어 Bold" pitchFamily="50" charset="-127"/>
                    <a:ea typeface="나눔스퀘어 Bold" pitchFamily="50" charset="-127"/>
                  </a:rPr>
                  <a:t>앉는 습관 확인</a:t>
                </a:r>
                <a:endParaRPr lang="ko-KR" altLang="en-US" b="1" dirty="0">
                  <a:latin typeface="나눔스퀘어 Bold" pitchFamily="50" charset="-127"/>
                  <a:ea typeface="나눔스퀘어 Bold" pitchFamily="50" charset="-127"/>
                </a:endParaRPr>
              </a:p>
            </p:txBody>
          </p:sp>
          <p:sp>
            <p:nvSpPr>
              <p:cNvPr id="92" name="직사각형 91"/>
              <p:cNvSpPr/>
              <p:nvPr/>
            </p:nvSpPr>
            <p:spPr>
              <a:xfrm>
                <a:off x="2344436" y="5315521"/>
                <a:ext cx="19282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평소 자신의 자세에 대한 모니터링</a:t>
                </a:r>
                <a:endParaRPr lang="en-US" altLang="ko-KR" sz="1600" dirty="0" smtClean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782" y="3763399"/>
              <a:ext cx="745717" cy="745717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2938831" y="2114536"/>
            <a:ext cx="4712826" cy="1205696"/>
            <a:chOff x="2938831" y="2114536"/>
            <a:chExt cx="4712826" cy="1205696"/>
          </a:xfrm>
        </p:grpSpPr>
        <p:grpSp>
          <p:nvGrpSpPr>
            <p:cNvPr id="76" name="그룹 75"/>
            <p:cNvGrpSpPr/>
            <p:nvPr/>
          </p:nvGrpSpPr>
          <p:grpSpPr>
            <a:xfrm>
              <a:off x="2938831" y="2114536"/>
              <a:ext cx="4712826" cy="1205696"/>
              <a:chOff x="1157469" y="4822762"/>
              <a:chExt cx="4712826" cy="1205696"/>
            </a:xfrm>
          </p:grpSpPr>
          <p:sp>
            <p:nvSpPr>
              <p:cNvPr id="78" name="직사각형 77"/>
              <p:cNvSpPr/>
              <p:nvPr/>
            </p:nvSpPr>
            <p:spPr>
              <a:xfrm>
                <a:off x="1157469" y="4822762"/>
                <a:ext cx="4618299" cy="10995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자유형 78"/>
              <p:cNvSpPr/>
              <p:nvPr/>
            </p:nvSpPr>
            <p:spPr>
              <a:xfrm>
                <a:off x="4127141" y="4928863"/>
                <a:ext cx="1743154" cy="1099595"/>
              </a:xfrm>
              <a:custGeom>
                <a:avLst/>
                <a:gdLst>
                  <a:gd name="connsiteX0" fmla="*/ 373448 w 1743154"/>
                  <a:gd name="connsiteY0" fmla="*/ 0 h 1099595"/>
                  <a:gd name="connsiteX1" fmla="*/ 1743154 w 1743154"/>
                  <a:gd name="connsiteY1" fmla="*/ 0 h 1099595"/>
                  <a:gd name="connsiteX2" fmla="*/ 1743154 w 1743154"/>
                  <a:gd name="connsiteY2" fmla="*/ 1099595 h 1099595"/>
                  <a:gd name="connsiteX3" fmla="*/ 0 w 1743154"/>
                  <a:gd name="connsiteY3" fmla="*/ 1099595 h 10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154" h="1099595">
                    <a:moveTo>
                      <a:pt x="373448" y="0"/>
                    </a:moveTo>
                    <a:lnTo>
                      <a:pt x="1743154" y="0"/>
                    </a:lnTo>
                    <a:lnTo>
                      <a:pt x="1743154" y="1099595"/>
                    </a:lnTo>
                    <a:lnTo>
                      <a:pt x="0" y="1099595"/>
                    </a:lnTo>
                    <a:close/>
                  </a:path>
                </a:pathLst>
              </a:custGeom>
              <a:solidFill>
                <a:srgbClr val="29D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55089" y="5005911"/>
                <a:ext cx="745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01</a:t>
                </a:r>
                <a:endParaRPr lang="ko-KR" altLang="en-US" sz="36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087783" y="515598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&gt;</a:t>
                </a:r>
                <a:endParaRPr lang="ko-KR" altLang="en-US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326789" y="4928863"/>
                <a:ext cx="2357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나눔스퀘어 Bold" pitchFamily="50" charset="-127"/>
                    <a:ea typeface="나눔스퀘어 Bold" pitchFamily="50" charset="-127"/>
                  </a:rPr>
                  <a:t>자세 교정</a:t>
                </a:r>
                <a:r>
                  <a:rPr lang="en-US" altLang="ko-KR" b="1" dirty="0" smtClean="0">
                    <a:latin typeface="나눔스퀘어 Bold" pitchFamily="50" charset="-127"/>
                    <a:ea typeface="나눔스퀘어 Bold" pitchFamily="50" charset="-127"/>
                  </a:rPr>
                  <a:t>&amp;</a:t>
                </a:r>
                <a:r>
                  <a:rPr lang="ko-KR" altLang="en-US" b="1" dirty="0" smtClean="0">
                    <a:latin typeface="나눔스퀘어 Bold" pitchFamily="50" charset="-127"/>
                    <a:ea typeface="나눔스퀘어 Bold" pitchFamily="50" charset="-127"/>
                  </a:rPr>
                  <a:t>건강 증진</a:t>
                </a:r>
                <a:endParaRPr lang="ko-KR" altLang="en-US" b="1" dirty="0">
                  <a:latin typeface="나눔스퀘어 Bold" pitchFamily="50" charset="-127"/>
                  <a:ea typeface="나눔스퀘어 Bold" pitchFamily="50" charset="-127"/>
                </a:endParaRPr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2344436" y="5315521"/>
                <a:ext cx="19282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 smtClean="0">
                    <a:latin typeface="나눔고딕" pitchFamily="50" charset="-127"/>
                    <a:ea typeface="나눔고딕" pitchFamily="50" charset="-127"/>
                  </a:rPr>
                  <a:t>실시간 알림 기능을 이용한 교정 유도</a:t>
                </a:r>
                <a:endParaRPr lang="en-US" altLang="ko-KR" sz="1600" dirty="0" smtClean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67" y="2389066"/>
              <a:ext cx="639705" cy="639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8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소개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구성도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9132"/>
            <a:ext cx="48863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소개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구성도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32" y="2132856"/>
            <a:ext cx="64466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2540-9602-46A0-9E57-34F7D20680C0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11" y="127303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구성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966" y="1400279"/>
            <a:ext cx="601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400" dirty="0" err="1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올바른에서</a:t>
            </a:r>
            <a:r>
              <a:rPr lang="ko-KR" altLang="en-US" sz="1400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사용되는 </a:t>
            </a:r>
            <a:r>
              <a:rPr lang="ko-KR" altLang="en-US" sz="1400" b="1" dirty="0" err="1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구성품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2515966" y="934508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</a:t>
            </a:r>
            <a:r>
              <a:rPr lang="en-US" altLang="ko-KR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28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</a:t>
            </a:r>
            <a:r>
              <a:rPr lang="ko-KR" altLang="en-US" sz="2800" dirty="0" err="1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구성품</a:t>
            </a:r>
            <a:endParaRPr lang="ko-KR" altLang="en-US" sz="28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" y="116632"/>
            <a:ext cx="1149339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882"/>
            <a:ext cx="1325974" cy="7564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00" b="70800" l="5000" r="9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" t="27759" r="4039" b="27068"/>
          <a:stretch/>
        </p:blipFill>
        <p:spPr>
          <a:xfrm>
            <a:off x="1979712" y="2625650"/>
            <a:ext cx="2358489" cy="117343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16" b="97704" l="1859" r="97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088"/>
            <a:ext cx="2285048" cy="16664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2" b="93780" l="1429" r="95536">
                        <a14:foregroundMark x1="22500" y1="23684" x2="22500" y2="23684"/>
                        <a14:foregroundMark x1="33393" y1="16268" x2="33393" y2="16268"/>
                        <a14:foregroundMark x1="19286" y1="24641" x2="19286" y2="24641"/>
                        <a14:foregroundMark x1="47857" y1="11483" x2="47857" y2="11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03" y="2625650"/>
            <a:ext cx="1872208" cy="13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7680</TotalTime>
  <Words>527</Words>
  <Application>Microsoft Office PowerPoint</Application>
  <PresentationFormat>화면 슬라이드 쇼(4:3)</PresentationFormat>
  <Paragraphs>205</Paragraphs>
  <Slides>18</Slides>
  <Notes>18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나눔바른고딕</vt:lpstr>
      <vt:lpstr>나눔고딕 ExtraBold</vt:lpstr>
      <vt:lpstr>Arial</vt:lpstr>
      <vt:lpstr>나눔스퀘어 Bold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Kang</cp:lastModifiedBy>
  <cp:revision>470</cp:revision>
  <cp:lastPrinted>2016-04-18T00:14:35Z</cp:lastPrinted>
  <dcterms:created xsi:type="dcterms:W3CDTF">2006-10-05T04:04:58Z</dcterms:created>
  <dcterms:modified xsi:type="dcterms:W3CDTF">2016-04-18T13:51:58Z</dcterms:modified>
</cp:coreProperties>
</file>