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dp" ContentType="image/vnd.ms-photo"/>
  <Default Extension="avi" ContentType="video/x-msvide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20"/>
  </p:notesMasterIdLst>
  <p:sldIdLst>
    <p:sldId id="257" r:id="rId2"/>
    <p:sldId id="261" r:id="rId3"/>
    <p:sldId id="260" r:id="rId4"/>
    <p:sldId id="266" r:id="rId5"/>
    <p:sldId id="279" r:id="rId6"/>
    <p:sldId id="271" r:id="rId7"/>
    <p:sldId id="275" r:id="rId8"/>
    <p:sldId id="274" r:id="rId9"/>
    <p:sldId id="272" r:id="rId10"/>
    <p:sldId id="276" r:id="rId11"/>
    <p:sldId id="273" r:id="rId12"/>
    <p:sldId id="280" r:id="rId13"/>
    <p:sldId id="282" r:id="rId14"/>
    <p:sldId id="283" r:id="rId15"/>
    <p:sldId id="285" r:id="rId16"/>
    <p:sldId id="284" r:id="rId17"/>
    <p:sldId id="269" r:id="rId18"/>
    <p:sldId id="265" r:id="rId19"/>
  </p:sldIdLst>
  <p:sldSz cx="9144000" cy="6858000" type="screen4x3"/>
  <p:notesSz cx="9144000" cy="6858000"/>
  <p:embeddedFontLst>
    <p:embeddedFont>
      <p:font typeface="나눔바른고딕" panose="020B0600000101010101" charset="-127"/>
      <p:regular r:id="rId21"/>
      <p:bold r:id="rId22"/>
    </p:embeddedFont>
    <p:embeddedFont>
      <p:font typeface="나눔고딕 ExtraBold" panose="020B0600000101010101" charset="-127"/>
      <p:bold r:id="rId23"/>
    </p:embeddedFont>
    <p:embeddedFont>
      <p:font typeface="나눔고딕" panose="020B0600000101010101" charset="-127"/>
      <p:regular r:id="rId24"/>
      <p:bold r:id="rId25"/>
    </p:embeddedFont>
    <p:embeddedFont>
      <p:font typeface="맑은 고딕" panose="020B0503020000020004" pitchFamily="50" charset="-127"/>
      <p:regular r:id="rId26"/>
      <p:bold r:id="rId27"/>
    </p:embeddedFont>
  </p:embeddedFontLst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22">
          <p15:clr>
            <a:srgbClr val="A4A3A4"/>
          </p15:clr>
        </p15:guide>
        <p15:guide id="3" pos="573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9D9C2"/>
    <a:srgbClr val="BFBFBF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테마 스타일 1 - 강조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보통 스타일 2 - 강조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66429" autoAdjust="0"/>
  </p:normalViewPr>
  <p:slideViewPr>
    <p:cSldViewPr>
      <p:cViewPr varScale="1">
        <p:scale>
          <a:sx n="77" d="100"/>
          <a:sy n="77" d="100"/>
        </p:scale>
        <p:origin x="2604" y="90"/>
      </p:cViewPr>
      <p:guideLst>
        <p:guide orient="horz"/>
        <p:guide pos="22"/>
        <p:guide pos="5738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>
      <p:cViewPr varScale="1">
        <p:scale>
          <a:sx n="94" d="100"/>
          <a:sy n="94" d="100"/>
        </p:scale>
        <p:origin x="-1572" y="-78"/>
      </p:cViewPr>
      <p:guideLst>
        <p:guide orient="horz" pos="2160"/>
        <p:guide pos="288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6.fntdata"/><Relationship Id="rId3" Type="http://schemas.openxmlformats.org/officeDocument/2006/relationships/slide" Target="slides/slide2.xml"/><Relationship Id="rId21" Type="http://schemas.openxmlformats.org/officeDocument/2006/relationships/font" Target="fonts/font1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5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4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3.fntdata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2.fntdata"/><Relationship Id="rId27" Type="http://schemas.openxmlformats.org/officeDocument/2006/relationships/font" Target="fonts/font7.fntdata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5_4">
  <dgm:title val=""/>
  <dgm:desc val=""/>
  <dgm:catLst>
    <dgm:cat type="accent5" pri="11400"/>
  </dgm:catLst>
  <dgm:styleLbl name="node0">
    <dgm:fillClrLst meth="cycle">
      <a:schemeClr val="accent5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5">
        <a:shade val="50000"/>
      </a:schemeClr>
      <a:schemeClr val="accent5">
        <a:tint val="55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5">
        <a:shade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5">
        <a:shade val="80000"/>
        <a:alpha val="50000"/>
      </a:schemeClr>
      <a:schemeClr val="accent5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5">
        <a:shade val="90000"/>
      </a:schemeClr>
      <a:schemeClr val="accent5">
        <a:tint val="50000"/>
      </a:schemeClr>
    </dgm:fillClrLst>
    <dgm:linClrLst meth="cycle"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5">
        <a:shade val="50000"/>
      </a:schemeClr>
      <a:schemeClr val="accent5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55000"/>
      </a:schemeClr>
    </dgm:fillClrLst>
    <dgm:linClrLst meth="repeat">
      <a:schemeClr val="accent5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55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C50A58-05A0-4934-ACC8-34E1772F64EA}" type="doc">
      <dgm:prSet loTypeId="urn:microsoft.com/office/officeart/2005/8/layout/cycle2" loCatId="cycle" qsTypeId="urn:microsoft.com/office/officeart/2005/8/quickstyle/simple1" qsCatId="simple" csTypeId="urn:microsoft.com/office/officeart/2005/8/colors/accent5_4" csCatId="accent5" phldr="1"/>
      <dgm:spPr/>
      <dgm:t>
        <a:bodyPr/>
        <a:lstStyle/>
        <a:p>
          <a:pPr latinLnBrk="1"/>
          <a:endParaRPr lang="ko-KR" altLang="en-US"/>
        </a:p>
      </dgm:t>
    </dgm:pt>
    <dgm:pt modelId="{D2ADAF36-499A-4313-B403-28384DF815D7}">
      <dgm:prSet phldrT="[텍스트]"/>
      <dgm:spPr/>
      <dgm:t>
        <a:bodyPr/>
        <a:lstStyle/>
        <a:p>
          <a:pPr latinLnBrk="1"/>
          <a:r>
            <a:rPr lang="ko-KR" altLang="en-US" dirty="0" smtClean="0"/>
            <a:t>자세</a:t>
          </a:r>
          <a:endParaRPr lang="en-US" altLang="ko-KR" dirty="0" smtClean="0"/>
        </a:p>
        <a:p>
          <a:pPr latinLnBrk="1"/>
          <a:r>
            <a:rPr lang="ko-KR" altLang="en-US" dirty="0" smtClean="0"/>
            <a:t>알림</a:t>
          </a:r>
          <a:endParaRPr lang="ko-KR" altLang="en-US" dirty="0"/>
        </a:p>
      </dgm:t>
    </dgm:pt>
    <dgm:pt modelId="{A67725C5-FDA8-421E-896A-00387ACF47F3}" type="parTrans" cxnId="{176942F0-CF75-4F4C-8FFE-ED4A21D3B652}">
      <dgm:prSet/>
      <dgm:spPr/>
      <dgm:t>
        <a:bodyPr/>
        <a:lstStyle/>
        <a:p>
          <a:pPr latinLnBrk="1"/>
          <a:endParaRPr lang="ko-KR" altLang="en-US"/>
        </a:p>
      </dgm:t>
    </dgm:pt>
    <dgm:pt modelId="{1251CB19-0352-47EA-8989-06F256EA44E0}" type="sibTrans" cxnId="{176942F0-CF75-4F4C-8FFE-ED4A21D3B652}">
      <dgm:prSet/>
      <dgm:spPr/>
      <dgm:t>
        <a:bodyPr/>
        <a:lstStyle/>
        <a:p>
          <a:pPr latinLnBrk="1"/>
          <a:endParaRPr lang="ko-KR" altLang="en-US"/>
        </a:p>
      </dgm:t>
    </dgm:pt>
    <dgm:pt modelId="{6D7BC9A0-4A4C-41CA-A5BF-CFE6125B5023}">
      <dgm:prSet phldrT="[텍스트]"/>
      <dgm:spPr/>
      <dgm:t>
        <a:bodyPr/>
        <a:lstStyle/>
        <a:p>
          <a:pPr latinLnBrk="1"/>
          <a:r>
            <a:rPr lang="ko-KR" altLang="en-US" dirty="0" smtClean="0">
              <a:solidFill>
                <a:schemeClr val="tx1"/>
              </a:solidFill>
            </a:rPr>
            <a:t>월별</a:t>
          </a:r>
          <a:endParaRPr lang="en-US" altLang="ko-KR" dirty="0" smtClean="0">
            <a:solidFill>
              <a:schemeClr val="tx1"/>
            </a:solidFill>
          </a:endParaRPr>
        </a:p>
        <a:p>
          <a:pPr latinLnBrk="1"/>
          <a:r>
            <a:rPr lang="ko-KR" altLang="en-US" dirty="0" smtClean="0">
              <a:solidFill>
                <a:schemeClr val="tx1"/>
              </a:solidFill>
            </a:rPr>
            <a:t>리포트</a:t>
          </a:r>
          <a:endParaRPr lang="ko-KR" altLang="en-US" dirty="0">
            <a:solidFill>
              <a:schemeClr val="tx1"/>
            </a:solidFill>
          </a:endParaRPr>
        </a:p>
      </dgm:t>
    </dgm:pt>
    <dgm:pt modelId="{8698684F-5225-4917-B3B4-977A7A4DA979}" type="parTrans" cxnId="{7803BB2B-63AA-42AB-BB6F-7B0FE5A3FED5}">
      <dgm:prSet/>
      <dgm:spPr/>
      <dgm:t>
        <a:bodyPr/>
        <a:lstStyle/>
        <a:p>
          <a:pPr latinLnBrk="1"/>
          <a:endParaRPr lang="ko-KR" altLang="en-US"/>
        </a:p>
      </dgm:t>
    </dgm:pt>
    <dgm:pt modelId="{EF284433-97F6-4E39-BA7D-F7301B4AD0A9}" type="sibTrans" cxnId="{7803BB2B-63AA-42AB-BB6F-7B0FE5A3FED5}">
      <dgm:prSet/>
      <dgm:spPr/>
      <dgm:t>
        <a:bodyPr/>
        <a:lstStyle/>
        <a:p>
          <a:pPr latinLnBrk="1"/>
          <a:endParaRPr lang="ko-KR" altLang="en-US"/>
        </a:p>
      </dgm:t>
    </dgm:pt>
    <dgm:pt modelId="{A09DE4DB-55FA-41E2-91E4-7120438A5E3E}">
      <dgm:prSet phldrT="[텍스트]"/>
      <dgm:spPr/>
      <dgm:t>
        <a:bodyPr/>
        <a:lstStyle/>
        <a:p>
          <a:pPr latinLnBrk="1"/>
          <a:r>
            <a:rPr lang="ko-KR" altLang="en-US" dirty="0" smtClean="0">
              <a:solidFill>
                <a:schemeClr val="tx1"/>
              </a:solidFill>
            </a:rPr>
            <a:t>휴식</a:t>
          </a:r>
          <a:endParaRPr lang="en-US" altLang="ko-KR" dirty="0" smtClean="0">
            <a:solidFill>
              <a:schemeClr val="tx1"/>
            </a:solidFill>
          </a:endParaRPr>
        </a:p>
        <a:p>
          <a:pPr latinLnBrk="1"/>
          <a:r>
            <a:rPr lang="ko-KR" altLang="en-US" dirty="0" smtClean="0">
              <a:solidFill>
                <a:schemeClr val="tx1"/>
              </a:solidFill>
            </a:rPr>
            <a:t>알림</a:t>
          </a:r>
          <a:endParaRPr lang="ko-KR" altLang="en-US" dirty="0">
            <a:solidFill>
              <a:schemeClr val="tx1"/>
            </a:solidFill>
          </a:endParaRPr>
        </a:p>
      </dgm:t>
    </dgm:pt>
    <dgm:pt modelId="{413615BA-6DB9-4B5A-970C-649CC626BD2F}" type="parTrans" cxnId="{3E7812D9-D0E0-4266-9F15-1F422CCA2007}">
      <dgm:prSet/>
      <dgm:spPr/>
      <dgm:t>
        <a:bodyPr/>
        <a:lstStyle/>
        <a:p>
          <a:pPr latinLnBrk="1"/>
          <a:endParaRPr lang="ko-KR" altLang="en-US"/>
        </a:p>
      </dgm:t>
    </dgm:pt>
    <dgm:pt modelId="{A76B0B28-3A08-4927-937C-9C315E85E38A}" type="sibTrans" cxnId="{3E7812D9-D0E0-4266-9F15-1F422CCA2007}">
      <dgm:prSet/>
      <dgm:spPr/>
      <dgm:t>
        <a:bodyPr/>
        <a:lstStyle/>
        <a:p>
          <a:pPr latinLnBrk="1"/>
          <a:endParaRPr lang="ko-KR" altLang="en-US"/>
        </a:p>
      </dgm:t>
    </dgm:pt>
    <dgm:pt modelId="{B9769D55-3538-44F7-9B04-B1F200F5122E}">
      <dgm:prSet phldrT="[텍스트]"/>
      <dgm:spPr/>
      <dgm:t>
        <a:bodyPr/>
        <a:lstStyle/>
        <a:p>
          <a:pPr latinLnBrk="1"/>
          <a:r>
            <a:rPr lang="ko-KR" altLang="en-US" dirty="0" smtClean="0">
              <a:solidFill>
                <a:schemeClr val="tx1"/>
              </a:solidFill>
            </a:rPr>
            <a:t>자세</a:t>
          </a:r>
          <a:endParaRPr lang="en-US" altLang="ko-KR" dirty="0" smtClean="0">
            <a:solidFill>
              <a:schemeClr val="tx1"/>
            </a:solidFill>
          </a:endParaRPr>
        </a:p>
        <a:p>
          <a:pPr latinLnBrk="1"/>
          <a:r>
            <a:rPr lang="ko-KR" altLang="en-US" dirty="0" smtClean="0">
              <a:solidFill>
                <a:schemeClr val="tx1"/>
              </a:solidFill>
            </a:rPr>
            <a:t>시각화</a:t>
          </a:r>
          <a:endParaRPr lang="ko-KR" altLang="en-US" dirty="0">
            <a:solidFill>
              <a:schemeClr val="tx1"/>
            </a:solidFill>
          </a:endParaRPr>
        </a:p>
      </dgm:t>
    </dgm:pt>
    <dgm:pt modelId="{68380E94-E348-4E86-856E-82093BE7FE74}" type="parTrans" cxnId="{D08F50A8-0400-41F2-B017-4A4B1E9E2846}">
      <dgm:prSet/>
      <dgm:spPr/>
      <dgm:t>
        <a:bodyPr/>
        <a:lstStyle/>
        <a:p>
          <a:pPr latinLnBrk="1"/>
          <a:endParaRPr lang="ko-KR" altLang="en-US"/>
        </a:p>
      </dgm:t>
    </dgm:pt>
    <dgm:pt modelId="{CC5EE12F-0A4A-4038-B9C1-DD591FA8F0B8}" type="sibTrans" cxnId="{D08F50A8-0400-41F2-B017-4A4B1E9E2846}">
      <dgm:prSet/>
      <dgm:spPr/>
      <dgm:t>
        <a:bodyPr/>
        <a:lstStyle/>
        <a:p>
          <a:pPr latinLnBrk="1"/>
          <a:endParaRPr lang="ko-KR" altLang="en-US"/>
        </a:p>
      </dgm:t>
    </dgm:pt>
    <dgm:pt modelId="{1D654DDE-D506-4DF5-A668-FD4B1F90485E}" type="pres">
      <dgm:prSet presAssocID="{A4C50A58-05A0-4934-ACC8-34E1772F64EA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654ACB72-7165-4B28-9E77-9D4BE9E1EC39}" type="pres">
      <dgm:prSet presAssocID="{D2ADAF36-499A-4313-B403-28384DF815D7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379C8E8C-0601-471A-BFD1-62974F386419}" type="pres">
      <dgm:prSet presAssocID="{1251CB19-0352-47EA-8989-06F256EA44E0}" presName="sibTrans" presStyleLbl="sibTrans2D1" presStyleIdx="0" presStyleCnt="4"/>
      <dgm:spPr>
        <a:prstGeom prst="mathMinus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088B0122-BAE8-4451-B89C-60A74D329608}" type="pres">
      <dgm:prSet presAssocID="{1251CB19-0352-47EA-8989-06F256EA44E0}" presName="connectorText" presStyleLbl="sibTrans2D1" presStyleIdx="0" presStyleCnt="4"/>
      <dgm:spPr/>
      <dgm:t>
        <a:bodyPr/>
        <a:lstStyle/>
        <a:p>
          <a:pPr latinLnBrk="1"/>
          <a:endParaRPr lang="ko-KR" altLang="en-US"/>
        </a:p>
      </dgm:t>
    </dgm:pt>
    <dgm:pt modelId="{F68A1A2B-F485-47BE-8DFC-0B064E3BBF86}" type="pres">
      <dgm:prSet presAssocID="{6D7BC9A0-4A4C-41CA-A5BF-CFE6125B5023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8E93D0F0-86AC-4B30-B478-24DF476AF4CE}" type="pres">
      <dgm:prSet presAssocID="{EF284433-97F6-4E39-BA7D-F7301B4AD0A9}" presName="sibTrans" presStyleLbl="sibTrans2D1" presStyleIdx="1" presStyleCnt="4"/>
      <dgm:spPr>
        <a:prstGeom prst="mathMinus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4F9361B1-DD70-42E4-8400-ACD5989265DC}" type="pres">
      <dgm:prSet presAssocID="{EF284433-97F6-4E39-BA7D-F7301B4AD0A9}" presName="connectorText" presStyleLbl="sibTrans2D1" presStyleIdx="1" presStyleCnt="4"/>
      <dgm:spPr/>
      <dgm:t>
        <a:bodyPr/>
        <a:lstStyle/>
        <a:p>
          <a:pPr latinLnBrk="1"/>
          <a:endParaRPr lang="ko-KR" altLang="en-US"/>
        </a:p>
      </dgm:t>
    </dgm:pt>
    <dgm:pt modelId="{7759144F-DBDE-41E7-905F-F8F10D1B81CE}" type="pres">
      <dgm:prSet presAssocID="{A09DE4DB-55FA-41E2-91E4-7120438A5E3E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566EEB22-DDC5-442C-BEEB-E5EC9F16A573}" type="pres">
      <dgm:prSet presAssocID="{A76B0B28-3A08-4927-937C-9C315E85E38A}" presName="sibTrans" presStyleLbl="sibTrans2D1" presStyleIdx="2" presStyleCnt="4"/>
      <dgm:spPr>
        <a:prstGeom prst="mathMinus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D3669DA3-8F84-4F6E-B73E-3DFAA19D7C57}" type="pres">
      <dgm:prSet presAssocID="{A76B0B28-3A08-4927-937C-9C315E85E38A}" presName="connectorText" presStyleLbl="sibTrans2D1" presStyleIdx="2" presStyleCnt="4"/>
      <dgm:spPr/>
      <dgm:t>
        <a:bodyPr/>
        <a:lstStyle/>
        <a:p>
          <a:pPr latinLnBrk="1"/>
          <a:endParaRPr lang="ko-KR" altLang="en-US"/>
        </a:p>
      </dgm:t>
    </dgm:pt>
    <dgm:pt modelId="{DD4A225D-FAA4-47F9-87F2-AAE6979533D4}" type="pres">
      <dgm:prSet presAssocID="{B9769D55-3538-44F7-9B04-B1F200F5122E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pPr latinLnBrk="1"/>
          <a:endParaRPr lang="ko-KR" altLang="en-US"/>
        </a:p>
      </dgm:t>
    </dgm:pt>
    <dgm:pt modelId="{D538F572-EF6C-41D9-8068-9639B556102F}" type="pres">
      <dgm:prSet presAssocID="{CC5EE12F-0A4A-4038-B9C1-DD591FA8F0B8}" presName="sibTrans" presStyleLbl="sibTrans2D1" presStyleIdx="3" presStyleCnt="4"/>
      <dgm:spPr>
        <a:prstGeom prst="mathMinus">
          <a:avLst/>
        </a:prstGeom>
      </dgm:spPr>
      <dgm:t>
        <a:bodyPr/>
        <a:lstStyle/>
        <a:p>
          <a:pPr latinLnBrk="1"/>
          <a:endParaRPr lang="ko-KR" altLang="en-US"/>
        </a:p>
      </dgm:t>
    </dgm:pt>
    <dgm:pt modelId="{0111DC40-B33F-42EC-B020-D70627251050}" type="pres">
      <dgm:prSet presAssocID="{CC5EE12F-0A4A-4038-B9C1-DD591FA8F0B8}" presName="connectorText" presStyleLbl="sibTrans2D1" presStyleIdx="3" presStyleCnt="4"/>
      <dgm:spPr/>
      <dgm:t>
        <a:bodyPr/>
        <a:lstStyle/>
        <a:p>
          <a:pPr latinLnBrk="1"/>
          <a:endParaRPr lang="ko-KR" altLang="en-US"/>
        </a:p>
      </dgm:t>
    </dgm:pt>
  </dgm:ptLst>
  <dgm:cxnLst>
    <dgm:cxn modelId="{176942F0-CF75-4F4C-8FFE-ED4A21D3B652}" srcId="{A4C50A58-05A0-4934-ACC8-34E1772F64EA}" destId="{D2ADAF36-499A-4313-B403-28384DF815D7}" srcOrd="0" destOrd="0" parTransId="{A67725C5-FDA8-421E-896A-00387ACF47F3}" sibTransId="{1251CB19-0352-47EA-8989-06F256EA44E0}"/>
    <dgm:cxn modelId="{C8E754F2-7EE4-48C5-A10B-F8B18E2393CE}" type="presOf" srcId="{1251CB19-0352-47EA-8989-06F256EA44E0}" destId="{379C8E8C-0601-471A-BFD1-62974F386419}" srcOrd="0" destOrd="0" presId="urn:microsoft.com/office/officeart/2005/8/layout/cycle2"/>
    <dgm:cxn modelId="{6783DB07-CD6F-4E5C-9A44-53B62AF53BB3}" type="presOf" srcId="{1251CB19-0352-47EA-8989-06F256EA44E0}" destId="{088B0122-BAE8-4451-B89C-60A74D329608}" srcOrd="1" destOrd="0" presId="urn:microsoft.com/office/officeart/2005/8/layout/cycle2"/>
    <dgm:cxn modelId="{7432776E-4642-425B-91FD-1D8E1F3A19B7}" type="presOf" srcId="{A4C50A58-05A0-4934-ACC8-34E1772F64EA}" destId="{1D654DDE-D506-4DF5-A668-FD4B1F90485E}" srcOrd="0" destOrd="0" presId="urn:microsoft.com/office/officeart/2005/8/layout/cycle2"/>
    <dgm:cxn modelId="{8563072B-533B-4446-9467-CB2AE755B788}" type="presOf" srcId="{A76B0B28-3A08-4927-937C-9C315E85E38A}" destId="{566EEB22-DDC5-442C-BEEB-E5EC9F16A573}" srcOrd="0" destOrd="0" presId="urn:microsoft.com/office/officeart/2005/8/layout/cycle2"/>
    <dgm:cxn modelId="{A98AA312-7D17-4BA9-B97E-62A641CE07B1}" type="presOf" srcId="{CC5EE12F-0A4A-4038-B9C1-DD591FA8F0B8}" destId="{0111DC40-B33F-42EC-B020-D70627251050}" srcOrd="1" destOrd="0" presId="urn:microsoft.com/office/officeart/2005/8/layout/cycle2"/>
    <dgm:cxn modelId="{7803BB2B-63AA-42AB-BB6F-7B0FE5A3FED5}" srcId="{A4C50A58-05A0-4934-ACC8-34E1772F64EA}" destId="{6D7BC9A0-4A4C-41CA-A5BF-CFE6125B5023}" srcOrd="1" destOrd="0" parTransId="{8698684F-5225-4917-B3B4-977A7A4DA979}" sibTransId="{EF284433-97F6-4E39-BA7D-F7301B4AD0A9}"/>
    <dgm:cxn modelId="{8F47FD5E-8D59-4391-A4AA-F0F233901A42}" type="presOf" srcId="{A76B0B28-3A08-4927-937C-9C315E85E38A}" destId="{D3669DA3-8F84-4F6E-B73E-3DFAA19D7C57}" srcOrd="1" destOrd="0" presId="urn:microsoft.com/office/officeart/2005/8/layout/cycle2"/>
    <dgm:cxn modelId="{A5A45BDC-2604-4666-98A0-30921DE3CCC5}" type="presOf" srcId="{CC5EE12F-0A4A-4038-B9C1-DD591FA8F0B8}" destId="{D538F572-EF6C-41D9-8068-9639B556102F}" srcOrd="0" destOrd="0" presId="urn:microsoft.com/office/officeart/2005/8/layout/cycle2"/>
    <dgm:cxn modelId="{D08F50A8-0400-41F2-B017-4A4B1E9E2846}" srcId="{A4C50A58-05A0-4934-ACC8-34E1772F64EA}" destId="{B9769D55-3538-44F7-9B04-B1F200F5122E}" srcOrd="3" destOrd="0" parTransId="{68380E94-E348-4E86-856E-82093BE7FE74}" sibTransId="{CC5EE12F-0A4A-4038-B9C1-DD591FA8F0B8}"/>
    <dgm:cxn modelId="{9A145920-CB56-47A1-87AB-0AC35A80014F}" type="presOf" srcId="{D2ADAF36-499A-4313-B403-28384DF815D7}" destId="{654ACB72-7165-4B28-9E77-9D4BE9E1EC39}" srcOrd="0" destOrd="0" presId="urn:microsoft.com/office/officeart/2005/8/layout/cycle2"/>
    <dgm:cxn modelId="{3E7812D9-D0E0-4266-9F15-1F422CCA2007}" srcId="{A4C50A58-05A0-4934-ACC8-34E1772F64EA}" destId="{A09DE4DB-55FA-41E2-91E4-7120438A5E3E}" srcOrd="2" destOrd="0" parTransId="{413615BA-6DB9-4B5A-970C-649CC626BD2F}" sibTransId="{A76B0B28-3A08-4927-937C-9C315E85E38A}"/>
    <dgm:cxn modelId="{82D5178F-5DF7-41A3-BB55-DAD132B35057}" type="presOf" srcId="{EF284433-97F6-4E39-BA7D-F7301B4AD0A9}" destId="{8E93D0F0-86AC-4B30-B478-24DF476AF4CE}" srcOrd="0" destOrd="0" presId="urn:microsoft.com/office/officeart/2005/8/layout/cycle2"/>
    <dgm:cxn modelId="{9A2440DE-E6F3-430F-952C-4ACE3118DC79}" type="presOf" srcId="{6D7BC9A0-4A4C-41CA-A5BF-CFE6125B5023}" destId="{F68A1A2B-F485-47BE-8DFC-0B064E3BBF86}" srcOrd="0" destOrd="0" presId="urn:microsoft.com/office/officeart/2005/8/layout/cycle2"/>
    <dgm:cxn modelId="{E6DDC995-D1B8-4C51-A56C-5BE08BF13AC1}" type="presOf" srcId="{EF284433-97F6-4E39-BA7D-F7301B4AD0A9}" destId="{4F9361B1-DD70-42E4-8400-ACD5989265DC}" srcOrd="1" destOrd="0" presId="urn:microsoft.com/office/officeart/2005/8/layout/cycle2"/>
    <dgm:cxn modelId="{E6C3CEDE-7E4D-497B-85B0-2320E6782772}" type="presOf" srcId="{B9769D55-3538-44F7-9B04-B1F200F5122E}" destId="{DD4A225D-FAA4-47F9-87F2-AAE6979533D4}" srcOrd="0" destOrd="0" presId="urn:microsoft.com/office/officeart/2005/8/layout/cycle2"/>
    <dgm:cxn modelId="{A8A80981-C697-4843-9F86-DC140C796BBA}" type="presOf" srcId="{A09DE4DB-55FA-41E2-91E4-7120438A5E3E}" destId="{7759144F-DBDE-41E7-905F-F8F10D1B81CE}" srcOrd="0" destOrd="0" presId="urn:microsoft.com/office/officeart/2005/8/layout/cycle2"/>
    <dgm:cxn modelId="{0F09BBF1-DDEB-49AD-87C0-89432D85D252}" type="presParOf" srcId="{1D654DDE-D506-4DF5-A668-FD4B1F90485E}" destId="{654ACB72-7165-4B28-9E77-9D4BE9E1EC39}" srcOrd="0" destOrd="0" presId="urn:microsoft.com/office/officeart/2005/8/layout/cycle2"/>
    <dgm:cxn modelId="{BA1FC2EE-9836-4D3F-8D93-CE097CC639A8}" type="presParOf" srcId="{1D654DDE-D506-4DF5-A668-FD4B1F90485E}" destId="{379C8E8C-0601-471A-BFD1-62974F386419}" srcOrd="1" destOrd="0" presId="urn:microsoft.com/office/officeart/2005/8/layout/cycle2"/>
    <dgm:cxn modelId="{819A0E5C-7699-40B6-B013-6F55649B6EC0}" type="presParOf" srcId="{379C8E8C-0601-471A-BFD1-62974F386419}" destId="{088B0122-BAE8-4451-B89C-60A74D329608}" srcOrd="0" destOrd="0" presId="urn:microsoft.com/office/officeart/2005/8/layout/cycle2"/>
    <dgm:cxn modelId="{CF8807AB-A048-4585-AD46-B98F35B43D21}" type="presParOf" srcId="{1D654DDE-D506-4DF5-A668-FD4B1F90485E}" destId="{F68A1A2B-F485-47BE-8DFC-0B064E3BBF86}" srcOrd="2" destOrd="0" presId="urn:microsoft.com/office/officeart/2005/8/layout/cycle2"/>
    <dgm:cxn modelId="{022B1BD7-5764-4592-8F15-FB918C92EB4C}" type="presParOf" srcId="{1D654DDE-D506-4DF5-A668-FD4B1F90485E}" destId="{8E93D0F0-86AC-4B30-B478-24DF476AF4CE}" srcOrd="3" destOrd="0" presId="urn:microsoft.com/office/officeart/2005/8/layout/cycle2"/>
    <dgm:cxn modelId="{AC5D7B6B-BA43-491D-B8BF-53211FB31CC5}" type="presParOf" srcId="{8E93D0F0-86AC-4B30-B478-24DF476AF4CE}" destId="{4F9361B1-DD70-42E4-8400-ACD5989265DC}" srcOrd="0" destOrd="0" presId="urn:microsoft.com/office/officeart/2005/8/layout/cycle2"/>
    <dgm:cxn modelId="{429E103C-FD5D-455B-B3C4-F2182E9065CD}" type="presParOf" srcId="{1D654DDE-D506-4DF5-A668-FD4B1F90485E}" destId="{7759144F-DBDE-41E7-905F-F8F10D1B81CE}" srcOrd="4" destOrd="0" presId="urn:microsoft.com/office/officeart/2005/8/layout/cycle2"/>
    <dgm:cxn modelId="{25B5261E-2A99-4509-A1A4-2D751EF5E2C6}" type="presParOf" srcId="{1D654DDE-D506-4DF5-A668-FD4B1F90485E}" destId="{566EEB22-DDC5-442C-BEEB-E5EC9F16A573}" srcOrd="5" destOrd="0" presId="urn:microsoft.com/office/officeart/2005/8/layout/cycle2"/>
    <dgm:cxn modelId="{9F3A8351-29E8-4308-8F5F-1F16DB3E0E6D}" type="presParOf" srcId="{566EEB22-DDC5-442C-BEEB-E5EC9F16A573}" destId="{D3669DA3-8F84-4F6E-B73E-3DFAA19D7C57}" srcOrd="0" destOrd="0" presId="urn:microsoft.com/office/officeart/2005/8/layout/cycle2"/>
    <dgm:cxn modelId="{5139087B-1138-460A-B98E-C5850B9D03E5}" type="presParOf" srcId="{1D654DDE-D506-4DF5-A668-FD4B1F90485E}" destId="{DD4A225D-FAA4-47F9-87F2-AAE6979533D4}" srcOrd="6" destOrd="0" presId="urn:microsoft.com/office/officeart/2005/8/layout/cycle2"/>
    <dgm:cxn modelId="{341F38DB-48F9-44C7-B45E-0EFFB2720F4D}" type="presParOf" srcId="{1D654DDE-D506-4DF5-A668-FD4B1F90485E}" destId="{D538F572-EF6C-41D9-8068-9639B556102F}" srcOrd="7" destOrd="0" presId="urn:microsoft.com/office/officeart/2005/8/layout/cycle2"/>
    <dgm:cxn modelId="{BB7275D9-FDE2-414C-ADB3-88A8F1FAF7DF}" type="presParOf" srcId="{D538F572-EF6C-41D9-8068-9639B556102F}" destId="{0111DC40-B33F-42EC-B020-D70627251050}" srcOrd="0" destOrd="0" presId="urn:microsoft.com/office/officeart/2005/8/layout/cycle2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54ACB72-7165-4B28-9E77-9D4BE9E1EC39}">
      <dsp:nvSpPr>
        <dsp:cNvPr id="0" name=""/>
        <dsp:cNvSpPr/>
      </dsp:nvSpPr>
      <dsp:spPr>
        <a:xfrm>
          <a:off x="1665528" y="1204"/>
          <a:ext cx="1157103" cy="1157103"/>
        </a:xfrm>
        <a:prstGeom prst="ellipse">
          <a:avLst/>
        </a:prstGeom>
        <a:solidFill>
          <a:schemeClr val="accent5">
            <a:shade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자세</a:t>
          </a:r>
          <a:endParaRPr lang="en-US" altLang="ko-KR" sz="1600" kern="1200" dirty="0" smtClean="0"/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/>
            <a:t>알림</a:t>
          </a:r>
          <a:endParaRPr lang="ko-KR" altLang="en-US" sz="1600" kern="1200" dirty="0"/>
        </a:p>
      </dsp:txBody>
      <dsp:txXfrm>
        <a:off x="1834982" y="170658"/>
        <a:ext cx="818195" cy="818195"/>
      </dsp:txXfrm>
    </dsp:sp>
    <dsp:sp modelId="{379C8E8C-0601-471A-BFD1-62974F386419}">
      <dsp:nvSpPr>
        <dsp:cNvPr id="0" name=""/>
        <dsp:cNvSpPr/>
      </dsp:nvSpPr>
      <dsp:spPr>
        <a:xfrm rot="2700000">
          <a:off x="2698388" y="992509"/>
          <a:ext cx="307410" cy="390522"/>
        </a:xfrm>
        <a:prstGeom prst="mathMinus">
          <a:avLst/>
        </a:prstGeom>
        <a:solidFill>
          <a:schemeClr val="accent5">
            <a:shade val="9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/>
        </a:p>
      </dsp:txBody>
      <dsp:txXfrm>
        <a:off x="2711894" y="1038007"/>
        <a:ext cx="215187" cy="234314"/>
      </dsp:txXfrm>
    </dsp:sp>
    <dsp:sp modelId="{F68A1A2B-F485-47BE-8DFC-0B064E3BBF86}">
      <dsp:nvSpPr>
        <dsp:cNvPr id="0" name=""/>
        <dsp:cNvSpPr/>
      </dsp:nvSpPr>
      <dsp:spPr>
        <a:xfrm>
          <a:off x="2893859" y="1229536"/>
          <a:ext cx="1157103" cy="1157103"/>
        </a:xfrm>
        <a:prstGeom prst="ellipse">
          <a:avLst/>
        </a:prstGeom>
        <a:solidFill>
          <a:schemeClr val="accent5">
            <a:shade val="50000"/>
            <a:hueOff val="126486"/>
            <a:satOff val="-2798"/>
            <a:lumOff val="209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월별</a:t>
          </a:r>
          <a:endParaRPr lang="en-US" altLang="ko-KR" sz="1600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리포트</a:t>
          </a:r>
          <a:endParaRPr lang="ko-KR" altLang="en-US" sz="1600" kern="1200" dirty="0">
            <a:solidFill>
              <a:schemeClr val="tx1"/>
            </a:solidFill>
          </a:endParaRPr>
        </a:p>
      </dsp:txBody>
      <dsp:txXfrm>
        <a:off x="3063313" y="1398990"/>
        <a:ext cx="818195" cy="818195"/>
      </dsp:txXfrm>
    </dsp:sp>
    <dsp:sp modelId="{8E93D0F0-86AC-4B30-B478-24DF476AF4CE}">
      <dsp:nvSpPr>
        <dsp:cNvPr id="0" name=""/>
        <dsp:cNvSpPr/>
      </dsp:nvSpPr>
      <dsp:spPr>
        <a:xfrm rot="8100000">
          <a:off x="2710692" y="2220840"/>
          <a:ext cx="307410" cy="390522"/>
        </a:xfrm>
        <a:prstGeom prst="mathMinus">
          <a:avLst/>
        </a:prstGeom>
        <a:solidFill>
          <a:schemeClr val="accent5">
            <a:shade val="90000"/>
            <a:hueOff val="132914"/>
            <a:satOff val="-3321"/>
            <a:lumOff val="158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/>
        </a:p>
      </dsp:txBody>
      <dsp:txXfrm rot="10800000">
        <a:off x="2789409" y="2266338"/>
        <a:ext cx="215187" cy="234314"/>
      </dsp:txXfrm>
    </dsp:sp>
    <dsp:sp modelId="{7759144F-DBDE-41E7-905F-F8F10D1B81CE}">
      <dsp:nvSpPr>
        <dsp:cNvPr id="0" name=""/>
        <dsp:cNvSpPr/>
      </dsp:nvSpPr>
      <dsp:spPr>
        <a:xfrm>
          <a:off x="1665528" y="2457867"/>
          <a:ext cx="1157103" cy="1157103"/>
        </a:xfrm>
        <a:prstGeom prst="ellipse">
          <a:avLst/>
        </a:prstGeom>
        <a:solidFill>
          <a:schemeClr val="accent5">
            <a:shade val="50000"/>
            <a:hueOff val="252972"/>
            <a:satOff val="-5595"/>
            <a:lumOff val="4198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휴식</a:t>
          </a:r>
          <a:endParaRPr lang="en-US" altLang="ko-KR" sz="1600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알림</a:t>
          </a:r>
          <a:endParaRPr lang="ko-KR" altLang="en-US" sz="1600" kern="1200" dirty="0">
            <a:solidFill>
              <a:schemeClr val="tx1"/>
            </a:solidFill>
          </a:endParaRPr>
        </a:p>
      </dsp:txBody>
      <dsp:txXfrm>
        <a:off x="1834982" y="2627321"/>
        <a:ext cx="818195" cy="818195"/>
      </dsp:txXfrm>
    </dsp:sp>
    <dsp:sp modelId="{566EEB22-DDC5-442C-BEEB-E5EC9F16A573}">
      <dsp:nvSpPr>
        <dsp:cNvPr id="0" name=""/>
        <dsp:cNvSpPr/>
      </dsp:nvSpPr>
      <dsp:spPr>
        <a:xfrm rot="13500000">
          <a:off x="1482361" y="2233144"/>
          <a:ext cx="307410" cy="390522"/>
        </a:xfrm>
        <a:prstGeom prst="mathMinus">
          <a:avLst/>
        </a:prstGeom>
        <a:solidFill>
          <a:schemeClr val="accent5">
            <a:shade val="90000"/>
            <a:hueOff val="265828"/>
            <a:satOff val="-6642"/>
            <a:lumOff val="3178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/>
        </a:p>
      </dsp:txBody>
      <dsp:txXfrm rot="10800000">
        <a:off x="1561078" y="2343854"/>
        <a:ext cx="215187" cy="234314"/>
      </dsp:txXfrm>
    </dsp:sp>
    <dsp:sp modelId="{DD4A225D-FAA4-47F9-87F2-AAE6979533D4}">
      <dsp:nvSpPr>
        <dsp:cNvPr id="0" name=""/>
        <dsp:cNvSpPr/>
      </dsp:nvSpPr>
      <dsp:spPr>
        <a:xfrm>
          <a:off x="437196" y="1229536"/>
          <a:ext cx="1157103" cy="1157103"/>
        </a:xfrm>
        <a:prstGeom prst="ellipse">
          <a:avLst/>
        </a:prstGeom>
        <a:solidFill>
          <a:schemeClr val="accent5">
            <a:shade val="50000"/>
            <a:hueOff val="126486"/>
            <a:satOff val="-2798"/>
            <a:lumOff val="2099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자세</a:t>
          </a:r>
          <a:endParaRPr lang="en-US" altLang="ko-KR" sz="1600" kern="1200" dirty="0" smtClean="0">
            <a:solidFill>
              <a:schemeClr val="tx1"/>
            </a:solidFill>
          </a:endParaRPr>
        </a:p>
        <a:p>
          <a:pPr lvl="0" algn="ctr" defTabSz="71120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ko-KR" altLang="en-US" sz="1600" kern="1200" dirty="0" smtClean="0">
              <a:solidFill>
                <a:schemeClr val="tx1"/>
              </a:solidFill>
            </a:rPr>
            <a:t>시각화</a:t>
          </a:r>
          <a:endParaRPr lang="ko-KR" altLang="en-US" sz="1600" kern="1200" dirty="0">
            <a:solidFill>
              <a:schemeClr val="tx1"/>
            </a:solidFill>
          </a:endParaRPr>
        </a:p>
      </dsp:txBody>
      <dsp:txXfrm>
        <a:off x="606650" y="1398990"/>
        <a:ext cx="818195" cy="818195"/>
      </dsp:txXfrm>
    </dsp:sp>
    <dsp:sp modelId="{D538F572-EF6C-41D9-8068-9639B556102F}">
      <dsp:nvSpPr>
        <dsp:cNvPr id="0" name=""/>
        <dsp:cNvSpPr/>
      </dsp:nvSpPr>
      <dsp:spPr>
        <a:xfrm rot="18900000">
          <a:off x="1470057" y="1004813"/>
          <a:ext cx="307410" cy="390522"/>
        </a:xfrm>
        <a:prstGeom prst="mathMinus">
          <a:avLst/>
        </a:prstGeom>
        <a:solidFill>
          <a:schemeClr val="accent5">
            <a:shade val="90000"/>
            <a:hueOff val="132914"/>
            <a:satOff val="-3321"/>
            <a:lumOff val="1589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88950" latinLnBrk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ko-KR" altLang="en-US" sz="1100" kern="1200"/>
        </a:p>
      </dsp:txBody>
      <dsp:txXfrm>
        <a:off x="1483563" y="1115523"/>
        <a:ext cx="215187" cy="23431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2">
  <dgm:title val=""/>
  <dgm:desc val=""/>
  <dgm:catLst>
    <dgm:cat type="cycle" pri="1000"/>
    <dgm:cat type="convert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ptType="sibTrans" refType="w" refFor="ch" refPtType="node" op="equ" fact="0.25"/>
      <dgm:constr type="sibSp" refType="w" refFor="ch" refPtType="node" fact="0.5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>
          <dgm:param type="txAnchorVertCh" val="mid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h" refType="w"/>
          <dgm:constr type="lMarg" refType="primFontSz" fact="0.1"/>
          <dgm:constr type="rMarg" refType="primFontSz" fact="0.1"/>
          <dgm:constr type="tMarg" refType="primFontSz" fact="0.1"/>
          <dgm:constr type="bMarg" refType="primFontSz" fact="0.1"/>
        </dgm:constrLst>
        <dgm:ruleLst>
          <dgm:rule type="primFontSz" val="5" fact="NaN" max="NaN"/>
        </dgm:ruleLst>
      </dgm:layoutNode>
      <dgm:choose name="Name9">
        <dgm:if name="Name10" axis="par ch" ptType="doc node" func="cnt" op="gt" val="1">
          <dgm:forEach name="sibTransForEach" axis="followSib" ptType="sibTrans" hideLastTrans="0" cnt="1">
            <dgm:layoutNode name="sibTrans">
              <dgm:choose name="Name11">
                <dgm:if name="Name12" axis="par ch" ptType="doc node" func="cnt" op="lt" val="3">
                  <dgm:alg type="conn">
                    <dgm:param type="begPts" val="radial"/>
                    <dgm:param type="endPts" val="radial"/>
                  </dgm:alg>
                </dgm:if>
                <dgm:else name="Name13">
                  <dgm:alg type="conn">
                    <dgm:param type="begPts" val="auto"/>
                    <dgm:param type="endPts" val="auto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1.35"/>
                <dgm:constr type="connDist"/>
                <dgm:constr type="w" for="ch" refType="connDist" fact="0.45"/>
                <dgm:constr type="h" for="ch" refType="h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14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1416D1-FCA5-433B-B00A-8EACA6124C49}" type="datetimeFigureOut">
              <a:rPr lang="ko-KR" altLang="en-US" smtClean="0"/>
              <a:t>2016-04-18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1628800"/>
            <a:ext cx="30861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3123560" y="1628800"/>
            <a:ext cx="6012160" cy="453650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 dirty="0" smtClean="0"/>
              <a:t>마스터 텍스트 스타일을 편집합니다</a:t>
            </a:r>
          </a:p>
          <a:p>
            <a:pPr lvl="1"/>
            <a:r>
              <a:rPr lang="ko-KR" altLang="en-US" dirty="0" smtClean="0"/>
              <a:t>둘째 수준</a:t>
            </a:r>
          </a:p>
          <a:p>
            <a:pPr lvl="2"/>
            <a:r>
              <a:rPr lang="ko-KR" altLang="en-US" dirty="0" smtClean="0"/>
              <a:t>셋째 수준</a:t>
            </a:r>
          </a:p>
          <a:p>
            <a:pPr lvl="3"/>
            <a:r>
              <a:rPr lang="ko-KR" altLang="en-US" dirty="0" smtClean="0"/>
              <a:t>넷째 수준</a:t>
            </a:r>
          </a:p>
          <a:p>
            <a:pPr lvl="4"/>
            <a:r>
              <a:rPr lang="ko-KR" altLang="en-US" dirty="0" smtClean="0"/>
              <a:t>다섯째 수준</a:t>
            </a:r>
            <a:endParaRPr lang="ko-KR" altLang="en-US" dirty="0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909007F-8A03-436A-B6FE-E913B77C3B02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17201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17056" y="2132856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203848" y="2132856"/>
            <a:ext cx="5832648" cy="3528392"/>
          </a:xfrm>
        </p:spPr>
        <p:txBody>
          <a:bodyPr/>
          <a:lstStyle/>
          <a:p>
            <a:endParaRPr lang="ko-KR" altLang="en-US" sz="1800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9555048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4160476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237473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274834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13</a:t>
            </a:fld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818727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727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10549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31840" y="980728"/>
            <a:ext cx="6012160" cy="4536504"/>
          </a:xfrm>
        </p:spPr>
        <p:txBody>
          <a:bodyPr/>
          <a:lstStyle/>
          <a:p>
            <a:endParaRPr lang="en-US" altLang="ko-KR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7279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440339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2200990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458600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6607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>
          <a:xfrm>
            <a:off x="3123560" y="980728"/>
            <a:ext cx="6012160" cy="5184576"/>
          </a:xfrm>
        </p:spPr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187279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6183965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>
          <a:xfrm>
            <a:off x="0" y="1628775"/>
            <a:ext cx="3086100" cy="2314575"/>
          </a:xfrm>
        </p:spPr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351806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5668816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441917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ko-KR" baseline="0" dirty="0" smtClean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909007F-8A03-436A-B6FE-E913B77C3B02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868122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및 내용">
    <p:bg>
      <p:bgPr>
        <a:solidFill>
          <a:srgbClr val="29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세로 제목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세로 텍스트 개체 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날짜 개체 틀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바닥글 개체 틀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슬라이드 번호 개체 틀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 smtClean="0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  <p:sp>
        <p:nvSpPr>
          <p:cNvPr id="3" name="직사각형 2"/>
          <p:cNvSpPr/>
          <p:nvPr userDrawn="1"/>
        </p:nvSpPr>
        <p:spPr>
          <a:xfrm>
            <a:off x="427608" y="0"/>
            <a:ext cx="1264072" cy="1860138"/>
          </a:xfrm>
          <a:prstGeom prst="rect">
            <a:avLst/>
          </a:prstGeom>
          <a:solidFill>
            <a:srgbClr val="29D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슬라이드 번호 개체 틀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 smtClean="0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4" name="내용 개체 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5" name="텍스트 개체 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6" name="내용 개체 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7" name="날짜 개체 틀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8" name="바닥글 개체 틀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9" name="슬라이드 번호 개체 틀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날짜 개체 틀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3" name="바닥글 개체 틀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내용 개체 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ko-KR" altLang="en-US" smtClean="0"/>
              <a:t>마스터 제목 스타일 편집</a:t>
            </a:r>
            <a:endParaRPr lang="ko-KR" altLang="en-US"/>
          </a:p>
        </p:txBody>
      </p:sp>
      <p:sp>
        <p:nvSpPr>
          <p:cNvPr id="3" name="그림 개체 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텍스트 개체 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 smtClean="0"/>
              <a:t>마스터 텍스트 스타일을 편집합니다</a:t>
            </a:r>
          </a:p>
        </p:txBody>
      </p:sp>
      <p:sp>
        <p:nvSpPr>
          <p:cNvPr id="5" name="날짜 개체 틀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4BEDD84E-25D4-4983-8AA1-2863C96F08D9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5"/>
          <p:cNvSpPr>
            <a:spLocks noGrp="1"/>
          </p:cNvSpPr>
          <p:nvPr>
            <p:ph type="sldNum" sz="quarter" idx="4"/>
          </p:nvPr>
        </p:nvSpPr>
        <p:spPr>
          <a:xfrm>
            <a:off x="6516216" y="3161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400">
                <a:solidFill>
                  <a:schemeClr val="bg1">
                    <a:lumMod val="75000"/>
                  </a:schemeClr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defRPr>
            </a:lvl1pPr>
          </a:lstStyle>
          <a:p>
            <a:r>
              <a:rPr lang="en-US" altLang="ko-KR" smtClean="0"/>
              <a:t>00</a:t>
            </a:r>
            <a:fld id="{CF612540-9602-46A0-9E57-34F7D20680C0}" type="slidenum">
              <a:rPr lang="ko-KR" altLang="en-US" smtClean="0"/>
              <a:pPr/>
              <a:t>‹#›</a:t>
            </a:fld>
            <a:endParaRPr lang="ko-KR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49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1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jp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5.wdp"/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microsoft.com/office/2007/relationships/hdphoto" Target="../media/hdphoto4.wdp"/><Relationship Id="rId11" Type="http://schemas.openxmlformats.org/officeDocument/2006/relationships/image" Target="../media/image19.png"/><Relationship Id="rId5" Type="http://schemas.openxmlformats.org/officeDocument/2006/relationships/image" Target="../media/image16.png"/><Relationship Id="rId10" Type="http://schemas.microsoft.com/office/2007/relationships/hdphoto" Target="../media/hdphoto6.wdp"/><Relationship Id="rId4" Type="http://schemas.openxmlformats.org/officeDocument/2006/relationships/image" Target="../media/image1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0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1.PNG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9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jpe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0.png"/><Relationship Id="rId2" Type="http://schemas.openxmlformats.org/officeDocument/2006/relationships/video" Target="../media/media1.avi"/><Relationship Id="rId1" Type="http://schemas.microsoft.com/office/2007/relationships/media" Target="../media/media1.avi"/><Relationship Id="rId6" Type="http://schemas.openxmlformats.org/officeDocument/2006/relationships/image" Target="../media/image1.PNG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1.xml"/><Relationship Id="rId5" Type="http://schemas.openxmlformats.org/officeDocument/2006/relationships/diagramData" Target="../diagrams/data1.xml"/><Relationship Id="rId4" Type="http://schemas.openxmlformats.org/officeDocument/2006/relationships/image" Target="../media/image1.PNG"/><Relationship Id="rId9" Type="http://schemas.microsoft.com/office/2007/relationships/diagramDrawing" Target="../diagrams/drawing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1.png"/><Relationship Id="rId10" Type="http://schemas.microsoft.com/office/2007/relationships/hdphoto" Target="../media/hdphoto3.wdp"/><Relationship Id="rId4" Type="http://schemas.openxmlformats.org/officeDocument/2006/relationships/image" Target="../media/image1.PNG"/><Relationship Id="rId9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9D9C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174197" y="3643561"/>
            <a:ext cx="2804029" cy="73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73306" y="2849299"/>
            <a:ext cx="3005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48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</a:t>
            </a:r>
            <a:r>
              <a:rPr lang="ko-KR" altLang="en-US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른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282673" y="2398309"/>
            <a:ext cx="587073" cy="450990"/>
            <a:chOff x="4810427" y="1659948"/>
            <a:chExt cx="1384300" cy="1063421"/>
          </a:xfrm>
        </p:grpSpPr>
        <p:sp>
          <p:nvSpPr>
            <p:cNvPr id="6" name="이등변 삼각형 5"/>
            <p:cNvSpPr/>
            <p:nvPr/>
          </p:nvSpPr>
          <p:spPr>
            <a:xfrm rot="8920199">
              <a:off x="4810427" y="1707369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/>
            <p:cNvSpPr/>
            <p:nvPr/>
          </p:nvSpPr>
          <p:spPr>
            <a:xfrm rot="14031529">
              <a:off x="5280327" y="1558348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0" y="3717032"/>
            <a:ext cx="91440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1600" dirty="0" err="1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캡스톤프로젝트</a:t>
            </a:r>
            <a:r>
              <a:rPr lang="en-US" altLang="ko-KR" sz="16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1 </a:t>
            </a:r>
            <a:r>
              <a:rPr lang="ko-KR" altLang="en-US" sz="1600" dirty="0" smtClean="0">
                <a:solidFill>
                  <a:schemeClr val="bg1"/>
                </a:solidFill>
                <a:latin typeface="나눔고딕 ExtraBold" pitchFamily="50" charset="-127"/>
                <a:ea typeface="나눔고딕 ExtraBold" pitchFamily="50" charset="-127"/>
              </a:rPr>
              <a:t>구조조정 중간발표</a:t>
            </a:r>
            <a:endParaRPr lang="ko-KR" altLang="en-US" sz="1600" dirty="0">
              <a:solidFill>
                <a:schemeClr val="bg1"/>
              </a:solidFill>
              <a:latin typeface="나눔고딕 ExtraBold" pitchFamily="50" charset="-127"/>
              <a:ea typeface="나눔고딕 ExtraBold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566348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10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구성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400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센서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종류에 차이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를 알아보겠습니다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51523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선행 프로젝트  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VS 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센서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50460755"/>
              </p:ext>
            </p:extLst>
          </p:nvPr>
        </p:nvGraphicFramePr>
        <p:xfrm>
          <a:off x="2379347" y="4204696"/>
          <a:ext cx="6096000" cy="2030328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2032000"/>
                <a:gridCol w="2032000"/>
                <a:gridCol w="2032000"/>
              </a:tblGrid>
              <a:tr h="519646">
                <a:tc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 anchor="ctr">
                    <a:solidFill>
                      <a:srgbClr val="29D9C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0" dirty="0" smtClean="0"/>
                        <a:t>FSR SENSOR</a:t>
                      </a:r>
                      <a:endParaRPr lang="ko-KR" altLang="en-US" dirty="0"/>
                    </a:p>
                  </a:txBody>
                  <a:tcPr anchor="ctr">
                    <a:solidFill>
                      <a:srgbClr val="29D9C2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baseline="0" dirty="0" smtClean="0"/>
                        <a:t> </a:t>
                      </a:r>
                      <a:r>
                        <a:rPr lang="ko-KR" altLang="en-US" baseline="0" dirty="0" smtClean="0"/>
                        <a:t>올바른 센서</a:t>
                      </a:r>
                      <a:endParaRPr lang="ko-KR" altLang="en-US" dirty="0"/>
                    </a:p>
                  </a:txBody>
                  <a:tcPr anchor="ctr">
                    <a:solidFill>
                      <a:srgbClr val="29D9C2"/>
                    </a:solidFill>
                  </a:tcPr>
                </a:tc>
              </a:tr>
              <a:tr h="51964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가격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12,000</a:t>
                      </a:r>
                      <a:r>
                        <a:rPr lang="ko-KR" altLang="en-US" sz="1400" dirty="0" smtClean="0"/>
                        <a:t>원 </a:t>
                      </a:r>
                      <a:r>
                        <a:rPr lang="en-US" altLang="ko-KR" sz="1400" dirty="0" smtClean="0"/>
                        <a:t>~ 40,000</a:t>
                      </a:r>
                      <a:r>
                        <a:rPr lang="ko-KR" altLang="en-US" sz="1400" dirty="0" smtClean="0"/>
                        <a:t>원</a:t>
                      </a:r>
                      <a:endParaRPr lang="ko-KR" altLang="en-US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1400" dirty="0" smtClean="0"/>
                        <a:t>3,000</a:t>
                      </a:r>
                      <a:r>
                        <a:rPr lang="ko-KR" altLang="en-US" sz="1400" dirty="0" smtClean="0"/>
                        <a:t>원</a:t>
                      </a:r>
                      <a:endParaRPr lang="ko-KR" altLang="en-US" dirty="0"/>
                    </a:p>
                  </a:txBody>
                  <a:tcPr anchor="ctr"/>
                </a:tc>
              </a:tr>
              <a:tr h="47287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측정 방식</a:t>
                      </a:r>
                      <a:endParaRPr lang="en-US" altLang="ko-KR" sz="1400" dirty="0" smtClean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압력에 따른 저항 값 변화</a:t>
                      </a:r>
                      <a:endParaRPr lang="ko-KR" altLang="en-US" sz="1400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sz="1400" dirty="0"/>
                    </a:p>
                  </a:txBody>
                  <a:tcPr anchor="ctr"/>
                </a:tc>
              </a:tr>
              <a:tr h="427106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특징</a:t>
                      </a:r>
                      <a:endParaRPr lang="en-US" altLang="ko-KR" sz="1400" dirty="0" smtClean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단단한 표면에 설치</a:t>
                      </a:r>
                      <a:endParaRPr lang="ko-KR" alt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1400" dirty="0" smtClean="0"/>
                        <a:t>스펀지 재질</a:t>
                      </a:r>
                      <a:r>
                        <a:rPr lang="en-US" altLang="ko-KR" sz="1400" dirty="0" smtClean="0"/>
                        <a:t>,</a:t>
                      </a:r>
                      <a:br>
                        <a:rPr lang="en-US" altLang="ko-KR" sz="1400" dirty="0" smtClean="0"/>
                      </a:br>
                      <a:r>
                        <a:rPr lang="ko-KR" altLang="en-US" sz="1400" dirty="0" err="1" smtClean="0"/>
                        <a:t>이식성</a:t>
                      </a:r>
                      <a:r>
                        <a:rPr lang="en-US" altLang="ko-KR" sz="1400" dirty="0" smtClean="0"/>
                        <a:t>, </a:t>
                      </a:r>
                      <a:r>
                        <a:rPr lang="ko-KR" altLang="en-US" sz="1400" dirty="0" err="1" smtClean="0"/>
                        <a:t>커스텀화</a:t>
                      </a:r>
                      <a:endParaRPr lang="ko-KR" altLang="en-US" sz="14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6" name="그림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941" y="2132856"/>
            <a:ext cx="2206080" cy="192811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2" t="15722" r="11585" b="18508"/>
          <a:stretch/>
        </p:blipFill>
        <p:spPr>
          <a:xfrm>
            <a:off x="5724128" y="2164288"/>
            <a:ext cx="2404522" cy="1584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476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11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구성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중간발표까지 만든 센서들에 대해서 안내해드립니다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센서의 제작과정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1415" y="1795535"/>
            <a:ext cx="1793113" cy="1085103"/>
          </a:xfrm>
          <a:prstGeom prst="rect">
            <a:avLst/>
          </a:prstGeom>
        </p:spPr>
      </p:pic>
      <p:pic>
        <p:nvPicPr>
          <p:cNvPr id="48" name="그림 47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6344" y="4476088"/>
            <a:ext cx="1405908" cy="1376465"/>
          </a:xfrm>
          <a:prstGeom prst="rect">
            <a:avLst/>
          </a:prstGeom>
        </p:spPr>
      </p:pic>
      <p:pic>
        <p:nvPicPr>
          <p:cNvPr id="49" name="그림 48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3378" t="-555" r="28876"/>
          <a:stretch/>
        </p:blipFill>
        <p:spPr>
          <a:xfrm rot="16200000">
            <a:off x="6419778" y="1212124"/>
            <a:ext cx="548193" cy="2101624"/>
          </a:xfrm>
          <a:prstGeom prst="rect">
            <a:avLst/>
          </a:prstGeom>
        </p:spPr>
      </p:pic>
      <p:sp>
        <p:nvSpPr>
          <p:cNvPr id="56" name="순서도: 페이지 연결자 55"/>
          <p:cNvSpPr/>
          <p:nvPr/>
        </p:nvSpPr>
        <p:spPr>
          <a:xfrm rot="16200000">
            <a:off x="2356260" y="3203514"/>
            <a:ext cx="717176" cy="1757082"/>
          </a:xfrm>
          <a:prstGeom prst="flowChartOffpageConnector">
            <a:avLst/>
          </a:prstGeom>
          <a:solidFill>
            <a:srgbClr val="D1EB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7" name="자유형 56"/>
          <p:cNvSpPr/>
          <p:nvPr/>
        </p:nvSpPr>
        <p:spPr>
          <a:xfrm rot="16200000">
            <a:off x="3861433" y="3229511"/>
            <a:ext cx="717176" cy="1705088"/>
          </a:xfrm>
          <a:custGeom>
            <a:avLst/>
            <a:gdLst>
              <a:gd name="connsiteX0" fmla="*/ 842682 w 842682"/>
              <a:gd name="connsiteY0" fmla="*/ 0 h 1705088"/>
              <a:gd name="connsiteX1" fmla="*/ 842682 w 842682"/>
              <a:gd name="connsiteY1" fmla="*/ 1353672 h 1705088"/>
              <a:gd name="connsiteX2" fmla="*/ 421341 w 842682"/>
              <a:gd name="connsiteY2" fmla="*/ 1705088 h 1705088"/>
              <a:gd name="connsiteX3" fmla="*/ 0 w 842682"/>
              <a:gd name="connsiteY3" fmla="*/ 1353672 h 1705088"/>
              <a:gd name="connsiteX4" fmla="*/ 0 w 842682"/>
              <a:gd name="connsiteY4" fmla="*/ 0 h 1705088"/>
              <a:gd name="connsiteX5" fmla="*/ 421341 w 842682"/>
              <a:gd name="connsiteY5" fmla="*/ 351416 h 170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682" h="1705088">
                <a:moveTo>
                  <a:pt x="842682" y="0"/>
                </a:moveTo>
                <a:lnTo>
                  <a:pt x="842682" y="1353672"/>
                </a:lnTo>
                <a:lnTo>
                  <a:pt x="421341" y="1705088"/>
                </a:lnTo>
                <a:lnTo>
                  <a:pt x="0" y="1353672"/>
                </a:lnTo>
                <a:lnTo>
                  <a:pt x="0" y="0"/>
                </a:lnTo>
                <a:lnTo>
                  <a:pt x="421341" y="351416"/>
                </a:lnTo>
                <a:close/>
              </a:path>
            </a:pathLst>
          </a:custGeom>
          <a:solidFill>
            <a:srgbClr val="73CB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8" name="자유형 57"/>
          <p:cNvSpPr/>
          <p:nvPr/>
        </p:nvSpPr>
        <p:spPr>
          <a:xfrm rot="16200000">
            <a:off x="5322680" y="3229511"/>
            <a:ext cx="717176" cy="1705088"/>
          </a:xfrm>
          <a:custGeom>
            <a:avLst/>
            <a:gdLst>
              <a:gd name="connsiteX0" fmla="*/ 842682 w 842682"/>
              <a:gd name="connsiteY0" fmla="*/ 0 h 1705088"/>
              <a:gd name="connsiteX1" fmla="*/ 842682 w 842682"/>
              <a:gd name="connsiteY1" fmla="*/ 1353672 h 1705088"/>
              <a:gd name="connsiteX2" fmla="*/ 421341 w 842682"/>
              <a:gd name="connsiteY2" fmla="*/ 1705088 h 1705088"/>
              <a:gd name="connsiteX3" fmla="*/ 0 w 842682"/>
              <a:gd name="connsiteY3" fmla="*/ 1353672 h 1705088"/>
              <a:gd name="connsiteX4" fmla="*/ 0 w 842682"/>
              <a:gd name="connsiteY4" fmla="*/ 0 h 1705088"/>
              <a:gd name="connsiteX5" fmla="*/ 421341 w 842682"/>
              <a:gd name="connsiteY5" fmla="*/ 351416 h 170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682" h="1705088">
                <a:moveTo>
                  <a:pt x="842682" y="0"/>
                </a:moveTo>
                <a:lnTo>
                  <a:pt x="842682" y="1353672"/>
                </a:lnTo>
                <a:lnTo>
                  <a:pt x="421341" y="1705088"/>
                </a:lnTo>
                <a:lnTo>
                  <a:pt x="0" y="1353672"/>
                </a:lnTo>
                <a:lnTo>
                  <a:pt x="0" y="0"/>
                </a:lnTo>
                <a:lnTo>
                  <a:pt x="421341" y="351416"/>
                </a:lnTo>
                <a:close/>
              </a:path>
            </a:pathLst>
          </a:custGeom>
          <a:solidFill>
            <a:srgbClr val="2AACB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9" name="자유형 58"/>
          <p:cNvSpPr/>
          <p:nvPr/>
        </p:nvSpPr>
        <p:spPr>
          <a:xfrm rot="16200000">
            <a:off x="6783927" y="3229511"/>
            <a:ext cx="717176" cy="1705088"/>
          </a:xfrm>
          <a:custGeom>
            <a:avLst/>
            <a:gdLst>
              <a:gd name="connsiteX0" fmla="*/ 842682 w 842682"/>
              <a:gd name="connsiteY0" fmla="*/ 0 h 1705088"/>
              <a:gd name="connsiteX1" fmla="*/ 842682 w 842682"/>
              <a:gd name="connsiteY1" fmla="*/ 1353672 h 1705088"/>
              <a:gd name="connsiteX2" fmla="*/ 421341 w 842682"/>
              <a:gd name="connsiteY2" fmla="*/ 1705088 h 1705088"/>
              <a:gd name="connsiteX3" fmla="*/ 0 w 842682"/>
              <a:gd name="connsiteY3" fmla="*/ 1353672 h 1705088"/>
              <a:gd name="connsiteX4" fmla="*/ 0 w 842682"/>
              <a:gd name="connsiteY4" fmla="*/ 0 h 1705088"/>
              <a:gd name="connsiteX5" fmla="*/ 421341 w 842682"/>
              <a:gd name="connsiteY5" fmla="*/ 351416 h 17050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42682" h="1705088">
                <a:moveTo>
                  <a:pt x="842682" y="0"/>
                </a:moveTo>
                <a:lnTo>
                  <a:pt x="842682" y="1353672"/>
                </a:lnTo>
                <a:lnTo>
                  <a:pt x="421341" y="1705088"/>
                </a:lnTo>
                <a:lnTo>
                  <a:pt x="0" y="1353672"/>
                </a:lnTo>
                <a:lnTo>
                  <a:pt x="0" y="0"/>
                </a:lnTo>
                <a:lnTo>
                  <a:pt x="421341" y="351416"/>
                </a:lnTo>
                <a:close/>
              </a:path>
            </a:pathLst>
          </a:custGeom>
          <a:solidFill>
            <a:srgbClr val="56DA8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0" name="TextBox 59"/>
          <p:cNvSpPr txBox="1"/>
          <p:nvPr/>
        </p:nvSpPr>
        <p:spPr>
          <a:xfrm>
            <a:off x="6588224" y="3897388"/>
            <a:ext cx="11849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latin typeface="나눔스퀘어 Bold" pitchFamily="50" charset="-127"/>
                <a:ea typeface="나눔스퀘어 Bold" pitchFamily="50" charset="-127"/>
              </a:rPr>
              <a:t>샘플 센서</a:t>
            </a:r>
            <a:endParaRPr lang="ko-KR" altLang="en-US" sz="20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5293908" y="3897388"/>
            <a:ext cx="809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latin typeface="나눔스퀘어 Bold" pitchFamily="50" charset="-127"/>
                <a:ea typeface="나눔스퀘어 Bold" pitchFamily="50" charset="-127"/>
              </a:rPr>
              <a:t>센서</a:t>
            </a:r>
            <a:r>
              <a:rPr lang="en-US" altLang="ko-KR" sz="2000" dirty="0" smtClean="0">
                <a:latin typeface="나눔스퀘어 Bold" pitchFamily="50" charset="-127"/>
                <a:ea typeface="나눔스퀘어 Bold" pitchFamily="50" charset="-127"/>
              </a:rPr>
              <a:t>3</a:t>
            </a:r>
            <a:endParaRPr lang="ko-KR" altLang="en-US" sz="20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2" name="TextBox 61"/>
          <p:cNvSpPr txBox="1"/>
          <p:nvPr/>
        </p:nvSpPr>
        <p:spPr>
          <a:xfrm>
            <a:off x="3829843" y="3897388"/>
            <a:ext cx="809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latin typeface="나눔스퀘어 Bold" pitchFamily="50" charset="-127"/>
                <a:ea typeface="나눔스퀘어 Bold" pitchFamily="50" charset="-127"/>
              </a:rPr>
              <a:t>센서</a:t>
            </a:r>
            <a:r>
              <a:rPr lang="en-US" altLang="ko-KR" sz="2000" dirty="0" smtClean="0">
                <a:latin typeface="나눔스퀘어 Bold" pitchFamily="50" charset="-127"/>
                <a:ea typeface="나눔스퀘어 Bold" pitchFamily="50" charset="-127"/>
              </a:rPr>
              <a:t>2</a:t>
            </a:r>
            <a:endParaRPr lang="ko-KR" altLang="en-US" sz="20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2241415" y="3881999"/>
            <a:ext cx="80983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latin typeface="나눔스퀘어 Bold" pitchFamily="50" charset="-127"/>
                <a:ea typeface="나눔스퀘어 Bold" pitchFamily="50" charset="-127"/>
              </a:rPr>
              <a:t>센서</a:t>
            </a:r>
            <a:r>
              <a:rPr lang="en-US" altLang="ko-KR" sz="2000" dirty="0" smtClean="0">
                <a:latin typeface="나눔스퀘어 Bold" pitchFamily="50" charset="-127"/>
                <a:ea typeface="나눔스퀘어 Bold" pitchFamily="50" charset="-127"/>
              </a:rPr>
              <a:t>1</a:t>
            </a:r>
            <a:endParaRPr lang="ko-KR" altLang="en-US" sz="2000" dirty="0">
              <a:latin typeface="나눔스퀘어 Bold" pitchFamily="50" charset="-127"/>
              <a:ea typeface="나눔스퀘어 Bold" pitchFamily="50" charset="-127"/>
            </a:endParaRPr>
          </a:p>
        </p:txBody>
      </p:sp>
      <p:sp>
        <p:nvSpPr>
          <p:cNvPr id="64" name="타원 63"/>
          <p:cNvSpPr/>
          <p:nvPr/>
        </p:nvSpPr>
        <p:spPr>
          <a:xfrm>
            <a:off x="2202067" y="3497556"/>
            <a:ext cx="163711" cy="1637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5" name="직선 연결선 64"/>
          <p:cNvCxnSpPr/>
          <p:nvPr/>
        </p:nvCxnSpPr>
        <p:spPr>
          <a:xfrm>
            <a:off x="2278267" y="2175295"/>
            <a:ext cx="0" cy="1341143"/>
          </a:xfrm>
          <a:prstGeom prst="line">
            <a:avLst/>
          </a:prstGeom>
          <a:ln>
            <a:solidFill>
              <a:srgbClr val="A6A6A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타원 65"/>
          <p:cNvSpPr/>
          <p:nvPr/>
        </p:nvSpPr>
        <p:spPr>
          <a:xfrm>
            <a:off x="5479351" y="3497556"/>
            <a:ext cx="163711" cy="1637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7" name="직선 연결선 66"/>
          <p:cNvCxnSpPr/>
          <p:nvPr/>
        </p:nvCxnSpPr>
        <p:spPr>
          <a:xfrm>
            <a:off x="5555551" y="2247876"/>
            <a:ext cx="0" cy="1268562"/>
          </a:xfrm>
          <a:prstGeom prst="line">
            <a:avLst/>
          </a:prstGeom>
          <a:ln>
            <a:solidFill>
              <a:srgbClr val="A6A6A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타원 67"/>
          <p:cNvSpPr/>
          <p:nvPr/>
        </p:nvSpPr>
        <p:spPr>
          <a:xfrm>
            <a:off x="3769781" y="4532709"/>
            <a:ext cx="163711" cy="1637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69" name="직선 연결선 68"/>
          <p:cNvCxnSpPr/>
          <p:nvPr/>
        </p:nvCxnSpPr>
        <p:spPr>
          <a:xfrm>
            <a:off x="3836397" y="4614565"/>
            <a:ext cx="0" cy="2037671"/>
          </a:xfrm>
          <a:prstGeom prst="line">
            <a:avLst/>
          </a:prstGeom>
          <a:ln>
            <a:solidFill>
              <a:srgbClr val="A6A6A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타원 69"/>
          <p:cNvSpPr/>
          <p:nvPr/>
        </p:nvSpPr>
        <p:spPr>
          <a:xfrm>
            <a:off x="6772934" y="4532709"/>
            <a:ext cx="163711" cy="163711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71" name="직선 연결선 70"/>
          <p:cNvCxnSpPr/>
          <p:nvPr/>
        </p:nvCxnSpPr>
        <p:spPr>
          <a:xfrm>
            <a:off x="6839550" y="4614565"/>
            <a:ext cx="0" cy="1336631"/>
          </a:xfrm>
          <a:prstGeom prst="line">
            <a:avLst/>
          </a:prstGeom>
          <a:ln>
            <a:solidFill>
              <a:srgbClr val="A6A6A6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TextBox 72"/>
          <p:cNvSpPr txBox="1"/>
          <p:nvPr/>
        </p:nvSpPr>
        <p:spPr>
          <a:xfrm>
            <a:off x="2515966" y="2855016"/>
            <a:ext cx="188281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전기테이프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전선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</a:b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+voltage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필름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.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0" name="TextBox 79"/>
          <p:cNvSpPr txBox="1"/>
          <p:nvPr/>
        </p:nvSpPr>
        <p:spPr>
          <a:xfrm>
            <a:off x="5681267" y="2608794"/>
            <a:ext cx="23137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smtClean="0">
                <a:latin typeface="나눔고딕" pitchFamily="50" charset="-127"/>
                <a:ea typeface="나눔고딕" pitchFamily="50" charset="-127"/>
              </a:rPr>
              <a:t>전기테이프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구리테이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</a:b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+voltage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필름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 </a:t>
            </a:r>
            <a:endParaRPr lang="en-US" altLang="ko-KR" sz="1600" dirty="0" smtClean="0">
              <a:latin typeface="나눔고딕" pitchFamily="50" charset="-127"/>
              <a:ea typeface="나눔고딕" pitchFamily="50" charset="-127"/>
            </a:endParaRPr>
          </a:p>
          <a:p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부직포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1" name="TextBox 80"/>
          <p:cNvSpPr txBox="1"/>
          <p:nvPr/>
        </p:nvSpPr>
        <p:spPr>
          <a:xfrm>
            <a:off x="4034528" y="5821239"/>
            <a:ext cx="1882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전기테이프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전선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</a:b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+voltage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필름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은박지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헝겊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sp>
        <p:nvSpPr>
          <p:cNvPr id="82" name="TextBox 81"/>
          <p:cNvSpPr txBox="1"/>
          <p:nvPr/>
        </p:nvSpPr>
        <p:spPr>
          <a:xfrm>
            <a:off x="6917943" y="5437054"/>
            <a:ext cx="1882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스펀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지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구리테이</a:t>
            </a:r>
            <a:r>
              <a:rPr lang="ko-KR" altLang="en-US" sz="1600" dirty="0">
                <a:latin typeface="나눔고딕" pitchFamily="50" charset="-127"/>
                <a:ea typeface="나눔고딕" pitchFamily="50" charset="-127"/>
              </a:rPr>
              <a:t>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/>
            </a:r>
            <a:b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</a:b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+voltage </a:t>
            </a:r>
            <a:r>
              <a:rPr lang="ko-KR" altLang="en-US" sz="1600" dirty="0" smtClean="0">
                <a:latin typeface="나눔고딕" pitchFamily="50" charset="-127"/>
                <a:ea typeface="나눔고딕" pitchFamily="50" charset="-127"/>
              </a:rPr>
              <a:t>필름</a:t>
            </a:r>
            <a:r>
              <a:rPr lang="en-US" altLang="ko-KR" sz="1600" dirty="0" smtClean="0">
                <a:latin typeface="나눔고딕" pitchFamily="50" charset="-127"/>
                <a:ea typeface="나눔고딕" pitchFamily="50" charset="-127"/>
              </a:rPr>
              <a:t>+ </a:t>
            </a:r>
          </a:p>
          <a:p>
            <a:r>
              <a:rPr lang="ko-KR" altLang="en-US" sz="1600" dirty="0" err="1" smtClean="0">
                <a:latin typeface="나눔고딕" pitchFamily="50" charset="-127"/>
                <a:ea typeface="나눔고딕" pitchFamily="50" charset="-127"/>
              </a:rPr>
              <a:t>폼테이프</a:t>
            </a:r>
            <a:endParaRPr lang="ko-KR" altLang="en-US" sz="1600" dirty="0">
              <a:latin typeface="나눔고딕" pitchFamily="50" charset="-127"/>
              <a:ea typeface="나눔고딕" pitchFamily="50" charset="-127"/>
            </a:endParaRPr>
          </a:p>
        </p:txBody>
      </p:sp>
      <p:pic>
        <p:nvPicPr>
          <p:cNvPr id="84" name="그림 83"/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2" t="15722" r="11585" b="18508"/>
          <a:stretch/>
        </p:blipFill>
        <p:spPr>
          <a:xfrm>
            <a:off x="7038000" y="4490083"/>
            <a:ext cx="1437348" cy="9469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2102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그림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957" y="2358709"/>
            <a:ext cx="3158176" cy="3608463"/>
          </a:xfrm>
          <a:prstGeom prst="rect">
            <a:avLst/>
          </a:prstGeom>
        </p:spPr>
      </p:pic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12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구성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중간발표까지 만든 센서들에 대해서 안내해드립니다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42418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샘플 센서의 단면도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512" y="2425725"/>
            <a:ext cx="3035557" cy="3474433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213" y="2276872"/>
            <a:ext cx="3120894" cy="3571961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42" t="15722" r="11585" b="18508"/>
          <a:stretch/>
        </p:blipFill>
        <p:spPr>
          <a:xfrm rot="3172290">
            <a:off x="6506042" y="2701137"/>
            <a:ext cx="3194446" cy="21046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06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13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과업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현재까지 진행된 프로젝트 내용에 대해 설명합니다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640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진행된 과업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2267744" y="1988840"/>
            <a:ext cx="6215092" cy="1252352"/>
            <a:chOff x="2749396" y="1988840"/>
            <a:chExt cx="6215092" cy="1252352"/>
          </a:xfrm>
        </p:grpSpPr>
        <p:sp>
          <p:nvSpPr>
            <p:cNvPr id="92" name="직사각형 91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918717" y="2094941"/>
              <a:ext cx="1489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디바이스 통신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3936362" y="2481599"/>
              <a:ext cx="336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아두이노</a:t>
              </a:r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라즈베리파이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 간 통신</a:t>
              </a:r>
              <a:endParaRPr lang="en-US" altLang="ko-KR" sz="1600" dirty="0"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라즈베리파이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 </a:t>
              </a:r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웹서버</a:t>
              </a:r>
              <a:endParaRPr lang="en-US" altLang="ko-KR" sz="1600" dirty="0" smtClean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2533372" y="3400784"/>
            <a:ext cx="6215092" cy="1252352"/>
            <a:chOff x="2749396" y="1988840"/>
            <a:chExt cx="6215092" cy="1252352"/>
          </a:xfrm>
        </p:grpSpPr>
        <p:sp>
          <p:nvSpPr>
            <p:cNvPr id="39" name="직사각형 38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02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18717" y="2094941"/>
              <a:ext cx="148984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센서 제작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936362" y="2481599"/>
              <a:ext cx="336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여러 번의 테스트 결과 스펀지를 이용한 센서 </a:t>
              </a:r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제작중</a:t>
              </a:r>
              <a:endParaRPr lang="en-US" altLang="ko-KR" sz="16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5" name="자유형 44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2821404" y="4797152"/>
            <a:ext cx="6215092" cy="1252352"/>
            <a:chOff x="2749396" y="1988840"/>
            <a:chExt cx="6215092" cy="1252352"/>
          </a:xfrm>
        </p:grpSpPr>
        <p:sp>
          <p:nvSpPr>
            <p:cNvPr id="49" name="직사각형 48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03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918716" y="2094941"/>
              <a:ext cx="245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센서 값 처리 알고리즘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3936362" y="2481599"/>
              <a:ext cx="336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6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개의 센서 값을 이용한 좌우 변화 </a:t>
              </a:r>
              <a:endParaRPr lang="en-US" altLang="ko-KR" sz="1600" dirty="0" smtClean="0"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기울기 값을 이용한 데이터 시각화</a:t>
              </a:r>
              <a:endParaRPr lang="en-US" altLang="ko-KR" sz="16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6" name="자유형 55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37" name="그림 3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52532" y="2436057"/>
            <a:ext cx="747860" cy="560895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4860" y="3717032"/>
            <a:ext cx="743564" cy="743564"/>
          </a:xfrm>
          <a:prstGeom prst="rect">
            <a:avLst/>
          </a:prstGeom>
        </p:spPr>
      </p:pic>
      <p:pic>
        <p:nvPicPr>
          <p:cNvPr id="8" name="그림 7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3702" y="5055754"/>
            <a:ext cx="887904" cy="887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82988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14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 과업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앞으로 해야 할 프로젝트 내용에 대해 설명합니다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640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남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은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과업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6" name="그룹 5"/>
          <p:cNvGrpSpPr/>
          <p:nvPr/>
        </p:nvGrpSpPr>
        <p:grpSpPr>
          <a:xfrm>
            <a:off x="2267744" y="1988840"/>
            <a:ext cx="6215092" cy="1252352"/>
            <a:chOff x="2749396" y="1988840"/>
            <a:chExt cx="6215092" cy="1252352"/>
          </a:xfrm>
        </p:grpSpPr>
        <p:sp>
          <p:nvSpPr>
            <p:cNvPr id="92" name="직사각형 91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TextBox 93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01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95" name="TextBox 94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104" name="TextBox 103"/>
            <p:cNvSpPr txBox="1"/>
            <p:nvPr/>
          </p:nvSpPr>
          <p:spPr>
            <a:xfrm>
              <a:off x="3918717" y="2094941"/>
              <a:ext cx="300714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>
                  <a:latin typeface="나눔스퀘어 Bold" pitchFamily="50" charset="-127"/>
                  <a:ea typeface="나눔스퀘어 Bold" pitchFamily="50" charset="-127"/>
                </a:rPr>
                <a:t>센서 </a:t>
              </a:r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값 적용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105" name="직사각형 104"/>
            <p:cNvSpPr/>
            <p:nvPr/>
          </p:nvSpPr>
          <p:spPr>
            <a:xfrm>
              <a:off x="3936362" y="2481599"/>
              <a:ext cx="3366937" cy="58477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알고리즘</a:t>
              </a:r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: 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방석의 앞과 뒤</a:t>
              </a:r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무게중심</a:t>
              </a:r>
              <a:endParaRPr lang="en-US" altLang="ko-KR" sz="1600" dirty="0" smtClean="0">
                <a:latin typeface="나눔고딕" pitchFamily="50" charset="-127"/>
                <a:ea typeface="나눔고딕" pitchFamily="50" charset="-127"/>
              </a:endParaRPr>
            </a:p>
            <a:p>
              <a:r>
                <a:rPr lang="ko-KR" altLang="en-US" sz="1600" dirty="0" err="1" smtClean="0">
                  <a:latin typeface="나눔고딕" pitchFamily="50" charset="-127"/>
                  <a:ea typeface="나눔고딕" pitchFamily="50" charset="-127"/>
                </a:rPr>
                <a:t>아두이노</a:t>
              </a:r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:  INPUT multiplexer 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적용</a:t>
              </a:r>
              <a:endParaRPr lang="en-US" altLang="ko-KR" sz="1600" dirty="0" smtClean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93" name="자유형 92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38" name="그룹 37"/>
          <p:cNvGrpSpPr/>
          <p:nvPr/>
        </p:nvGrpSpPr>
        <p:grpSpPr>
          <a:xfrm>
            <a:off x="2533372" y="3400784"/>
            <a:ext cx="6215092" cy="1252352"/>
            <a:chOff x="2749396" y="1988840"/>
            <a:chExt cx="6215092" cy="1252352"/>
          </a:xfrm>
        </p:grpSpPr>
        <p:sp>
          <p:nvSpPr>
            <p:cNvPr id="39" name="직사각형 38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02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918717" y="2094941"/>
              <a:ext cx="3004336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월별 </a:t>
              </a:r>
              <a:r>
                <a:rPr lang="ko-KR" altLang="en-US" b="1" dirty="0" err="1" smtClean="0">
                  <a:latin typeface="나눔스퀘어 Bold" pitchFamily="50" charset="-127"/>
                  <a:ea typeface="나눔스퀘어 Bold" pitchFamily="50" charset="-127"/>
                </a:rPr>
                <a:t>리포팅</a:t>
              </a:r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r>
                <a:rPr lang="en-US" altLang="ko-KR" b="1" dirty="0" smtClean="0">
                  <a:latin typeface="나눔스퀘어 Bold" pitchFamily="50" charset="-127"/>
                  <a:ea typeface="나눔스퀘어 Bold" pitchFamily="50" charset="-127"/>
                </a:rPr>
                <a:t>&amp; </a:t>
              </a:r>
              <a:r>
                <a:rPr lang="ko-KR" altLang="en-US" b="1" dirty="0" err="1" smtClean="0">
                  <a:latin typeface="나눔스퀘어 Bold" pitchFamily="50" charset="-127"/>
                  <a:ea typeface="나눔스퀘어 Bold" pitchFamily="50" charset="-127"/>
                </a:rPr>
                <a:t>빅데이터</a:t>
              </a:r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 수집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3" name="직사각형 42"/>
            <p:cNvSpPr/>
            <p:nvPr/>
          </p:nvSpPr>
          <p:spPr>
            <a:xfrm>
              <a:off x="3936362" y="2481599"/>
              <a:ext cx="3573004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방</a:t>
              </a:r>
              <a:r>
                <a:rPr lang="ko-KR" altLang="en-US" sz="1600" dirty="0">
                  <a:latin typeface="나눔고딕" pitchFamily="50" charset="-127"/>
                  <a:ea typeface="나눔고딕" pitchFamily="50" charset="-127"/>
                </a:rPr>
                <a:t>석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 사용시간</a:t>
              </a:r>
              <a:r>
                <a:rPr lang="en-US" altLang="ko-KR" sz="1600" dirty="0" smtClean="0">
                  <a:latin typeface="나눔고딕" pitchFamily="50" charset="-127"/>
                  <a:ea typeface="나눔고딕" pitchFamily="50" charset="-127"/>
                </a:rPr>
                <a:t>, </a:t>
              </a:r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바른 자세유지 시간 등</a:t>
              </a:r>
              <a:endParaRPr lang="en-US" altLang="ko-KR" sz="1600" dirty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45" name="자유형 44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grpSp>
        <p:nvGrpSpPr>
          <p:cNvPr id="48" name="그룹 47"/>
          <p:cNvGrpSpPr/>
          <p:nvPr/>
        </p:nvGrpSpPr>
        <p:grpSpPr>
          <a:xfrm>
            <a:off x="2821404" y="4797152"/>
            <a:ext cx="6215092" cy="1252352"/>
            <a:chOff x="2749396" y="1988840"/>
            <a:chExt cx="6215092" cy="1252352"/>
          </a:xfrm>
        </p:grpSpPr>
        <p:sp>
          <p:nvSpPr>
            <p:cNvPr id="49" name="직사각형 48"/>
            <p:cNvSpPr/>
            <p:nvPr/>
          </p:nvSpPr>
          <p:spPr>
            <a:xfrm>
              <a:off x="2749396" y="1988840"/>
              <a:ext cx="6041246" cy="1099595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2947016" y="2171989"/>
              <a:ext cx="745717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z="3600" dirty="0" smtClean="0">
                  <a:latin typeface="나눔고딕" panose="020D0604000000000000" pitchFamily="50" charset="-127"/>
                  <a:ea typeface="나눔고딕" panose="020D0604000000000000" pitchFamily="50" charset="-127"/>
                </a:rPr>
                <a:t>03</a:t>
              </a:r>
              <a:endParaRPr lang="ko-KR" altLang="en-US" sz="3600" dirty="0"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3679710" y="2322063"/>
              <a:ext cx="3113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ko-KR" smtClean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rPr>
                <a:t>&gt;</a:t>
              </a:r>
              <a:endParaRPr lang="ko-KR" altLang="en-US">
                <a:solidFill>
                  <a:schemeClr val="bg1">
                    <a:lumMod val="65000"/>
                  </a:schemeClr>
                </a:solidFill>
                <a:latin typeface="나눔고딕" panose="020D0604000000000000" pitchFamily="50" charset="-127"/>
                <a:ea typeface="나눔고딕" panose="020D0604000000000000" pitchFamily="50" charset="-127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3918716" y="2094941"/>
              <a:ext cx="24534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ko-KR" altLang="en-US" b="1" dirty="0" smtClean="0">
                  <a:latin typeface="나눔스퀘어 Bold" pitchFamily="50" charset="-127"/>
                  <a:ea typeface="나눔스퀘어 Bold" pitchFamily="50" charset="-127"/>
                </a:rPr>
                <a:t>알림 및 진동기능</a:t>
              </a:r>
              <a:endParaRPr lang="ko-KR" altLang="en-US" b="1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4" name="직사각형 53"/>
            <p:cNvSpPr/>
            <p:nvPr/>
          </p:nvSpPr>
          <p:spPr>
            <a:xfrm>
              <a:off x="3936362" y="2481599"/>
              <a:ext cx="3366937" cy="33855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sz="1600" dirty="0" smtClean="0">
                  <a:latin typeface="나눔고딕" pitchFamily="50" charset="-127"/>
                  <a:ea typeface="나눔고딕" pitchFamily="50" charset="-127"/>
                </a:rPr>
                <a:t>휴식시간 알림을 하기 위한 기능구</a:t>
              </a:r>
              <a:r>
                <a:rPr lang="ko-KR" altLang="en-US" sz="1600" dirty="0">
                  <a:latin typeface="나눔고딕" pitchFamily="50" charset="-127"/>
                  <a:ea typeface="나눔고딕" pitchFamily="50" charset="-127"/>
                </a:rPr>
                <a:t>현</a:t>
              </a:r>
              <a:endParaRPr lang="en-US" altLang="ko-KR" sz="1600" dirty="0" smtClean="0">
                <a:latin typeface="나눔고딕" pitchFamily="50" charset="-127"/>
                <a:ea typeface="나눔고딕" pitchFamily="50" charset="-127"/>
              </a:endParaRPr>
            </a:p>
          </p:txBody>
        </p:sp>
        <p:sp>
          <p:nvSpPr>
            <p:cNvPr id="56" name="자유형 55"/>
            <p:cNvSpPr/>
            <p:nvPr/>
          </p:nvSpPr>
          <p:spPr>
            <a:xfrm>
              <a:off x="7221334" y="2141597"/>
              <a:ext cx="1743154" cy="1099595"/>
            </a:xfrm>
            <a:custGeom>
              <a:avLst/>
              <a:gdLst>
                <a:gd name="connsiteX0" fmla="*/ 373448 w 1743154"/>
                <a:gd name="connsiteY0" fmla="*/ 0 h 1099595"/>
                <a:gd name="connsiteX1" fmla="*/ 1743154 w 1743154"/>
                <a:gd name="connsiteY1" fmla="*/ 0 h 1099595"/>
                <a:gd name="connsiteX2" fmla="*/ 1743154 w 1743154"/>
                <a:gd name="connsiteY2" fmla="*/ 1099595 h 1099595"/>
                <a:gd name="connsiteX3" fmla="*/ 0 w 1743154"/>
                <a:gd name="connsiteY3" fmla="*/ 1099595 h 1099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743154" h="1099595">
                  <a:moveTo>
                    <a:pt x="373448" y="0"/>
                  </a:moveTo>
                  <a:lnTo>
                    <a:pt x="1743154" y="0"/>
                  </a:lnTo>
                  <a:lnTo>
                    <a:pt x="1743154" y="1099595"/>
                  </a:lnTo>
                  <a:lnTo>
                    <a:pt x="0" y="1099595"/>
                  </a:lnTo>
                  <a:close/>
                </a:path>
              </a:pathLst>
            </a:custGeom>
            <a:solidFill>
              <a:srgbClr val="29D9C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pic>
        <p:nvPicPr>
          <p:cNvPr id="58" name="그림 5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3734007"/>
            <a:ext cx="745717" cy="745717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874011"/>
            <a:ext cx="1251391" cy="1251391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7059" y="2317464"/>
            <a:ext cx="747860" cy="747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5010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15</a:t>
            </a:fld>
            <a:endParaRPr lang="ko-KR" altLang="en-US" dirty="0"/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40002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샘플 적용 의자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68344" y="4874011"/>
            <a:ext cx="1251391" cy="1251391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097136" y="2644785"/>
            <a:ext cx="3376275" cy="189915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그림 7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712"/>
          <a:stretch/>
        </p:blipFill>
        <p:spPr>
          <a:xfrm>
            <a:off x="3931077" y="1946018"/>
            <a:ext cx="4988658" cy="337619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7" name="TextBox 36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중간시연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4" name="직사각형 43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05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928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16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중간시연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05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동영상을 통해 현재까지 진행 사항을 알려드립니다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6402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작동영상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3" name="'갓'팍의 자'신'감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2123728" y="1708056"/>
            <a:ext cx="6096000" cy="457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7588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 smtClean="0"/>
              <a:t>00</a:t>
            </a:r>
            <a:fld id="{CF612540-9602-46A0-9E57-34F7D20680C0}" type="slidenum">
              <a:rPr lang="ko-KR" altLang="en-US" smtClean="0"/>
              <a:pPr/>
              <a:t>17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64252" y="1268760"/>
            <a:ext cx="1201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질의응답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18" name="직사각형 17"/>
          <p:cNvSpPr/>
          <p:nvPr/>
        </p:nvSpPr>
        <p:spPr>
          <a:xfrm>
            <a:off x="2515966" y="1400279"/>
            <a:ext cx="562731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에 대해 궁금한 점을 말씀해주세요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!</a:t>
            </a:r>
            <a:endParaRPr lang="ko-KR" altLang="en-US" sz="1400" dirty="0"/>
          </a:p>
        </p:txBody>
      </p:sp>
      <p:sp>
        <p:nvSpPr>
          <p:cNvPr id="19" name="직사각형 18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Q &amp; A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21" name="그림 2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273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3174197" y="3643561"/>
            <a:ext cx="2804029" cy="7347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TextBox 3"/>
          <p:cNvSpPr txBox="1"/>
          <p:nvPr/>
        </p:nvSpPr>
        <p:spPr>
          <a:xfrm>
            <a:off x="3073306" y="2849299"/>
            <a:ext cx="300580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ko-KR" altLang="en-US" sz="48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</a:t>
            </a:r>
            <a:r>
              <a:rPr lang="ko-KR" altLang="en-US" sz="4800" dirty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른</a:t>
            </a:r>
          </a:p>
        </p:txBody>
      </p:sp>
      <p:grpSp>
        <p:nvGrpSpPr>
          <p:cNvPr id="5" name="그룹 4"/>
          <p:cNvGrpSpPr/>
          <p:nvPr/>
        </p:nvGrpSpPr>
        <p:grpSpPr>
          <a:xfrm>
            <a:off x="4282673" y="2398309"/>
            <a:ext cx="587073" cy="450990"/>
            <a:chOff x="4810427" y="1659948"/>
            <a:chExt cx="1384300" cy="1063421"/>
          </a:xfrm>
        </p:grpSpPr>
        <p:sp>
          <p:nvSpPr>
            <p:cNvPr id="6" name="이등변 삼각형 5"/>
            <p:cNvSpPr/>
            <p:nvPr/>
          </p:nvSpPr>
          <p:spPr>
            <a:xfrm rot="8920199">
              <a:off x="4810427" y="1707369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이등변 삼각형 6"/>
            <p:cNvSpPr/>
            <p:nvPr/>
          </p:nvSpPr>
          <p:spPr>
            <a:xfrm rot="14031529">
              <a:off x="5280327" y="1558348"/>
              <a:ext cx="812800" cy="1016000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직사각형 7"/>
          <p:cNvSpPr/>
          <p:nvPr/>
        </p:nvSpPr>
        <p:spPr>
          <a:xfrm>
            <a:off x="3059832" y="3717032"/>
            <a:ext cx="301928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ko-KR" altLang="en-US" sz="32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감사합니다</a:t>
            </a:r>
            <a:endParaRPr lang="ko-KR" altLang="en-US" sz="32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3034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ko-KR" dirty="0" smtClean="0"/>
              <a:t>2</a:t>
            </a:r>
            <a:endParaRPr lang="ko-KR" alt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4803214" y="2348880"/>
            <a:ext cx="41612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01/ 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제작팀 소개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803214" y="3826207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05/ </a:t>
            </a:r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중간 시연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(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동영상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)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803214" y="2718212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02/ </a:t>
            </a:r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프로젝트 소개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803214" y="3087544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03/ 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성</a:t>
            </a:r>
            <a:endParaRPr lang="ko-KR" altLang="en-US" dirty="0" smtClean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03214" y="3456876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04</a:t>
            </a:r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/ 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과업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8" name="직사각형 7"/>
          <p:cNvSpPr/>
          <p:nvPr/>
        </p:nvSpPr>
        <p:spPr>
          <a:xfrm>
            <a:off x="2112268" y="2204864"/>
            <a:ext cx="1562100" cy="2298700"/>
          </a:xfrm>
          <a:prstGeom prst="rect">
            <a:avLst/>
          </a:prstGeom>
          <a:solidFill>
            <a:srgbClr val="29D9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9" name="TextBox 8"/>
          <p:cNvSpPr txBox="1"/>
          <p:nvPr/>
        </p:nvSpPr>
        <p:spPr>
          <a:xfrm>
            <a:off x="1451868" y="2361413"/>
            <a:ext cx="28321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dirty="0" smtClean="0">
                <a:solidFill>
                  <a:schemeClr val="bg1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Contents</a:t>
            </a:r>
            <a:endParaRPr lang="ko-KR" altLang="en-US" sz="2400" dirty="0">
              <a:solidFill>
                <a:schemeClr val="bg1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803215" y="4204780"/>
            <a:ext cx="41612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06/ 	</a:t>
            </a:r>
            <a:r>
              <a:rPr lang="en-US" altLang="ko-KR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dirty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 </a:t>
            </a:r>
            <a:r>
              <a:rPr lang="ko-KR" altLang="en-US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질의 응답</a:t>
            </a:r>
            <a:endParaRPr lang="ko-KR" altLang="en-US" dirty="0">
              <a:solidFill>
                <a:srgbClr val="7F7F7F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445548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3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95537" y="1273034"/>
            <a:ext cx="13297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제작</a:t>
            </a:r>
            <a:r>
              <a:rPr lang="ko-KR" altLang="en-US" sz="1600" dirty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팀</a:t>
            </a:r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</a:t>
            </a:r>
            <a:r>
              <a:rPr lang="en-US" altLang="ko-KR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01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56273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자세를 조정한다는 제품을 기획함에 따라</a:t>
            </a:r>
            <a:endParaRPr lang="en-US" altLang="ko-KR" sz="1400" dirty="0"/>
          </a:p>
          <a:p>
            <a:r>
              <a:rPr lang="ko-KR" altLang="en-US" sz="1400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사람의 신체구조를 변경할 수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있다는 의미를 강조하기 위함 팀 명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구조조정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4" name="그림 3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8" name="그룹 7"/>
          <p:cNvGrpSpPr/>
          <p:nvPr/>
        </p:nvGrpSpPr>
        <p:grpSpPr>
          <a:xfrm>
            <a:off x="5613170" y="1965945"/>
            <a:ext cx="2199190" cy="972273"/>
            <a:chOff x="881533" y="2132856"/>
            <a:chExt cx="2199190" cy="972273"/>
          </a:xfrm>
        </p:grpSpPr>
        <p:sp>
          <p:nvSpPr>
            <p:cNvPr id="78" name="모서리가 둥근 직사각형 77"/>
            <p:cNvSpPr/>
            <p:nvPr/>
          </p:nvSpPr>
          <p:spPr>
            <a:xfrm>
              <a:off x="881533" y="2132856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1017278" y="2343874"/>
              <a:ext cx="130997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교수 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신민</a:t>
              </a:r>
              <a:r>
                <a:rPr lang="ko-KR" altLang="en-US" sz="1600" dirty="0">
                  <a:latin typeface="나눔스퀘어 Bold" pitchFamily="50" charset="-127"/>
                  <a:ea typeface="나눔스퀘어 Bold" pitchFamily="50" charset="-127"/>
                </a:rPr>
                <a:t>호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1026379" y="2576692"/>
              <a:ext cx="162736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프로젝트 지도 교수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cxnSp>
        <p:nvCxnSpPr>
          <p:cNvPr id="62" name="직선 연결선 61"/>
          <p:cNvCxnSpPr/>
          <p:nvPr/>
        </p:nvCxnSpPr>
        <p:spPr>
          <a:xfrm>
            <a:off x="5216024" y="2492896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직선 연결선 40"/>
          <p:cNvCxnSpPr/>
          <p:nvPr/>
        </p:nvCxnSpPr>
        <p:spPr>
          <a:xfrm>
            <a:off x="5193012" y="2342367"/>
            <a:ext cx="23012" cy="3901787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직선 연결선 41"/>
          <p:cNvCxnSpPr/>
          <p:nvPr/>
        </p:nvCxnSpPr>
        <p:spPr>
          <a:xfrm>
            <a:off x="4781716" y="2342367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직선 연결선 42"/>
          <p:cNvCxnSpPr/>
          <p:nvPr/>
        </p:nvCxnSpPr>
        <p:spPr>
          <a:xfrm>
            <a:off x="5206358" y="3842443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타원 44"/>
          <p:cNvSpPr/>
          <p:nvPr/>
        </p:nvSpPr>
        <p:spPr>
          <a:xfrm>
            <a:off x="5133460" y="2406284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grpSp>
        <p:nvGrpSpPr>
          <p:cNvPr id="83" name="그룹 82"/>
          <p:cNvGrpSpPr/>
          <p:nvPr/>
        </p:nvGrpSpPr>
        <p:grpSpPr>
          <a:xfrm>
            <a:off x="5610076" y="3356307"/>
            <a:ext cx="2199190" cy="972273"/>
            <a:chOff x="5316275" y="3267207"/>
            <a:chExt cx="2199190" cy="972273"/>
          </a:xfrm>
        </p:grpSpPr>
        <p:sp>
          <p:nvSpPr>
            <p:cNvPr id="37" name="모서리가 둥근 직사각형 36"/>
            <p:cNvSpPr/>
            <p:nvPr/>
          </p:nvSpPr>
          <p:spPr>
            <a:xfrm>
              <a:off x="5316275" y="3267207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5440654" y="3478225"/>
              <a:ext cx="1317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팀장</a:t>
              </a:r>
              <a:r>
                <a:rPr lang="en-US" altLang="ko-KR" sz="1600" dirty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박지원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5449755" y="3711043"/>
              <a:ext cx="2015295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프로젝트 총괄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알고리즘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</a:t>
              </a:r>
              <a:b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</a:b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server-side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24" name="그룹 23"/>
          <p:cNvGrpSpPr/>
          <p:nvPr/>
        </p:nvGrpSpPr>
        <p:grpSpPr>
          <a:xfrm>
            <a:off x="5610076" y="4653136"/>
            <a:ext cx="2199190" cy="975448"/>
            <a:chOff x="5316275" y="4507627"/>
            <a:chExt cx="2199190" cy="975448"/>
          </a:xfrm>
        </p:grpSpPr>
        <p:sp>
          <p:nvSpPr>
            <p:cNvPr id="38" name="모서리가 둥근 직사각형 37"/>
            <p:cNvSpPr/>
            <p:nvPr/>
          </p:nvSpPr>
          <p:spPr>
            <a:xfrm>
              <a:off x="5316275" y="4507627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5447308" y="4727037"/>
              <a:ext cx="1317990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팀원</a:t>
              </a:r>
              <a:r>
                <a:rPr lang="en-US" altLang="ko-KR" sz="1600" dirty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명지윤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5456409" y="4959855"/>
              <a:ext cx="1959191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Device </a:t>
              </a:r>
              <a:r>
                <a:rPr lang="ko-KR" altLang="en-US" sz="1400" dirty="0">
                  <a:latin typeface="나눔스퀘어 Bold" pitchFamily="50" charset="-127"/>
                  <a:ea typeface="나눔스퀘어 Bold" pitchFamily="50" charset="-127"/>
                </a:rPr>
                <a:t>개발</a:t>
              </a:r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알고리즘</a:t>
              </a:r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,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b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</a:b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문서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grpSp>
        <p:nvGrpSpPr>
          <p:cNvPr id="22" name="그룹 21"/>
          <p:cNvGrpSpPr/>
          <p:nvPr/>
        </p:nvGrpSpPr>
        <p:grpSpPr>
          <a:xfrm>
            <a:off x="2516826" y="5625079"/>
            <a:ext cx="2199190" cy="989530"/>
            <a:chOff x="2282501" y="5193031"/>
            <a:chExt cx="2199190" cy="989530"/>
          </a:xfrm>
        </p:grpSpPr>
        <p:sp>
          <p:nvSpPr>
            <p:cNvPr id="39" name="모서리가 둥근 직사각형 38"/>
            <p:cNvSpPr/>
            <p:nvPr/>
          </p:nvSpPr>
          <p:spPr>
            <a:xfrm>
              <a:off x="2282501" y="5193031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54" name="TextBox 53"/>
            <p:cNvSpPr txBox="1"/>
            <p:nvPr/>
          </p:nvSpPr>
          <p:spPr>
            <a:xfrm>
              <a:off x="2453637" y="5426523"/>
              <a:ext cx="130997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팀원</a:t>
              </a:r>
              <a:r>
                <a:rPr lang="en-US" altLang="ko-KR" sz="1600" dirty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김규현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5" name="TextBox 54"/>
            <p:cNvSpPr txBox="1"/>
            <p:nvPr/>
          </p:nvSpPr>
          <p:spPr>
            <a:xfrm>
              <a:off x="2446905" y="5659341"/>
              <a:ext cx="1426994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>
                  <a:latin typeface="나눔스퀘어 Bold" pitchFamily="50" charset="-127"/>
                  <a:ea typeface="나눔스퀘어 Bold" pitchFamily="50" charset="-127"/>
                </a:rPr>
                <a:t>센서</a:t>
              </a:r>
              <a:r>
                <a:rPr lang="en-US" altLang="ko-KR" sz="1400" dirty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클라이언트</a:t>
              </a:r>
              <a:endParaRPr lang="en-US" altLang="ko-KR" sz="1400" dirty="0" smtClean="0">
                <a:latin typeface="나눔스퀘어 Bold" pitchFamily="50" charset="-127"/>
                <a:ea typeface="나눔스퀘어 Bold" pitchFamily="50" charset="-127"/>
              </a:endParaRPr>
            </a:p>
            <a:p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알고리즘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>
                  <a:latin typeface="나눔스퀘어 Bold" pitchFamily="50" charset="-127"/>
                  <a:ea typeface="나눔스퀘어 Bold" pitchFamily="50" charset="-127"/>
                </a:rPr>
                <a:t>문서</a:t>
              </a:r>
            </a:p>
          </p:txBody>
        </p:sp>
      </p:grpSp>
      <p:grpSp>
        <p:nvGrpSpPr>
          <p:cNvPr id="85" name="그룹 84"/>
          <p:cNvGrpSpPr/>
          <p:nvPr/>
        </p:nvGrpSpPr>
        <p:grpSpPr>
          <a:xfrm>
            <a:off x="2079860" y="1988840"/>
            <a:ext cx="2713857" cy="694602"/>
            <a:chOff x="3544747" y="2265441"/>
            <a:chExt cx="2713857" cy="694602"/>
          </a:xfrm>
        </p:grpSpPr>
        <p:sp>
          <p:nvSpPr>
            <p:cNvPr id="48" name="모서리가 둥근 직사각형 47"/>
            <p:cNvSpPr/>
            <p:nvPr/>
          </p:nvSpPr>
          <p:spPr>
            <a:xfrm>
              <a:off x="3552314" y="2265441"/>
              <a:ext cx="2706290" cy="689559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29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49" name="자유형 48"/>
            <p:cNvSpPr/>
            <p:nvPr/>
          </p:nvSpPr>
          <p:spPr>
            <a:xfrm>
              <a:off x="3544747" y="2270484"/>
              <a:ext cx="1127446" cy="689559"/>
            </a:xfrm>
            <a:custGeom>
              <a:avLst/>
              <a:gdLst>
                <a:gd name="connsiteX0" fmla="*/ 114929 w 1360711"/>
                <a:gd name="connsiteY0" fmla="*/ 0 h 689559"/>
                <a:gd name="connsiteX1" fmla="*/ 1360711 w 1360711"/>
                <a:gd name="connsiteY1" fmla="*/ 0 h 689559"/>
                <a:gd name="connsiteX2" fmla="*/ 849197 w 1360711"/>
                <a:gd name="connsiteY2" fmla="*/ 353910 h 689559"/>
                <a:gd name="connsiteX3" fmla="*/ 1334320 w 1360711"/>
                <a:gd name="connsiteY3" fmla="*/ 689559 h 689559"/>
                <a:gd name="connsiteX4" fmla="*/ 114929 w 1360711"/>
                <a:gd name="connsiteY4" fmla="*/ 689559 h 689559"/>
                <a:gd name="connsiteX5" fmla="*/ 0 w 1360711"/>
                <a:gd name="connsiteY5" fmla="*/ 574630 h 689559"/>
                <a:gd name="connsiteX6" fmla="*/ 0 w 1360711"/>
                <a:gd name="connsiteY6" fmla="*/ 114929 h 689559"/>
                <a:gd name="connsiteX7" fmla="*/ 114929 w 1360711"/>
                <a:gd name="connsiteY7" fmla="*/ 0 h 689559"/>
                <a:gd name="connsiteX0" fmla="*/ 114929 w 1334320"/>
                <a:gd name="connsiteY0" fmla="*/ 0 h 689559"/>
                <a:gd name="connsiteX1" fmla="*/ 1099454 w 1334320"/>
                <a:gd name="connsiteY1" fmla="*/ 9331 h 689559"/>
                <a:gd name="connsiteX2" fmla="*/ 849197 w 1334320"/>
                <a:gd name="connsiteY2" fmla="*/ 353910 h 689559"/>
                <a:gd name="connsiteX3" fmla="*/ 1334320 w 1334320"/>
                <a:gd name="connsiteY3" fmla="*/ 689559 h 689559"/>
                <a:gd name="connsiteX4" fmla="*/ 114929 w 1334320"/>
                <a:gd name="connsiteY4" fmla="*/ 689559 h 689559"/>
                <a:gd name="connsiteX5" fmla="*/ 0 w 1334320"/>
                <a:gd name="connsiteY5" fmla="*/ 574630 h 689559"/>
                <a:gd name="connsiteX6" fmla="*/ 0 w 1334320"/>
                <a:gd name="connsiteY6" fmla="*/ 114929 h 689559"/>
                <a:gd name="connsiteX7" fmla="*/ 114929 w 1334320"/>
                <a:gd name="connsiteY7" fmla="*/ 0 h 689559"/>
                <a:gd name="connsiteX0" fmla="*/ 114929 w 1334320"/>
                <a:gd name="connsiteY0" fmla="*/ 0 h 689559"/>
                <a:gd name="connsiteX1" fmla="*/ 1127446 w 1334320"/>
                <a:gd name="connsiteY1" fmla="*/ 0 h 689559"/>
                <a:gd name="connsiteX2" fmla="*/ 849197 w 1334320"/>
                <a:gd name="connsiteY2" fmla="*/ 353910 h 689559"/>
                <a:gd name="connsiteX3" fmla="*/ 1334320 w 1334320"/>
                <a:gd name="connsiteY3" fmla="*/ 689559 h 689559"/>
                <a:gd name="connsiteX4" fmla="*/ 114929 w 1334320"/>
                <a:gd name="connsiteY4" fmla="*/ 689559 h 689559"/>
                <a:gd name="connsiteX5" fmla="*/ 0 w 1334320"/>
                <a:gd name="connsiteY5" fmla="*/ 574630 h 689559"/>
                <a:gd name="connsiteX6" fmla="*/ 0 w 1334320"/>
                <a:gd name="connsiteY6" fmla="*/ 114929 h 689559"/>
                <a:gd name="connsiteX7" fmla="*/ 114929 w 1334320"/>
                <a:gd name="connsiteY7" fmla="*/ 0 h 689559"/>
                <a:gd name="connsiteX0" fmla="*/ 114929 w 1166369"/>
                <a:gd name="connsiteY0" fmla="*/ 0 h 689559"/>
                <a:gd name="connsiteX1" fmla="*/ 1127446 w 1166369"/>
                <a:gd name="connsiteY1" fmla="*/ 0 h 689559"/>
                <a:gd name="connsiteX2" fmla="*/ 849197 w 1166369"/>
                <a:gd name="connsiteY2" fmla="*/ 353910 h 689559"/>
                <a:gd name="connsiteX3" fmla="*/ 1166369 w 1166369"/>
                <a:gd name="connsiteY3" fmla="*/ 680229 h 689559"/>
                <a:gd name="connsiteX4" fmla="*/ 114929 w 1166369"/>
                <a:gd name="connsiteY4" fmla="*/ 689559 h 689559"/>
                <a:gd name="connsiteX5" fmla="*/ 0 w 1166369"/>
                <a:gd name="connsiteY5" fmla="*/ 574630 h 689559"/>
                <a:gd name="connsiteX6" fmla="*/ 0 w 1166369"/>
                <a:gd name="connsiteY6" fmla="*/ 114929 h 689559"/>
                <a:gd name="connsiteX7" fmla="*/ 114929 w 1166369"/>
                <a:gd name="connsiteY7" fmla="*/ 0 h 689559"/>
                <a:gd name="connsiteX0" fmla="*/ 114929 w 1127446"/>
                <a:gd name="connsiteY0" fmla="*/ 0 h 689559"/>
                <a:gd name="connsiteX1" fmla="*/ 1127446 w 1127446"/>
                <a:gd name="connsiteY1" fmla="*/ 0 h 689559"/>
                <a:gd name="connsiteX2" fmla="*/ 849197 w 1127446"/>
                <a:gd name="connsiteY2" fmla="*/ 353910 h 689559"/>
                <a:gd name="connsiteX3" fmla="*/ 1110386 w 1127446"/>
                <a:gd name="connsiteY3" fmla="*/ 680229 h 689559"/>
                <a:gd name="connsiteX4" fmla="*/ 114929 w 1127446"/>
                <a:gd name="connsiteY4" fmla="*/ 689559 h 689559"/>
                <a:gd name="connsiteX5" fmla="*/ 0 w 1127446"/>
                <a:gd name="connsiteY5" fmla="*/ 574630 h 689559"/>
                <a:gd name="connsiteX6" fmla="*/ 0 w 1127446"/>
                <a:gd name="connsiteY6" fmla="*/ 114929 h 689559"/>
                <a:gd name="connsiteX7" fmla="*/ 114929 w 1127446"/>
                <a:gd name="connsiteY7" fmla="*/ 0 h 68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127446" h="689559">
                  <a:moveTo>
                    <a:pt x="114929" y="0"/>
                  </a:moveTo>
                  <a:lnTo>
                    <a:pt x="1127446" y="0"/>
                  </a:lnTo>
                  <a:lnTo>
                    <a:pt x="849197" y="353910"/>
                  </a:lnTo>
                  <a:lnTo>
                    <a:pt x="1110386" y="680229"/>
                  </a:lnTo>
                  <a:lnTo>
                    <a:pt x="114929" y="689559"/>
                  </a:lnTo>
                  <a:cubicBezTo>
                    <a:pt x="51455" y="689559"/>
                    <a:pt x="0" y="638104"/>
                    <a:pt x="0" y="574630"/>
                  </a:cubicBezTo>
                  <a:lnTo>
                    <a:pt x="0" y="114929"/>
                  </a:lnTo>
                  <a:cubicBezTo>
                    <a:pt x="0" y="51455"/>
                    <a:pt x="51455" y="0"/>
                    <a:pt x="114929" y="0"/>
                  </a:cubicBezTo>
                  <a:close/>
                </a:path>
              </a:pathLst>
            </a:custGeom>
            <a:solidFill>
              <a:srgbClr val="29D9C2"/>
            </a:solidFill>
            <a:ln>
              <a:solidFill>
                <a:srgbClr val="29D9C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56" name="TextBox 55"/>
            <p:cNvSpPr txBox="1"/>
            <p:nvPr/>
          </p:nvSpPr>
          <p:spPr>
            <a:xfrm>
              <a:off x="4785074" y="2449691"/>
              <a:ext cx="928459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구조조</a:t>
              </a:r>
              <a:r>
                <a:rPr lang="ko-KR" altLang="en-US" sz="1600" dirty="0">
                  <a:latin typeface="나눔스퀘어 Bold" pitchFamily="50" charset="-127"/>
                  <a:ea typeface="나눔스퀘어 Bold" pitchFamily="50" charset="-127"/>
                </a:rPr>
                <a:t>정</a:t>
              </a:r>
            </a:p>
          </p:txBody>
        </p:sp>
      </p:grpSp>
      <p:sp>
        <p:nvSpPr>
          <p:cNvPr id="63" name="타원 62"/>
          <p:cNvSpPr/>
          <p:nvPr/>
        </p:nvSpPr>
        <p:spPr>
          <a:xfrm>
            <a:off x="5136714" y="3763133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grpSp>
        <p:nvGrpSpPr>
          <p:cNvPr id="9" name="그룹 8"/>
          <p:cNvGrpSpPr/>
          <p:nvPr/>
        </p:nvGrpSpPr>
        <p:grpSpPr>
          <a:xfrm>
            <a:off x="2522092" y="4256927"/>
            <a:ext cx="2199190" cy="972273"/>
            <a:chOff x="2299223" y="3968895"/>
            <a:chExt cx="2199190" cy="972273"/>
          </a:xfrm>
        </p:grpSpPr>
        <p:sp>
          <p:nvSpPr>
            <p:cNvPr id="64" name="모서리가 둥근 직사각형 63"/>
            <p:cNvSpPr/>
            <p:nvPr/>
          </p:nvSpPr>
          <p:spPr>
            <a:xfrm>
              <a:off x="2299223" y="3968895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2462738" y="4222213"/>
              <a:ext cx="130997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팀원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 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김용민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66" name="TextBox 65"/>
            <p:cNvSpPr txBox="1"/>
            <p:nvPr/>
          </p:nvSpPr>
          <p:spPr>
            <a:xfrm>
              <a:off x="2471839" y="4455031"/>
              <a:ext cx="1851789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센서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클라이언트</a:t>
              </a:r>
              <a:r>
                <a:rPr lang="en-US" altLang="ko-KR" sz="1400" dirty="0" smtClean="0">
                  <a:latin typeface="나눔스퀘어 Bold" pitchFamily="50" charset="-127"/>
                  <a:ea typeface="나눔스퀘어 Bold" pitchFamily="50" charset="-127"/>
                </a:rPr>
                <a:t>, 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문서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cxnSp>
        <p:nvCxnSpPr>
          <p:cNvPr id="76" name="직선 연결선 75"/>
          <p:cNvCxnSpPr/>
          <p:nvPr/>
        </p:nvCxnSpPr>
        <p:spPr>
          <a:xfrm>
            <a:off x="4716016" y="3379190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타원 76"/>
          <p:cNvSpPr/>
          <p:nvPr/>
        </p:nvSpPr>
        <p:spPr>
          <a:xfrm>
            <a:off x="5133460" y="3302744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84" name="그룹 83"/>
          <p:cNvGrpSpPr/>
          <p:nvPr/>
        </p:nvGrpSpPr>
        <p:grpSpPr>
          <a:xfrm>
            <a:off x="2516826" y="2938218"/>
            <a:ext cx="2199190" cy="972273"/>
            <a:chOff x="6757280" y="2132856"/>
            <a:chExt cx="2199190" cy="972273"/>
          </a:xfrm>
        </p:grpSpPr>
        <p:sp>
          <p:nvSpPr>
            <p:cNvPr id="71" name="모서리가 둥근 직사각형 70"/>
            <p:cNvSpPr/>
            <p:nvPr/>
          </p:nvSpPr>
          <p:spPr>
            <a:xfrm>
              <a:off x="6757280" y="2132856"/>
              <a:ext cx="2199190" cy="972273"/>
            </a:xfrm>
            <a:prstGeom prst="roundRect">
              <a:avLst>
                <a:gd name="adj" fmla="val 5987"/>
              </a:avLst>
            </a:prstGeom>
            <a:noFill/>
            <a:ln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79" name="TextBox 78"/>
            <p:cNvSpPr txBox="1"/>
            <p:nvPr/>
          </p:nvSpPr>
          <p:spPr>
            <a:xfrm>
              <a:off x="6856470" y="2317448"/>
              <a:ext cx="1309974" cy="338554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600" dirty="0" err="1" smtClean="0">
                  <a:latin typeface="나눔스퀘어 Bold" pitchFamily="50" charset="-127"/>
                  <a:ea typeface="나눔스퀘어 Bold" pitchFamily="50" charset="-127"/>
                </a:rPr>
                <a:t>멘</a:t>
              </a:r>
              <a:r>
                <a:rPr lang="ko-KR" altLang="en-US" sz="1600" dirty="0" err="1">
                  <a:latin typeface="나눔스퀘어 Bold" pitchFamily="50" charset="-127"/>
                  <a:ea typeface="나눔스퀘어 Bold" pitchFamily="50" charset="-127"/>
                </a:rPr>
                <a:t>토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 “</a:t>
              </a:r>
              <a:r>
                <a:rPr lang="ko-KR" altLang="en-US" sz="1600" dirty="0" smtClean="0">
                  <a:latin typeface="나눔스퀘어 Bold" pitchFamily="50" charset="-127"/>
                  <a:ea typeface="나눔스퀘어 Bold" pitchFamily="50" charset="-127"/>
                </a:rPr>
                <a:t>김인</a:t>
              </a:r>
              <a:r>
                <a:rPr lang="ko-KR" altLang="en-US" sz="1600" dirty="0">
                  <a:latin typeface="나눔스퀘어 Bold" pitchFamily="50" charset="-127"/>
                  <a:ea typeface="나눔스퀘어 Bold" pitchFamily="50" charset="-127"/>
                </a:rPr>
                <a:t>성</a:t>
              </a:r>
              <a:r>
                <a:rPr lang="en-US" altLang="ko-KR" sz="1600" dirty="0" smtClean="0">
                  <a:latin typeface="나눔스퀘어 Bold" pitchFamily="50" charset="-127"/>
                  <a:ea typeface="나눔스퀘어 Bold" pitchFamily="50" charset="-127"/>
                </a:rPr>
                <a:t>”</a:t>
              </a:r>
              <a:endParaRPr lang="ko-KR" altLang="en-US" sz="16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6865571" y="2550266"/>
              <a:ext cx="1582484" cy="307777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ko-KR" altLang="en-US" sz="1400" dirty="0" err="1" smtClean="0">
                  <a:latin typeface="나눔스퀘어 Bold" pitchFamily="50" charset="-127"/>
                  <a:ea typeface="나눔스퀘어 Bold" pitchFamily="50" charset="-127"/>
                </a:rPr>
                <a:t>프람트테크놀로지</a:t>
              </a:r>
              <a:r>
                <a:rPr lang="ko-KR" altLang="en-US" sz="1400" dirty="0" smtClean="0">
                  <a:latin typeface="나눔스퀘어 Bold" pitchFamily="50" charset="-127"/>
                  <a:ea typeface="나눔스퀘어 Bold" pitchFamily="50" charset="-127"/>
                </a:rPr>
                <a:t> </a:t>
              </a:r>
              <a:endParaRPr lang="ko-KR" altLang="en-US" sz="1400" dirty="0">
                <a:latin typeface="나눔스퀘어 Bold" pitchFamily="50" charset="-127"/>
                <a:ea typeface="나눔스퀘어 Bold" pitchFamily="50" charset="-127"/>
              </a:endParaRPr>
            </a:p>
          </p:txBody>
        </p:sp>
      </p:grpSp>
      <p:cxnSp>
        <p:nvCxnSpPr>
          <p:cNvPr id="88" name="직선 연결선 87"/>
          <p:cNvCxnSpPr/>
          <p:nvPr/>
        </p:nvCxnSpPr>
        <p:spPr>
          <a:xfrm>
            <a:off x="4716016" y="4714978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타원 88"/>
          <p:cNvSpPr/>
          <p:nvPr/>
        </p:nvSpPr>
        <p:spPr>
          <a:xfrm>
            <a:off x="5133460" y="4638532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cxnSp>
        <p:nvCxnSpPr>
          <p:cNvPr id="90" name="직선 연결선 89"/>
          <p:cNvCxnSpPr/>
          <p:nvPr/>
        </p:nvCxnSpPr>
        <p:spPr>
          <a:xfrm>
            <a:off x="5217708" y="5146575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타원 90"/>
          <p:cNvSpPr/>
          <p:nvPr/>
        </p:nvSpPr>
        <p:spPr>
          <a:xfrm>
            <a:off x="5148064" y="5067265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  <a:latin typeface="나눔스퀘어 Bold" pitchFamily="50" charset="-127"/>
              <a:ea typeface="나눔스퀘어 Bold" pitchFamily="50" charset="-127"/>
            </a:endParaRPr>
          </a:p>
        </p:txBody>
      </p:sp>
      <p:cxnSp>
        <p:nvCxnSpPr>
          <p:cNvPr id="92" name="직선 연결선 91"/>
          <p:cNvCxnSpPr/>
          <p:nvPr/>
        </p:nvCxnSpPr>
        <p:spPr>
          <a:xfrm>
            <a:off x="4716016" y="5896385"/>
            <a:ext cx="411295" cy="0"/>
          </a:xfrm>
          <a:prstGeom prst="line">
            <a:avLst/>
          </a:prstGeom>
          <a:ln w="19050"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타원 92"/>
          <p:cNvSpPr/>
          <p:nvPr/>
        </p:nvSpPr>
        <p:spPr>
          <a:xfrm>
            <a:off x="5133460" y="5819939"/>
            <a:ext cx="158620" cy="158620"/>
          </a:xfrm>
          <a:prstGeom prst="ellipse">
            <a:avLst/>
          </a:prstGeom>
          <a:solidFill>
            <a:srgbClr val="F6F6F6"/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717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4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자세를 교정할 수 있도록 안내하는 </a:t>
            </a:r>
            <a:r>
              <a:rPr lang="en-US" altLang="ko-KR" sz="1400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IOT </a:t>
            </a:r>
            <a:r>
              <a:rPr lang="ko-KR" altLang="en-US" sz="1400" b="1" dirty="0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디바이스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이며 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/>
            </a:r>
            <a:b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</a:b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방석형태로 구성이 된 제품입니다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이란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?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10" name="그룹 9"/>
          <p:cNvGrpSpPr/>
          <p:nvPr/>
        </p:nvGrpSpPr>
        <p:grpSpPr>
          <a:xfrm>
            <a:off x="3315558" y="3375432"/>
            <a:ext cx="4712826" cy="1205696"/>
            <a:chOff x="2938831" y="2114536"/>
            <a:chExt cx="4712826" cy="1205696"/>
          </a:xfrm>
        </p:grpSpPr>
        <p:grpSp>
          <p:nvGrpSpPr>
            <p:cNvPr id="62" name="그룹 61"/>
            <p:cNvGrpSpPr/>
            <p:nvPr/>
          </p:nvGrpSpPr>
          <p:grpSpPr>
            <a:xfrm>
              <a:off x="2938831" y="2114536"/>
              <a:ext cx="4712826" cy="1205696"/>
              <a:chOff x="1157469" y="4822762"/>
              <a:chExt cx="4712826" cy="1205696"/>
            </a:xfrm>
          </p:grpSpPr>
          <p:sp>
            <p:nvSpPr>
              <p:cNvPr id="68" name="직사각형 67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9" name="자유형 68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TextBox 69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72" name="TextBox 71"/>
              <p:cNvSpPr txBox="1"/>
              <p:nvPr/>
            </p:nvSpPr>
            <p:spPr>
              <a:xfrm>
                <a:off x="2326790" y="4928863"/>
                <a:ext cx="1489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주 사용대상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73" name="직사각형 72"/>
              <p:cNvSpPr/>
              <p:nvPr/>
            </p:nvSpPr>
            <p:spPr>
              <a:xfrm>
                <a:off x="2344436" y="5315521"/>
                <a:ext cx="19282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학생</a:t>
                </a:r>
                <a:r>
                  <a:rPr lang="en-US" altLang="ko-KR" sz="1600" dirty="0" smtClean="0">
                    <a:latin typeface="나눔고딕" pitchFamily="50" charset="-127"/>
                    <a:ea typeface="나눔고딕" pitchFamily="50" charset="-127"/>
                  </a:rPr>
                  <a:t>, </a:t>
                </a:r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회사원 등</a:t>
                </a:r>
                <a:endParaRPr lang="en-US" altLang="ko-KR" sz="1600" dirty="0" smtClean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09" name="그림 108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4141" y="2447759"/>
              <a:ext cx="617680" cy="617680"/>
            </a:xfrm>
            <a:prstGeom prst="rect">
              <a:avLst/>
            </a:prstGeom>
          </p:spPr>
        </p:pic>
      </p:grpSp>
      <p:grpSp>
        <p:nvGrpSpPr>
          <p:cNvPr id="12" name="그룹 11"/>
          <p:cNvGrpSpPr/>
          <p:nvPr/>
        </p:nvGrpSpPr>
        <p:grpSpPr>
          <a:xfrm>
            <a:off x="2923242" y="2067970"/>
            <a:ext cx="4712826" cy="1205696"/>
            <a:chOff x="3167790" y="3472632"/>
            <a:chExt cx="4712826" cy="1205696"/>
          </a:xfrm>
        </p:grpSpPr>
        <p:grpSp>
          <p:nvGrpSpPr>
            <p:cNvPr id="91" name="그룹 90"/>
            <p:cNvGrpSpPr/>
            <p:nvPr/>
          </p:nvGrpSpPr>
          <p:grpSpPr>
            <a:xfrm>
              <a:off x="3167790" y="3472632"/>
              <a:ext cx="4712826" cy="1205696"/>
              <a:chOff x="1157469" y="4822762"/>
              <a:chExt cx="4712826" cy="1205696"/>
            </a:xfrm>
          </p:grpSpPr>
          <p:sp>
            <p:nvSpPr>
              <p:cNvPr id="92" name="직사각형 91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3" name="자유형 92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TextBox 93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01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5" name="TextBox 94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04" name="TextBox 103"/>
              <p:cNvSpPr txBox="1"/>
              <p:nvPr/>
            </p:nvSpPr>
            <p:spPr>
              <a:xfrm>
                <a:off x="2326790" y="4928863"/>
                <a:ext cx="1489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시장성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105" name="직사각형 104"/>
              <p:cNvSpPr/>
              <p:nvPr/>
            </p:nvSpPr>
            <p:spPr>
              <a:xfrm>
                <a:off x="2344436" y="5315521"/>
                <a:ext cx="19282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증가하는 척추</a:t>
                </a:r>
                <a:r>
                  <a:rPr lang="en-US" altLang="ko-KR" sz="1600" dirty="0">
                    <a:latin typeface="나눔고딕" pitchFamily="50" charset="-127"/>
                    <a:ea typeface="나눔고딕" pitchFamily="50" charset="-127"/>
                  </a:rPr>
                  <a:t> </a:t>
                </a:r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환자</a:t>
                </a:r>
                <a:endParaRPr lang="en-US" altLang="ko-KR" sz="1600" dirty="0" smtClean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1" name="그림 10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05421" y="3676158"/>
              <a:ext cx="896069" cy="896069"/>
            </a:xfrm>
            <a:prstGeom prst="rect">
              <a:avLst/>
            </a:prstGeom>
          </p:spPr>
        </p:pic>
      </p:grpSp>
      <p:grpSp>
        <p:nvGrpSpPr>
          <p:cNvPr id="14" name="그룹 13"/>
          <p:cNvGrpSpPr/>
          <p:nvPr/>
        </p:nvGrpSpPr>
        <p:grpSpPr>
          <a:xfrm>
            <a:off x="3635896" y="4671576"/>
            <a:ext cx="4712826" cy="1205696"/>
            <a:chOff x="3779912" y="4743584"/>
            <a:chExt cx="4712826" cy="1205696"/>
          </a:xfrm>
        </p:grpSpPr>
        <p:grpSp>
          <p:nvGrpSpPr>
            <p:cNvPr id="110" name="그룹 109"/>
            <p:cNvGrpSpPr/>
            <p:nvPr/>
          </p:nvGrpSpPr>
          <p:grpSpPr>
            <a:xfrm>
              <a:off x="3779912" y="4743584"/>
              <a:ext cx="4712826" cy="1205696"/>
              <a:chOff x="1157469" y="4822762"/>
              <a:chExt cx="4712826" cy="1205696"/>
            </a:xfrm>
          </p:grpSpPr>
          <p:sp>
            <p:nvSpPr>
              <p:cNvPr id="111" name="직사각형 110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2" name="자유형 111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TextBox 112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14" name="TextBox 113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dirty="0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 dirty="0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15" name="TextBox 114"/>
              <p:cNvSpPr txBox="1"/>
              <p:nvPr/>
            </p:nvSpPr>
            <p:spPr>
              <a:xfrm>
                <a:off x="2326790" y="4928863"/>
                <a:ext cx="1489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err="1" smtClean="0">
                    <a:latin typeface="나눔스퀘어 Bold" pitchFamily="50" charset="-127"/>
                    <a:ea typeface="나눔스퀘어 Bold" pitchFamily="50" charset="-127"/>
                  </a:rPr>
                  <a:t>이</a:t>
                </a:r>
                <a:r>
                  <a:rPr lang="ko-KR" altLang="en-US" b="1" dirty="0" err="1">
                    <a:latin typeface="나눔스퀘어 Bold" pitchFamily="50" charset="-127"/>
                    <a:ea typeface="나눔스퀘어 Bold" pitchFamily="50" charset="-127"/>
                  </a:rPr>
                  <a:t>식</a:t>
                </a:r>
                <a:r>
                  <a:rPr lang="ko-KR" altLang="en-US" b="1" dirty="0" err="1" smtClean="0">
                    <a:latin typeface="나눔스퀘어 Bold" pitchFamily="50" charset="-127"/>
                    <a:ea typeface="나눔스퀘어 Bold" pitchFamily="50" charset="-127"/>
                  </a:rPr>
                  <a:t>성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116" name="직사각형 115"/>
              <p:cNvSpPr/>
              <p:nvPr/>
            </p:nvSpPr>
            <p:spPr>
              <a:xfrm>
                <a:off x="2344436" y="5315521"/>
                <a:ext cx="1928242" cy="338554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방석을 이용한</a:t>
                </a:r>
                <a:r>
                  <a:rPr lang="en-US" altLang="ko-KR" sz="1600" dirty="0">
                    <a:latin typeface="나눔고딕" pitchFamily="50" charset="-127"/>
                    <a:ea typeface="나눔고딕" pitchFamily="50" charset="-127"/>
                  </a:rPr>
                  <a:t> </a:t>
                </a:r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제품</a:t>
                </a:r>
                <a:endParaRPr lang="ko-KR" altLang="en-US" sz="1200" dirty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13" name="그림 12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69540" y="5034351"/>
              <a:ext cx="702883" cy="702883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151405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5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“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”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이 가지고 있는 기능들에 대한 설명입니다</a:t>
            </a:r>
            <a:r>
              <a:rPr lang="en-US" altLang="ko-KR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.</a:t>
            </a: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381911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주요기능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5825523" y="2384676"/>
            <a:ext cx="18473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ko-KR" altLang="en-US" sz="2800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grpSp>
        <p:nvGrpSpPr>
          <p:cNvPr id="88" name="그룹 87"/>
          <p:cNvGrpSpPr/>
          <p:nvPr/>
        </p:nvGrpSpPr>
        <p:grpSpPr>
          <a:xfrm>
            <a:off x="5857046" y="2875762"/>
            <a:ext cx="2765501" cy="630034"/>
            <a:chOff x="7421145" y="2817414"/>
            <a:chExt cx="4158117" cy="967591"/>
          </a:xfrm>
        </p:grpSpPr>
        <p:sp>
          <p:nvSpPr>
            <p:cNvPr id="125" name="TextBox 124"/>
            <p:cNvSpPr txBox="1"/>
            <p:nvPr/>
          </p:nvSpPr>
          <p:spPr>
            <a:xfrm>
              <a:off x="7421145" y="2817414"/>
              <a:ext cx="1743074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rgbClr val="0070C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자세 알림</a:t>
              </a:r>
              <a:endParaRPr lang="ko-KR" altLang="en-US" sz="2000" b="1" dirty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6" name="TextBox 125"/>
            <p:cNvSpPr txBox="1"/>
            <p:nvPr/>
          </p:nvSpPr>
          <p:spPr>
            <a:xfrm>
              <a:off x="7421145" y="3170526"/>
              <a:ext cx="4158117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바르지 않은 자세를 알림 </a:t>
              </a:r>
              <a:endPara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89" name="그룹 88"/>
          <p:cNvGrpSpPr/>
          <p:nvPr/>
        </p:nvGrpSpPr>
        <p:grpSpPr>
          <a:xfrm>
            <a:off x="5857040" y="3501008"/>
            <a:ext cx="2937022" cy="676311"/>
            <a:chOff x="7421145" y="3883038"/>
            <a:chExt cx="4416016" cy="1038661"/>
          </a:xfrm>
        </p:grpSpPr>
        <p:sp>
          <p:nvSpPr>
            <p:cNvPr id="123" name="TextBox 122"/>
            <p:cNvSpPr txBox="1"/>
            <p:nvPr/>
          </p:nvSpPr>
          <p:spPr>
            <a:xfrm>
              <a:off x="7421145" y="3883038"/>
              <a:ext cx="2087738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rgbClr val="0070C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월별 리포트</a:t>
              </a:r>
              <a:endParaRPr lang="ko-KR" altLang="en-US" sz="2000" b="1" dirty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7421145" y="4307220"/>
              <a:ext cx="4416016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사용시간 및 평균 자세 안내</a:t>
              </a:r>
              <a:endPara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grpSp>
        <p:nvGrpSpPr>
          <p:cNvPr id="90" name="그룹 89"/>
          <p:cNvGrpSpPr/>
          <p:nvPr/>
        </p:nvGrpSpPr>
        <p:grpSpPr>
          <a:xfrm>
            <a:off x="5857039" y="4148190"/>
            <a:ext cx="3395481" cy="648962"/>
            <a:chOff x="7421145" y="4948663"/>
            <a:chExt cx="5105340" cy="996659"/>
          </a:xfrm>
        </p:grpSpPr>
        <p:sp>
          <p:nvSpPr>
            <p:cNvPr id="121" name="TextBox 120"/>
            <p:cNvSpPr txBox="1"/>
            <p:nvPr/>
          </p:nvSpPr>
          <p:spPr>
            <a:xfrm>
              <a:off x="7421145" y="4948663"/>
              <a:ext cx="1743075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b="1" dirty="0" smtClean="0">
                  <a:solidFill>
                    <a:srgbClr val="0070C0"/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휴식 알림</a:t>
              </a:r>
              <a:endParaRPr lang="ko-KR" altLang="en-US" sz="2000" b="1" dirty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  <p:sp>
          <p:nvSpPr>
            <p:cNvPr id="122" name="TextBox 121"/>
            <p:cNvSpPr txBox="1"/>
            <p:nvPr/>
          </p:nvSpPr>
          <p:spPr>
            <a:xfrm>
              <a:off x="7421145" y="5330843"/>
              <a:ext cx="5105340" cy="61447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ko-KR" altLang="en-US" sz="2000" dirty="0" smtClean="0">
                  <a:solidFill>
                    <a:schemeClr val="tx1">
                      <a:lumMod val="65000"/>
                      <a:lumOff val="35000"/>
                    </a:schemeClr>
                  </a:solidFill>
                  <a:latin typeface="나눔바른고딕" panose="020B0603020101020101" pitchFamily="50" charset="-127"/>
                  <a:ea typeface="나눔바른고딕" panose="020B0603020101020101" pitchFamily="50" charset="-127"/>
                </a:rPr>
                <a:t>사용자 설정에 의한 주기적 알림</a:t>
              </a:r>
              <a:endPara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endParaRPr>
            </a:p>
          </p:txBody>
        </p:sp>
      </p:grpSp>
      <p:cxnSp>
        <p:nvCxnSpPr>
          <p:cNvPr id="96" name="직선 연결선 95"/>
          <p:cNvCxnSpPr/>
          <p:nvPr/>
        </p:nvCxnSpPr>
        <p:spPr>
          <a:xfrm>
            <a:off x="5862103" y="2752232"/>
            <a:ext cx="209195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직선 연결선 96"/>
          <p:cNvCxnSpPr/>
          <p:nvPr/>
        </p:nvCxnSpPr>
        <p:spPr>
          <a:xfrm>
            <a:off x="5862103" y="5445224"/>
            <a:ext cx="2091958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다이어그램 2"/>
          <p:cNvGraphicFramePr/>
          <p:nvPr>
            <p:extLst>
              <p:ext uri="{D42A27DB-BD31-4B8C-83A1-F6EECF244321}">
                <p14:modId xmlns:p14="http://schemas.microsoft.com/office/powerpoint/2010/main" val="4169635792"/>
              </p:ext>
            </p:extLst>
          </p:nvPr>
        </p:nvGraphicFramePr>
        <p:xfrm>
          <a:off x="1639621" y="1956951"/>
          <a:ext cx="4488160" cy="36161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41" name="TextBox 40"/>
          <p:cNvSpPr txBox="1"/>
          <p:nvPr/>
        </p:nvSpPr>
        <p:spPr>
          <a:xfrm>
            <a:off x="5868144" y="4796262"/>
            <a:ext cx="13885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b="1" dirty="0" smtClean="0">
                <a:solidFill>
                  <a:srgbClr val="0070C0"/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자세 시각화</a:t>
            </a:r>
            <a:endParaRPr lang="ko-KR" altLang="en-US" sz="2000" b="1" dirty="0">
              <a:solidFill>
                <a:srgbClr val="0070C0"/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868144" y="5045114"/>
            <a:ext cx="316625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객관적인 </a:t>
            </a:r>
            <a:r>
              <a:rPr lang="ko-KR" altLang="en-US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실시간 </a:t>
            </a:r>
            <a:r>
              <a:rPr lang="ko-KR" altLang="en-US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나눔바른고딕" panose="020B0603020101020101" pitchFamily="50" charset="-127"/>
                <a:ea typeface="나눔바른고딕" panose="020B0603020101020101" pitchFamily="50" charset="-127"/>
              </a:rPr>
              <a:t>자세 시각화 </a:t>
            </a:r>
            <a:endParaRPr lang="ko-KR" altLang="en-US" sz="2000" dirty="0">
              <a:solidFill>
                <a:schemeClr val="tx1">
                  <a:lumMod val="65000"/>
                  <a:lumOff val="35000"/>
                </a:schemeClr>
              </a:solidFill>
              <a:latin typeface="나눔바른고딕" panose="020B0603020101020101" pitchFamily="50" charset="-127"/>
              <a:ea typeface="나눔바른고딕" panose="020B0603020101020101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4282386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6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 사용자들이 느낄 진정한 효과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468440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 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사용 기대효과 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grpSp>
        <p:nvGrpSpPr>
          <p:cNvPr id="11" name="그룹 10"/>
          <p:cNvGrpSpPr/>
          <p:nvPr/>
        </p:nvGrpSpPr>
        <p:grpSpPr>
          <a:xfrm>
            <a:off x="3819614" y="4815592"/>
            <a:ext cx="4712826" cy="1205696"/>
            <a:chOff x="3359123" y="4815592"/>
            <a:chExt cx="4712826" cy="1205696"/>
          </a:xfrm>
        </p:grpSpPr>
        <p:grpSp>
          <p:nvGrpSpPr>
            <p:cNvPr id="94" name="그룹 93"/>
            <p:cNvGrpSpPr/>
            <p:nvPr/>
          </p:nvGrpSpPr>
          <p:grpSpPr>
            <a:xfrm>
              <a:off x="3359123" y="4815592"/>
              <a:ext cx="4712826" cy="1205696"/>
              <a:chOff x="1157469" y="4822762"/>
              <a:chExt cx="4712826" cy="1205696"/>
            </a:xfrm>
          </p:grpSpPr>
          <p:sp>
            <p:nvSpPr>
              <p:cNvPr id="104" name="직사각형 103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5" name="자유형 104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8" name="TextBox 107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03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09" name="TextBox 108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110" name="TextBox 109"/>
              <p:cNvSpPr txBox="1"/>
              <p:nvPr/>
            </p:nvSpPr>
            <p:spPr>
              <a:xfrm>
                <a:off x="2326790" y="4928863"/>
                <a:ext cx="148984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시간 조절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111" name="직사각형 110"/>
              <p:cNvSpPr/>
              <p:nvPr/>
            </p:nvSpPr>
            <p:spPr>
              <a:xfrm>
                <a:off x="2344436" y="5315521"/>
                <a:ext cx="192824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업무</a:t>
                </a:r>
                <a:r>
                  <a:rPr lang="en-US" altLang="ko-KR" sz="1600" dirty="0" smtClean="0">
                    <a:latin typeface="나눔고딕" pitchFamily="50" charset="-127"/>
                    <a:ea typeface="나눔고딕" pitchFamily="50" charset="-127"/>
                  </a:rPr>
                  <a:t>, </a:t>
                </a:r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휴식 시간</a:t>
                </a:r>
                <a:r>
                  <a:rPr lang="en-US" altLang="ko-KR" sz="1600" dirty="0">
                    <a:latin typeface="나눔고딕" pitchFamily="50" charset="-127"/>
                    <a:ea typeface="나눔고딕" pitchFamily="50" charset="-127"/>
                  </a:rPr>
                  <a:t/>
                </a:r>
                <a:br>
                  <a:rPr lang="en-US" altLang="ko-KR" sz="1600" dirty="0">
                    <a:latin typeface="나눔고딕" pitchFamily="50" charset="-127"/>
                    <a:ea typeface="나눔고딕" pitchFamily="50" charset="-127"/>
                  </a:rPr>
                </a:br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고</a:t>
                </a:r>
                <a:r>
                  <a:rPr lang="ko-KR" altLang="en-US" sz="1600" dirty="0">
                    <a:latin typeface="나눔고딕" pitchFamily="50" charset="-127"/>
                    <a:ea typeface="나눔고딕" pitchFamily="50" charset="-127"/>
                  </a:rPr>
                  <a:t>정</a:t>
                </a:r>
                <a:endParaRPr lang="en-US" altLang="ko-KR" sz="1600" dirty="0" smtClean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3" name="그림 2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66199" y="5005890"/>
              <a:ext cx="924413" cy="924413"/>
            </a:xfrm>
            <a:prstGeom prst="rect">
              <a:avLst/>
            </a:prstGeom>
          </p:spPr>
        </p:pic>
      </p:grpSp>
      <p:grpSp>
        <p:nvGrpSpPr>
          <p:cNvPr id="10" name="그룹 9"/>
          <p:cNvGrpSpPr/>
          <p:nvPr/>
        </p:nvGrpSpPr>
        <p:grpSpPr>
          <a:xfrm>
            <a:off x="3387566" y="3472632"/>
            <a:ext cx="4712826" cy="1205696"/>
            <a:chOff x="3161503" y="3472632"/>
            <a:chExt cx="4712826" cy="1205696"/>
          </a:xfrm>
        </p:grpSpPr>
        <p:grpSp>
          <p:nvGrpSpPr>
            <p:cNvPr id="85" name="그룹 84"/>
            <p:cNvGrpSpPr/>
            <p:nvPr/>
          </p:nvGrpSpPr>
          <p:grpSpPr>
            <a:xfrm>
              <a:off x="3161503" y="3472632"/>
              <a:ext cx="4712826" cy="1205696"/>
              <a:chOff x="1157469" y="4822762"/>
              <a:chExt cx="4712826" cy="1205696"/>
            </a:xfrm>
          </p:grpSpPr>
          <p:sp>
            <p:nvSpPr>
              <p:cNvPr id="87" name="직사각형 86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자유형 87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9" name="TextBox 88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02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0" name="TextBox 89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91" name="TextBox 90"/>
              <p:cNvSpPr txBox="1"/>
              <p:nvPr/>
            </p:nvSpPr>
            <p:spPr>
              <a:xfrm>
                <a:off x="2326789" y="4928863"/>
                <a:ext cx="1800351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앉는 습관 확인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92" name="직사각형 91"/>
              <p:cNvSpPr/>
              <p:nvPr/>
            </p:nvSpPr>
            <p:spPr>
              <a:xfrm>
                <a:off x="2344436" y="5315521"/>
                <a:ext cx="192824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평소 자신의 자세에 대한 모니터링</a:t>
                </a:r>
                <a:endParaRPr lang="en-US" altLang="ko-KR" sz="1600" dirty="0" smtClean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6" name="그림 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57782" y="3763399"/>
              <a:ext cx="745717" cy="745717"/>
            </a:xfrm>
            <a:prstGeom prst="rect">
              <a:avLst/>
            </a:prstGeom>
          </p:spPr>
        </p:pic>
      </p:grpSp>
      <p:grpSp>
        <p:nvGrpSpPr>
          <p:cNvPr id="9" name="그룹 8"/>
          <p:cNvGrpSpPr/>
          <p:nvPr/>
        </p:nvGrpSpPr>
        <p:grpSpPr>
          <a:xfrm>
            <a:off x="2938831" y="2114536"/>
            <a:ext cx="4712826" cy="1205696"/>
            <a:chOff x="2938831" y="2114536"/>
            <a:chExt cx="4712826" cy="1205696"/>
          </a:xfrm>
        </p:grpSpPr>
        <p:grpSp>
          <p:nvGrpSpPr>
            <p:cNvPr id="76" name="그룹 75"/>
            <p:cNvGrpSpPr/>
            <p:nvPr/>
          </p:nvGrpSpPr>
          <p:grpSpPr>
            <a:xfrm>
              <a:off x="2938831" y="2114536"/>
              <a:ext cx="4712826" cy="1205696"/>
              <a:chOff x="1157469" y="4822762"/>
              <a:chExt cx="4712826" cy="1205696"/>
            </a:xfrm>
          </p:grpSpPr>
          <p:sp>
            <p:nvSpPr>
              <p:cNvPr id="78" name="직사각형 77"/>
              <p:cNvSpPr/>
              <p:nvPr/>
            </p:nvSpPr>
            <p:spPr>
              <a:xfrm>
                <a:off x="1157469" y="4822762"/>
                <a:ext cx="4618299" cy="1099595"/>
              </a:xfrm>
              <a:prstGeom prst="rect">
                <a:avLst/>
              </a:prstGeom>
              <a:solidFill>
                <a:schemeClr val="bg1">
                  <a:lumMod val="9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자유형 78"/>
              <p:cNvSpPr/>
              <p:nvPr/>
            </p:nvSpPr>
            <p:spPr>
              <a:xfrm>
                <a:off x="4127141" y="4928863"/>
                <a:ext cx="1743154" cy="1099595"/>
              </a:xfrm>
              <a:custGeom>
                <a:avLst/>
                <a:gdLst>
                  <a:gd name="connsiteX0" fmla="*/ 373448 w 1743154"/>
                  <a:gd name="connsiteY0" fmla="*/ 0 h 1099595"/>
                  <a:gd name="connsiteX1" fmla="*/ 1743154 w 1743154"/>
                  <a:gd name="connsiteY1" fmla="*/ 0 h 1099595"/>
                  <a:gd name="connsiteX2" fmla="*/ 1743154 w 1743154"/>
                  <a:gd name="connsiteY2" fmla="*/ 1099595 h 1099595"/>
                  <a:gd name="connsiteX3" fmla="*/ 0 w 1743154"/>
                  <a:gd name="connsiteY3" fmla="*/ 1099595 h 10995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</a:cxnLst>
                <a:rect l="l" t="t" r="r" b="b"/>
                <a:pathLst>
                  <a:path w="1743154" h="1099595">
                    <a:moveTo>
                      <a:pt x="373448" y="0"/>
                    </a:moveTo>
                    <a:lnTo>
                      <a:pt x="1743154" y="0"/>
                    </a:lnTo>
                    <a:lnTo>
                      <a:pt x="1743154" y="1099595"/>
                    </a:lnTo>
                    <a:lnTo>
                      <a:pt x="0" y="1099595"/>
                    </a:lnTo>
                    <a:close/>
                  </a:path>
                </a:pathLst>
              </a:custGeom>
              <a:solidFill>
                <a:srgbClr val="29D9C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TextBox 79"/>
              <p:cNvSpPr txBox="1"/>
              <p:nvPr/>
            </p:nvSpPr>
            <p:spPr>
              <a:xfrm>
                <a:off x="1355089" y="5005911"/>
                <a:ext cx="745717" cy="64633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z="3600" dirty="0" smtClean="0"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01</a:t>
                </a:r>
                <a:endParaRPr lang="ko-KR" altLang="en-US" sz="3600" dirty="0"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1" name="TextBox 80"/>
              <p:cNvSpPr txBox="1"/>
              <p:nvPr/>
            </p:nvSpPr>
            <p:spPr>
              <a:xfrm>
                <a:off x="2087783" y="5155985"/>
                <a:ext cx="31130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altLang="ko-KR" smtClean="0">
                    <a:solidFill>
                      <a:schemeClr val="bg1">
                        <a:lumMod val="65000"/>
                      </a:schemeClr>
                    </a:solidFill>
                    <a:latin typeface="나눔고딕" panose="020D0604000000000000" pitchFamily="50" charset="-127"/>
                    <a:ea typeface="나눔고딕" panose="020D0604000000000000" pitchFamily="50" charset="-127"/>
                  </a:rPr>
                  <a:t>&gt;</a:t>
                </a:r>
                <a:endParaRPr lang="ko-KR" altLang="en-US">
                  <a:solidFill>
                    <a:schemeClr val="bg1">
                      <a:lumMod val="65000"/>
                    </a:schemeClr>
                  </a:solidFill>
                  <a:latin typeface="나눔고딕" panose="020D0604000000000000" pitchFamily="50" charset="-127"/>
                  <a:ea typeface="나눔고딕" panose="020D0604000000000000" pitchFamily="50" charset="-127"/>
                </a:endParaRPr>
              </a:p>
            </p:txBody>
          </p:sp>
          <p:sp>
            <p:nvSpPr>
              <p:cNvPr id="82" name="TextBox 81"/>
              <p:cNvSpPr txBox="1"/>
              <p:nvPr/>
            </p:nvSpPr>
            <p:spPr>
              <a:xfrm>
                <a:off x="2326789" y="4928863"/>
                <a:ext cx="23579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자세 교정</a:t>
                </a:r>
                <a:r>
                  <a:rPr lang="en-US" altLang="ko-KR" b="1" dirty="0" smtClean="0">
                    <a:latin typeface="나눔스퀘어 Bold" pitchFamily="50" charset="-127"/>
                    <a:ea typeface="나눔스퀘어 Bold" pitchFamily="50" charset="-127"/>
                  </a:rPr>
                  <a:t>&amp;</a:t>
                </a:r>
                <a:r>
                  <a:rPr lang="ko-KR" altLang="en-US" b="1" dirty="0" smtClean="0">
                    <a:latin typeface="나눔스퀘어 Bold" pitchFamily="50" charset="-127"/>
                    <a:ea typeface="나눔스퀘어 Bold" pitchFamily="50" charset="-127"/>
                  </a:rPr>
                  <a:t>건강 증진</a:t>
                </a:r>
                <a:endParaRPr lang="ko-KR" altLang="en-US" b="1" dirty="0">
                  <a:latin typeface="나눔스퀘어 Bold" pitchFamily="50" charset="-127"/>
                  <a:ea typeface="나눔스퀘어 Bold" pitchFamily="50" charset="-127"/>
                </a:endParaRPr>
              </a:p>
            </p:txBody>
          </p:sp>
          <p:sp>
            <p:nvSpPr>
              <p:cNvPr id="83" name="직사각형 82"/>
              <p:cNvSpPr/>
              <p:nvPr/>
            </p:nvSpPr>
            <p:spPr>
              <a:xfrm>
                <a:off x="2344436" y="5315521"/>
                <a:ext cx="1928242" cy="58477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ko-KR" altLang="en-US" sz="1600" dirty="0" smtClean="0">
                    <a:latin typeface="나눔고딕" pitchFamily="50" charset="-127"/>
                    <a:ea typeface="나눔고딕" pitchFamily="50" charset="-127"/>
                  </a:rPr>
                  <a:t>실시간 알림 기능을 이용한 교정 유도</a:t>
                </a:r>
                <a:endParaRPr lang="en-US" altLang="ko-KR" sz="1600" dirty="0" smtClean="0">
                  <a:latin typeface="나눔고딕" pitchFamily="50" charset="-127"/>
                  <a:ea typeface="나눔고딕" pitchFamily="50" charset="-127"/>
                </a:endParaRPr>
              </a:p>
            </p:txBody>
          </p:sp>
        </p:grpSp>
        <p:pic>
          <p:nvPicPr>
            <p:cNvPr id="8" name="그림 7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560667" y="2389066"/>
              <a:ext cx="639705" cy="63970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220859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7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구성도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7" name="그림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1800" y="1889132"/>
            <a:ext cx="4886325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505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8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소개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02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구성도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5832" y="2132856"/>
            <a:ext cx="6446611" cy="3456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7445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번호 개체 틀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612540-9602-46A0-9E57-34F7D20680C0}" type="slidenum">
              <a:rPr lang="ko-KR" altLang="en-US" smtClean="0"/>
              <a:pPr/>
              <a:t>9</a:t>
            </a:fld>
            <a:endParaRPr lang="ko-KR" alt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560011" y="1273034"/>
            <a:ext cx="116522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1600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제품 구성</a:t>
            </a:r>
            <a:endParaRPr lang="ko-KR" altLang="en-US" sz="1600" dirty="0">
              <a:solidFill>
                <a:schemeClr val="bg1"/>
              </a:solidFill>
              <a:latin typeface="나눔고딕" panose="020D0604000000000000" pitchFamily="50" charset="-127"/>
              <a:ea typeface="나눔고딕" panose="020D0604000000000000" pitchFamily="50" charset="-127"/>
            </a:endParaRPr>
          </a:p>
        </p:txBody>
      </p:sp>
      <p:sp>
        <p:nvSpPr>
          <p:cNvPr id="5" name="직사각형 4"/>
          <p:cNvSpPr/>
          <p:nvPr/>
        </p:nvSpPr>
        <p:spPr>
          <a:xfrm>
            <a:off x="713953" y="762649"/>
            <a:ext cx="74571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ko-KR" sz="3600" b="1" dirty="0" smtClean="0">
                <a:solidFill>
                  <a:schemeClr val="bg1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03</a:t>
            </a:r>
            <a:endParaRPr lang="ko-KR" altLang="en-US" sz="3600" b="1" dirty="0">
              <a:solidFill>
                <a:schemeClr val="bg1"/>
              </a:solidFill>
            </a:endParaRPr>
          </a:p>
        </p:txBody>
      </p:sp>
      <p:sp>
        <p:nvSpPr>
          <p:cNvPr id="35" name="직사각형 34"/>
          <p:cNvSpPr/>
          <p:nvPr/>
        </p:nvSpPr>
        <p:spPr>
          <a:xfrm>
            <a:off x="2515966" y="1400279"/>
            <a:ext cx="6016474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  </a:t>
            </a:r>
            <a:r>
              <a:rPr lang="ko-KR" altLang="en-US" sz="1400" dirty="0" err="1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올바른에서</a:t>
            </a:r>
            <a:r>
              <a:rPr lang="ko-KR" altLang="en-US" sz="1400" dirty="0" smtClean="0">
                <a:solidFill>
                  <a:srgbClr val="7F7F7F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 사용되는 </a:t>
            </a:r>
            <a:r>
              <a:rPr lang="ko-KR" altLang="en-US" sz="1400" b="1" dirty="0" err="1" smtClean="0">
                <a:solidFill>
                  <a:srgbClr val="29D9C2"/>
                </a:solidFill>
                <a:latin typeface="나눔고딕" panose="020D0604000000000000" pitchFamily="50" charset="-127"/>
                <a:ea typeface="나눔고딕" panose="020D0604000000000000" pitchFamily="50" charset="-127"/>
              </a:rPr>
              <a:t>구성품</a:t>
            </a:r>
            <a:endParaRPr lang="ko-KR" altLang="en-US" sz="1400" dirty="0"/>
          </a:p>
        </p:txBody>
      </p:sp>
      <p:sp>
        <p:nvSpPr>
          <p:cNvPr id="36" name="직사각형 35"/>
          <p:cNvSpPr/>
          <p:nvPr/>
        </p:nvSpPr>
        <p:spPr>
          <a:xfrm>
            <a:off x="2515966" y="934508"/>
            <a:ext cx="299213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“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올바른</a:t>
            </a:r>
            <a:r>
              <a:rPr lang="en-US" altLang="ko-KR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”</a:t>
            </a:r>
            <a:r>
              <a:rPr lang="ko-KR" altLang="en-US" sz="2800" dirty="0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의 </a:t>
            </a:r>
            <a:r>
              <a:rPr lang="ko-KR" altLang="en-US" sz="2800" dirty="0" err="1" smtClean="0">
                <a:solidFill>
                  <a:srgbClr val="29D9C2"/>
                </a:solidFill>
                <a:latin typeface="나눔고딕 ExtraBold" panose="020D0904000000000000" pitchFamily="50" charset="-127"/>
                <a:ea typeface="나눔고딕 ExtraBold" panose="020D0904000000000000" pitchFamily="50" charset="-127"/>
              </a:rPr>
              <a:t>구성품</a:t>
            </a:r>
            <a:endParaRPr lang="ko-KR" altLang="en-US" sz="2800" dirty="0">
              <a:solidFill>
                <a:srgbClr val="29D9C2"/>
              </a:solidFill>
              <a:latin typeface="나눔고딕 ExtraBold" panose="020D0904000000000000" pitchFamily="50" charset="-127"/>
              <a:ea typeface="나눔고딕 ExtraBold" panose="020D0904000000000000" pitchFamily="50" charset="-127"/>
            </a:endParaRPr>
          </a:p>
        </p:txBody>
      </p:sp>
      <p:pic>
        <p:nvPicPr>
          <p:cNvPr id="47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0282" y="116632"/>
            <a:ext cx="1149339" cy="655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2" name="그림 5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2360" y="5984882"/>
            <a:ext cx="1325974" cy="75648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8800" b="70800" l="5000" r="94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168" t="27759" r="4039" b="27068"/>
          <a:stretch/>
        </p:blipFill>
        <p:spPr>
          <a:xfrm>
            <a:off x="1979712" y="2625650"/>
            <a:ext cx="2358489" cy="1173434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316" b="97704" l="1859" r="9777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9912" y="4221088"/>
            <a:ext cx="2285048" cy="1666484"/>
          </a:xfrm>
          <a:prstGeom prst="rect">
            <a:avLst/>
          </a:prstGeom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5742" b="93780" l="1429" r="95536">
                        <a14:foregroundMark x1="22500" y1="23684" x2="22500" y2="23684"/>
                        <a14:foregroundMark x1="33393" y1="16268" x2="33393" y2="16268"/>
                        <a14:foregroundMark x1="19286" y1="24641" x2="19286" y2="24641"/>
                        <a14:foregroundMark x1="47857" y1="11483" x2="47857" y2="1148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24203" y="2625650"/>
            <a:ext cx="1872208" cy="1397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87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7680</TotalTime>
  <Words>527</Words>
  <Application>Microsoft Office PowerPoint</Application>
  <PresentationFormat>화면 슬라이드 쇼(4:3)</PresentationFormat>
  <Paragraphs>205</Paragraphs>
  <Slides>18</Slides>
  <Notes>18</Notes>
  <HiddenSlides>0</HiddenSlides>
  <MMClips>1</MMClips>
  <ScaleCrop>false</ScaleCrop>
  <HeadingPairs>
    <vt:vector size="6" baseType="variant">
      <vt:variant>
        <vt:lpstr>사용한 글꼴</vt:lpstr>
      </vt:variant>
      <vt:variant>
        <vt:i4>6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18</vt:i4>
      </vt:variant>
    </vt:vector>
  </HeadingPairs>
  <TitlesOfParts>
    <vt:vector size="25" baseType="lpstr">
      <vt:lpstr>나눔바른고딕</vt:lpstr>
      <vt:lpstr>나눔고딕 ExtraBold</vt:lpstr>
      <vt:lpstr>Arial</vt:lpstr>
      <vt:lpstr>나눔스퀘어 Bold</vt:lpstr>
      <vt:lpstr>나눔고딕</vt:lpstr>
      <vt:lpstr>맑은 고딕</vt:lpstr>
      <vt:lpstr>Office 테마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R&amp;D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Microsoft Corporation</dc:creator>
  <cp:lastModifiedBy>Kang</cp:lastModifiedBy>
  <cp:revision>470</cp:revision>
  <cp:lastPrinted>2016-04-18T00:14:35Z</cp:lastPrinted>
  <dcterms:created xsi:type="dcterms:W3CDTF">2006-10-05T04:04:58Z</dcterms:created>
  <dcterms:modified xsi:type="dcterms:W3CDTF">2016-04-18T13:51:58Z</dcterms:modified>
</cp:coreProperties>
</file>