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79" r:id="rId9"/>
    <p:sldId id="278" r:id="rId10"/>
    <p:sldId id="263" r:id="rId11"/>
    <p:sldId id="280" r:id="rId12"/>
    <p:sldId id="281" r:id="rId13"/>
    <p:sldId id="277" r:id="rId14"/>
    <p:sldId id="276" r:id="rId15"/>
    <p:sldId id="264" r:id="rId16"/>
    <p:sldId id="265" r:id="rId17"/>
    <p:sldId id="267" r:id="rId18"/>
    <p:sldId id="271" r:id="rId19"/>
    <p:sldId id="282" r:id="rId20"/>
    <p:sldId id="283" r:id="rId21"/>
    <p:sldId id="270" r:id="rId22"/>
    <p:sldId id="269" r:id="rId23"/>
    <p:sldId id="272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CC"/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91" autoAdjust="0"/>
  </p:normalViewPr>
  <p:slideViewPr>
    <p:cSldViewPr>
      <p:cViewPr varScale="1">
        <p:scale>
          <a:sx n="78" d="100"/>
          <a:sy n="78" d="100"/>
        </p:scale>
        <p:origin x="-744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9E9E8-E599-4DCC-AA2D-CEE2AEF02186}" type="datetimeFigureOut">
              <a:rPr lang="en-US" smtClean="0"/>
              <a:t>7/9/2014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C0D1-A2B1-42FF-8F56-02FD7447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0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8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3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3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0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C0D1-A2B1-42FF-8F56-02FD744770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blackGray"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6781800" y="6096000"/>
            <a:ext cx="2876548" cy="685800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err="1" smtClean="0"/>
              <a:t>Myongji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4800" y="6068699"/>
            <a:ext cx="1593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6576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20800" y="2438400"/>
            <a:ext cx="7181850" cy="990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i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5"/>
            <a:ext cx="2228850" cy="5516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7"/>
            <a:ext cx="23939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4" y="6248212"/>
            <a:ext cx="603794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8"/>
            <a:ext cx="533400" cy="264849"/>
          </a:xfrm>
        </p:spPr>
        <p:txBody>
          <a:bodyPr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68450" y="1600200"/>
            <a:ext cx="701675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803398" y="6080760"/>
            <a:ext cx="7102602" cy="6858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        Nguyen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- HMCL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18161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620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5" y="1755653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2014/7/8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Cuckoo: A Computation Offloading Framework for Smartphones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32256-B84F-4A72-A3BF-1AF6769694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63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38695-AF56-4471-9CA8-DA4111AB2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8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65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828805"/>
            <a:ext cx="9906000" cy="838199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0" y="1828805"/>
            <a:ext cx="8007350" cy="752475"/>
          </a:xfrm>
          <a:noFill/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65100" y="1889124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-1"/>
            <a:ext cx="8686800" cy="99060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57785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8" y="0"/>
            <a:ext cx="8750300" cy="99060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5" y="1755653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10" name="Picture 9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5" y="1755653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5"/>
            <a:ext cx="288925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2014/7/8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48200"/>
            <a:ext cx="1568450" cy="663578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tile tx="-2540000" ty="0" sx="100000" sy="100000" flip="none" algn="tl"/>
          </a:blipFill>
        </p:spPr>
        <p:txBody>
          <a:bodyPr rtlCol="0"/>
          <a:lstStyle>
            <a:lvl1pPr>
              <a:defRPr sz="2800"/>
            </a:lvl1pPr>
          </a:lstStyle>
          <a:p>
            <a:fld id="{1D338695-AF56-4471-9CA8-DA4111AB2E5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11"/>
            <a:ext cx="4953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295400"/>
            <a:ext cx="8832850" cy="4785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400803"/>
            <a:ext cx="9906000" cy="4571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69380"/>
            <a:ext cx="9906000" cy="312420"/>
          </a:xfrm>
          <a:prstGeom prst="rect">
            <a:avLst/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76200" y="6411435"/>
            <a:ext cx="457200" cy="38100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D338695-AF56-4471-9CA8-DA4111AB2E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0" y="5"/>
            <a:ext cx="9906000" cy="990599"/>
          </a:xfrm>
          <a:prstGeom prst="rect">
            <a:avLst/>
          </a:prstGeom>
          <a:blipFill dpi="0"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0"/>
            <a:ext cx="8915400" cy="990599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32850" y="6459537"/>
            <a:ext cx="1073150" cy="31273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8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981700" y="6477162"/>
            <a:ext cx="2590800" cy="29686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Nguyen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Thi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Thanh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Nha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- HMCL</a:t>
            </a:r>
            <a:endParaRPr lang="en-US" dirty="0">
              <a:solidFill>
                <a:schemeClr val="bg2"/>
              </a:solidFill>
              <a:effectLst>
                <a:outerShdw blurRad="38100" dist="50800" dir="24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glow rad="635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Tx/>
        <a:buSzPct val="80000"/>
        <a:buFont typeface="Symbol" panose="05050102010706020507" pitchFamily="18" charset="2"/>
        <a:buChar char="·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Tx/>
        <a:buSzPct val="80000"/>
        <a:buFont typeface="Wingdings" panose="05000000000000000000" pitchFamily="2" charset="2"/>
        <a:buChar char="§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28700" indent="-274320" algn="l" rtl="0" eaLnBrk="1" latinLnBrk="0" hangingPunct="1">
        <a:spcBef>
          <a:spcPts val="500"/>
        </a:spcBef>
        <a:buClrTx/>
        <a:buSzPct val="80000"/>
        <a:buFont typeface="Symbol" panose="05050102010706020507" pitchFamily="18" charset="2"/>
        <a:buChar char="·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737360" indent="-228600" algn="l" rtl="0" eaLnBrk="1" latinLnBrk="0" hangingPunct="1">
        <a:spcBef>
          <a:spcPts val="400"/>
        </a:spcBef>
        <a:buClrTx/>
        <a:buSzPct val="80000"/>
        <a:buFont typeface="Symbol" panose="05050102010706020507" pitchFamily="18" charset="2"/>
        <a:buChar char="·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385921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Roelof</a:t>
            </a:r>
            <a:r>
              <a:rPr lang="en-US" dirty="0" smtClean="0"/>
              <a:t> </a:t>
            </a:r>
            <a:r>
              <a:rPr lang="en-US" dirty="0"/>
              <a:t>Kemp, Nicholas Palmer, </a:t>
            </a:r>
            <a:r>
              <a:rPr lang="en-US" dirty="0" err="1"/>
              <a:t>Thilo</a:t>
            </a:r>
            <a:r>
              <a:rPr lang="en-US" dirty="0"/>
              <a:t> </a:t>
            </a:r>
            <a:r>
              <a:rPr lang="en-US" dirty="0" err="1"/>
              <a:t>Kielmann</a:t>
            </a:r>
            <a:r>
              <a:rPr lang="en-US" dirty="0"/>
              <a:t>, and Henri </a:t>
            </a:r>
            <a:r>
              <a:rPr lang="en-US" dirty="0" smtClean="0"/>
              <a:t>Bal</a:t>
            </a:r>
          </a:p>
          <a:p>
            <a:r>
              <a:rPr lang="en-US" dirty="0"/>
              <a:t>MOBICASE 2010, </a:t>
            </a:r>
            <a:r>
              <a:rPr lang="en-US" dirty="0" smtClean="0"/>
              <a:t>LNICST 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320800" y="1524000"/>
            <a:ext cx="7181850" cy="990600"/>
          </a:xfrm>
        </p:spPr>
        <p:txBody>
          <a:bodyPr/>
          <a:lstStyle/>
          <a:p>
            <a:r>
              <a:rPr lang="en-US" dirty="0"/>
              <a:t>Cuckoo: A Computation Offloading Framework</a:t>
            </a:r>
          </a:p>
          <a:p>
            <a:r>
              <a:rPr lang="en-US" dirty="0"/>
              <a:t>for Smartphones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application </a:t>
            </a:r>
            <a:r>
              <a:rPr lang="en-US" dirty="0"/>
              <a:t>can offload </a:t>
            </a:r>
            <a:r>
              <a:rPr lang="en-US" dirty="0" smtClean="0"/>
              <a:t>its computation to any </a:t>
            </a:r>
            <a:r>
              <a:rPr lang="en-US" dirty="0"/>
              <a:t>resource that runs the </a:t>
            </a:r>
            <a:r>
              <a:rPr lang="en-US" dirty="0" smtClean="0"/>
              <a:t>Java Virtual </a:t>
            </a:r>
            <a:r>
              <a:rPr lang="en-US" dirty="0"/>
              <a:t>machine </a:t>
            </a:r>
            <a:endParaRPr lang="en-US" dirty="0" smtClean="0"/>
          </a:p>
          <a:p>
            <a:r>
              <a:rPr lang="en-US" dirty="0"/>
              <a:t>The user runs a simple Java application, </a:t>
            </a:r>
            <a:r>
              <a:rPr lang="en-US" dirty="0" smtClean="0"/>
              <a:t>the server</a:t>
            </a:r>
            <a:r>
              <a:rPr lang="en-US" dirty="0"/>
              <a:t>, on </a:t>
            </a:r>
            <a:r>
              <a:rPr lang="en-US" dirty="0" smtClean="0"/>
              <a:t>a </a:t>
            </a:r>
            <a:r>
              <a:rPr lang="en-US" dirty="0"/>
              <a:t>resource to enable it to be used </a:t>
            </a:r>
            <a:r>
              <a:rPr lang="en-US" dirty="0" smtClean="0"/>
              <a:t>for computation offloading.</a:t>
            </a:r>
          </a:p>
          <a:p>
            <a:r>
              <a:rPr lang="en-US" dirty="0" smtClean="0"/>
              <a:t>Services available </a:t>
            </a:r>
            <a:r>
              <a:rPr lang="en-US" dirty="0"/>
              <a:t>on a phone can be installed onto </a:t>
            </a:r>
            <a:r>
              <a:rPr lang="en-US" dirty="0" smtClean="0"/>
              <a:t>such a server.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Resources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remote resource has to register its address to the Resource Manager application that </a:t>
            </a:r>
            <a:r>
              <a:rPr lang="en-US" dirty="0" smtClean="0"/>
              <a:t>runs on </a:t>
            </a:r>
            <a:r>
              <a:rPr lang="en-US" dirty="0"/>
              <a:t>the </a:t>
            </a:r>
            <a:r>
              <a:rPr lang="en-US" dirty="0" smtClean="0"/>
              <a:t>phone</a:t>
            </a:r>
            <a:endParaRPr lang="en-US" dirty="0"/>
          </a:p>
          <a:p>
            <a:pPr lvl="1"/>
            <a:r>
              <a:rPr lang="en-US" dirty="0"/>
              <a:t>QR code contains the address of the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/>
              <a:t>description file </a:t>
            </a:r>
          </a:p>
          <a:p>
            <a:r>
              <a:rPr lang="en-US" dirty="0"/>
              <a:t>The Cuckoo framework will query the Cuckoo Resource Manager for any available resources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05" y="4191000"/>
            <a:ext cx="3589421" cy="21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Offloading </a:t>
            </a:r>
            <a:r>
              <a:rPr lang="en-US" dirty="0" smtClean="0"/>
              <a:t>Decision</a:t>
            </a:r>
          </a:p>
          <a:p>
            <a:r>
              <a:rPr lang="en-US" dirty="0"/>
              <a:t>Ibis </a:t>
            </a:r>
            <a:r>
              <a:rPr lang="en-US" dirty="0" smtClean="0"/>
              <a:t>communication</a:t>
            </a:r>
          </a:p>
          <a:p>
            <a:r>
              <a:rPr lang="en-US" dirty="0"/>
              <a:t>Client Server </a:t>
            </a:r>
            <a:r>
              <a:rPr lang="en-US" dirty="0" smtClean="0"/>
              <a:t>Protocol</a:t>
            </a:r>
          </a:p>
          <a:p>
            <a:r>
              <a:rPr lang="en-US" dirty="0"/>
              <a:t>Configuration of Cuckoo: Trade Offs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Offloading </a:t>
            </a:r>
            <a:r>
              <a:rPr lang="en-US" altLang="zh-TW" dirty="0" smtClean="0"/>
              <a:t>Decision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the runtime, The Cuckoo system intercepts all method calls and then decides whether to offload the method invocations or not.</a:t>
            </a:r>
          </a:p>
          <a:p>
            <a:pPr lvl="1"/>
            <a:r>
              <a:rPr lang="en-US" dirty="0"/>
              <a:t>If remote, check whether the remote resource is reachable</a:t>
            </a:r>
          </a:p>
          <a:p>
            <a:pPr lvl="1"/>
            <a:r>
              <a:rPr lang="en-US" dirty="0" smtClean="0"/>
              <a:t>If locally</a:t>
            </a:r>
            <a:r>
              <a:rPr lang="en-US" dirty="0"/>
              <a:t>, it return the result to the proxy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Ibis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257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Middleware for </a:t>
            </a:r>
            <a:r>
              <a:rPr lang="en-US" altLang="en-US" sz="2800" dirty="0"/>
              <a:t>distributed </a:t>
            </a:r>
            <a:r>
              <a:rPr lang="en-US" altLang="en-US" sz="2800" dirty="0" smtClean="0"/>
              <a:t>applications, written in Java</a:t>
            </a:r>
          </a:p>
          <a:p>
            <a:r>
              <a:rPr lang="en-US" sz="2800" dirty="0" smtClean="0"/>
              <a:t>Communicate between the remote resources and the phones</a:t>
            </a:r>
          </a:p>
          <a:p>
            <a:r>
              <a:rPr lang="en-US" sz="2800" dirty="0"/>
              <a:t>The Ibis </a:t>
            </a:r>
            <a:r>
              <a:rPr lang="en-US" sz="2800" dirty="0" smtClean="0"/>
              <a:t>High </a:t>
            </a:r>
            <a:r>
              <a:rPr lang="en-US" sz="2800" dirty="0"/>
              <a:t>Performance Programming System </a:t>
            </a:r>
            <a:r>
              <a:rPr lang="en-US" sz="2800" dirty="0" smtClean="0"/>
              <a:t>is </a:t>
            </a:r>
            <a:r>
              <a:rPr lang="en-US" sz="2800" dirty="0"/>
              <a:t>used for Cuckoo’s communication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500" dirty="0" smtClean="0"/>
              <a:t>High-level programming model</a:t>
            </a:r>
          </a:p>
          <a:p>
            <a:pPr lvl="2"/>
            <a:r>
              <a:rPr lang="en-US" sz="2200" dirty="0" smtClean="0"/>
              <a:t>e.g. Remote </a:t>
            </a:r>
            <a:r>
              <a:rPr lang="en-US" sz="2200" dirty="0"/>
              <a:t>Method Invocation (RMI</a:t>
            </a:r>
            <a:r>
              <a:rPr lang="en-US" sz="2200" dirty="0" smtClean="0"/>
              <a:t>)</a:t>
            </a:r>
          </a:p>
          <a:p>
            <a:pPr lvl="1"/>
            <a:r>
              <a:rPr lang="en-US" sz="2500" dirty="0" smtClean="0"/>
              <a:t>Low-level communication library</a:t>
            </a:r>
          </a:p>
          <a:p>
            <a:pPr lvl="2"/>
            <a:r>
              <a:rPr lang="en-US" sz="2200" dirty="0" smtClean="0"/>
              <a:t>Ports: unidirectional </a:t>
            </a:r>
            <a:r>
              <a:rPr lang="en-US" sz="2200" dirty="0"/>
              <a:t>communication channels </a:t>
            </a:r>
            <a:endParaRPr lang="en-US" sz="2200" dirty="0" smtClean="0"/>
          </a:p>
          <a:p>
            <a:pPr lvl="2"/>
            <a:r>
              <a:rPr lang="en-US" sz="2200" dirty="0" smtClean="0"/>
              <a:t>Messages are sent between multiple ports.</a:t>
            </a:r>
          </a:p>
          <a:p>
            <a:pPr lvl="2"/>
            <a:r>
              <a:rPr lang="en-US" sz="2200" dirty="0"/>
              <a:t>Every port has a unique </a:t>
            </a:r>
            <a:r>
              <a:rPr lang="en-US" sz="2200" dirty="0" smtClean="0"/>
              <a:t>identifier</a:t>
            </a:r>
          </a:p>
          <a:p>
            <a:pPr lvl="3"/>
            <a:r>
              <a:rPr lang="en-US" sz="2200" dirty="0" smtClean="0"/>
              <a:t>An Ibis identifier</a:t>
            </a:r>
          </a:p>
          <a:p>
            <a:pPr lvl="3"/>
            <a:r>
              <a:rPr lang="en-US" sz="2200" dirty="0" smtClean="0"/>
              <a:t>The name of the port.</a:t>
            </a:r>
          </a:p>
          <a:p>
            <a:pPr lvl="2"/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86400" y="3124200"/>
            <a:ext cx="4390912" cy="3062928"/>
            <a:chOff x="3564563" y="2116370"/>
            <a:chExt cx="6585912" cy="4817830"/>
          </a:xfrm>
        </p:grpSpPr>
        <p:sp>
          <p:nvSpPr>
            <p:cNvPr id="10" name="Freeform 9"/>
            <p:cNvSpPr/>
            <p:nvPr/>
          </p:nvSpPr>
          <p:spPr>
            <a:xfrm>
              <a:off x="6578599" y="2116370"/>
              <a:ext cx="2743200" cy="2286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val 1930"/>
                <a:gd name="f5" fmla="val 7160"/>
                <a:gd name="f6" fmla="val 1530"/>
                <a:gd name="f7" fmla="val 4490"/>
                <a:gd name="f8" fmla="val 3400"/>
                <a:gd name="f9" fmla="val 1970"/>
                <a:gd name="f10" fmla="val 5270"/>
                <a:gd name="f11" fmla="val 5860"/>
                <a:gd name="f12" fmla="val 1950"/>
                <a:gd name="f13" fmla="val 6470"/>
                <a:gd name="f14" fmla="val 2210"/>
                <a:gd name="f15" fmla="val 6970"/>
                <a:gd name="f16" fmla="val 2600"/>
                <a:gd name="f17" fmla="val 7450"/>
                <a:gd name="f18" fmla="val 1390"/>
                <a:gd name="f19" fmla="val 8340"/>
                <a:gd name="f20" fmla="val 650"/>
                <a:gd name="f21" fmla="val 9340"/>
                <a:gd name="f22" fmla="val 10004"/>
                <a:gd name="f23" fmla="val 690"/>
                <a:gd name="f24" fmla="val 10710"/>
                <a:gd name="f25" fmla="val 1050"/>
                <a:gd name="f26" fmla="val 11210"/>
                <a:gd name="f27" fmla="val 1700"/>
                <a:gd name="f28" fmla="val 11570"/>
                <a:gd name="f29" fmla="val 630"/>
                <a:gd name="f30" fmla="val 12330"/>
                <a:gd name="f31" fmla="val 13150"/>
                <a:gd name="f32" fmla="val 13840"/>
                <a:gd name="f33" fmla="val 14470"/>
                <a:gd name="f34" fmla="val 460"/>
                <a:gd name="f35" fmla="val 14870"/>
                <a:gd name="f36" fmla="val 1160"/>
                <a:gd name="f37" fmla="val 15330"/>
                <a:gd name="f38" fmla="val 440"/>
                <a:gd name="f39" fmla="val 16020"/>
                <a:gd name="f40" fmla="val 16740"/>
                <a:gd name="f41" fmla="val 17910"/>
                <a:gd name="f42" fmla="val 18900"/>
                <a:gd name="f43" fmla="val 1130"/>
                <a:gd name="f44" fmla="val 19110"/>
                <a:gd name="f45" fmla="val 2710"/>
                <a:gd name="f46" fmla="val 20240"/>
                <a:gd name="f47" fmla="val 3150"/>
                <a:gd name="f48" fmla="val 21060"/>
                <a:gd name="f49" fmla="val 4580"/>
                <a:gd name="f50" fmla="val 6220"/>
                <a:gd name="f51" fmla="val 6720"/>
                <a:gd name="f52" fmla="val 21000"/>
                <a:gd name="f53" fmla="val 7200"/>
                <a:gd name="f54" fmla="val 20830"/>
                <a:gd name="f55" fmla="val 7660"/>
                <a:gd name="f56" fmla="val 21310"/>
                <a:gd name="f57" fmla="val 8460"/>
                <a:gd name="f58" fmla="val 9450"/>
                <a:gd name="f59" fmla="val 10460"/>
                <a:gd name="f60" fmla="val 12750"/>
                <a:gd name="f61" fmla="val 20310"/>
                <a:gd name="f62" fmla="val 14680"/>
                <a:gd name="f63" fmla="val 18650"/>
                <a:gd name="f64" fmla="val 15010"/>
                <a:gd name="f65" fmla="val 17200"/>
                <a:gd name="f66" fmla="val 17370"/>
                <a:gd name="f67" fmla="val 18920"/>
                <a:gd name="f68" fmla="val 15770"/>
                <a:gd name="f69" fmla="val 15220"/>
                <a:gd name="f70" fmla="val 14700"/>
                <a:gd name="f71" fmla="val 18710"/>
                <a:gd name="f72" fmla="val 14240"/>
                <a:gd name="f73" fmla="val 18310"/>
                <a:gd name="f74" fmla="val 13820"/>
                <a:gd name="f75" fmla="val 12490"/>
                <a:gd name="f76" fmla="val 11000"/>
                <a:gd name="f77" fmla="val 9890"/>
                <a:gd name="f78" fmla="val 8840"/>
                <a:gd name="f79" fmla="val 20790"/>
                <a:gd name="f80" fmla="val 8210"/>
                <a:gd name="f81" fmla="val 19510"/>
                <a:gd name="f82" fmla="val 7620"/>
                <a:gd name="f83" fmla="val 20000"/>
                <a:gd name="f84" fmla="val 7930"/>
                <a:gd name="f85" fmla="val 20290"/>
                <a:gd name="f86" fmla="val 6240"/>
                <a:gd name="f87" fmla="val 4850"/>
                <a:gd name="f88" fmla="val 3570"/>
                <a:gd name="f89" fmla="val 19280"/>
                <a:gd name="f90" fmla="val 2900"/>
                <a:gd name="f91" fmla="val 17640"/>
                <a:gd name="f92" fmla="val 1300"/>
                <a:gd name="f93" fmla="val 17600"/>
                <a:gd name="f94" fmla="val 480"/>
                <a:gd name="f95" fmla="val 16300"/>
                <a:gd name="f96" fmla="val 14660"/>
                <a:gd name="f97" fmla="val 13900"/>
                <a:gd name="f98" fmla="val 13210"/>
                <a:gd name="f99" fmla="val 1070"/>
                <a:gd name="f100" fmla="val 12640"/>
                <a:gd name="f101" fmla="val 380"/>
                <a:gd name="f102" fmla="val 12160"/>
                <a:gd name="f103" fmla="val 10120"/>
                <a:gd name="f104" fmla="val 8590"/>
                <a:gd name="f105" fmla="val 840"/>
                <a:gd name="f106" fmla="val 7330"/>
                <a:gd name="f107" fmla="val 7410"/>
                <a:gd name="f108" fmla="val 2040"/>
                <a:gd name="f109" fmla="val 7690"/>
                <a:gd name="f110" fmla="val 2090"/>
                <a:gd name="f111" fmla="val 7920"/>
                <a:gd name="f112" fmla="val 2790"/>
                <a:gd name="f113" fmla="val 7480"/>
                <a:gd name="f114" fmla="val 3050"/>
                <a:gd name="f115" fmla="val 7670"/>
                <a:gd name="f116" fmla="val 3310"/>
                <a:gd name="f117" fmla="val 11130"/>
                <a:gd name="f118" fmla="val 1910"/>
                <a:gd name="f119" fmla="val 11080"/>
                <a:gd name="f120" fmla="val 2160"/>
                <a:gd name="f121" fmla="val 11030"/>
                <a:gd name="f122" fmla="val 2400"/>
                <a:gd name="f123" fmla="val 14720"/>
                <a:gd name="f124" fmla="val 1400"/>
                <a:gd name="f125" fmla="val 14640"/>
                <a:gd name="f126" fmla="val 1720"/>
                <a:gd name="f127" fmla="val 14540"/>
                <a:gd name="f128" fmla="val 2010"/>
                <a:gd name="f129" fmla="val 19130"/>
                <a:gd name="f130" fmla="val 2890"/>
                <a:gd name="f131" fmla="val 19230"/>
                <a:gd name="f132" fmla="val 3290"/>
                <a:gd name="f133" fmla="val 19190"/>
                <a:gd name="f134" fmla="val 3380"/>
                <a:gd name="f135" fmla="val 20660"/>
                <a:gd name="f136" fmla="val 8170"/>
                <a:gd name="f137" fmla="val 20430"/>
                <a:gd name="f138" fmla="val 8620"/>
                <a:gd name="f139" fmla="val 20110"/>
                <a:gd name="f140" fmla="val 8990"/>
                <a:gd name="f141" fmla="val 18660"/>
                <a:gd name="f142" fmla="val 18740"/>
                <a:gd name="f143" fmla="val 14200"/>
                <a:gd name="f144" fmla="val 18280"/>
                <a:gd name="f145" fmla="val 12200"/>
                <a:gd name="f146" fmla="val 17000"/>
                <a:gd name="f147" fmla="val 11450"/>
                <a:gd name="f148" fmla="val 14320"/>
                <a:gd name="f149" fmla="val 17980"/>
                <a:gd name="f150" fmla="val 14350"/>
                <a:gd name="f151" fmla="val 17680"/>
                <a:gd name="f152" fmla="val 14370"/>
                <a:gd name="f153" fmla="val 17360"/>
                <a:gd name="f154" fmla="val 8220"/>
                <a:gd name="f155" fmla="val 8060"/>
                <a:gd name="f156" fmla="val 19250"/>
                <a:gd name="f157" fmla="val 7960"/>
                <a:gd name="f158" fmla="val 18950"/>
                <a:gd name="f159" fmla="val 7860"/>
                <a:gd name="f160" fmla="val 18640"/>
                <a:gd name="f161" fmla="val 3090"/>
                <a:gd name="f162" fmla="val 3280"/>
                <a:gd name="f163" fmla="val 17540"/>
                <a:gd name="f164" fmla="val 3460"/>
                <a:gd name="f165" fmla="val 17450"/>
                <a:gd name="f166" fmla="val 12900"/>
                <a:gd name="f167" fmla="val 1780"/>
                <a:gd name="f168" fmla="val 13130"/>
                <a:gd name="f169" fmla="val 2330"/>
                <a:gd name="f170" fmla="val 13040"/>
                <a:gd name="f171" fmla="*/ f0 1 21600"/>
                <a:gd name="f172" fmla="*/ f1 1 21600"/>
                <a:gd name="f173" fmla="*/ 3000 f171 1"/>
                <a:gd name="f174" fmla="*/ 17110 f171 1"/>
                <a:gd name="f175" fmla="*/ 17330 f172 1"/>
                <a:gd name="f176" fmla="*/ 3320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3" t="f176" r="f174" b="f175"/>
              <a:pathLst>
                <a:path w="21600" h="21600">
                  <a:moveTo>
                    <a:pt x="f4" y="f5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31" y="f2"/>
                  </a:cubicBezTo>
                  <a:cubicBezTo>
                    <a:pt x="f32" y="f2"/>
                    <a:pt x="f33" y="f34"/>
                    <a:pt x="f35" y="f36"/>
                  </a:cubicBezTo>
                  <a:cubicBezTo>
                    <a:pt x="f37" y="f38"/>
                    <a:pt x="f39" y="f2"/>
                    <a:pt x="f40" y="f2"/>
                  </a:cubicBezTo>
                  <a:cubicBezTo>
                    <a:pt x="f41" y="f2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5"/>
                  </a:cubicBezTo>
                  <a:cubicBezTo>
                    <a:pt x="f56" y="f57"/>
                    <a:pt x="f3" y="f58"/>
                    <a:pt x="f3" y="f59"/>
                  </a:cubicBezTo>
                  <a:cubicBezTo>
                    <a:pt x="f3" y="f60"/>
                    <a:pt x="f61" y="f62"/>
                    <a:pt x="f63" y="f64"/>
                  </a:cubicBezTo>
                  <a:cubicBezTo>
                    <a:pt x="f63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cubicBezTo>
                    <a:pt x="f74" y="f46"/>
                    <a:pt x="f75" y="f3"/>
                    <a:pt x="f76" y="f3"/>
                  </a:cubicBezTo>
                  <a:cubicBezTo>
                    <a:pt x="f77" y="f3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94" y="f96"/>
                  </a:cubicBezTo>
                  <a:cubicBezTo>
                    <a:pt x="f94" y="f97"/>
                    <a:pt x="f23" y="f98"/>
                    <a:pt x="f99" y="f100"/>
                  </a:cubicBezTo>
                  <a:cubicBezTo>
                    <a:pt x="f101" y="f102"/>
                    <a:pt x="f2" y="f26"/>
                    <a:pt x="f2" y="f103"/>
                  </a:cubicBezTo>
                  <a:cubicBezTo>
                    <a:pt x="f2" y="f104"/>
                    <a:pt x="f105" y="f106"/>
                    <a:pt x="f4" y="f5"/>
                  </a:cubicBezTo>
                  <a:close/>
                </a:path>
                <a:path w="21600" h="21600" fill="none">
                  <a:moveTo>
                    <a:pt x="f4" y="f5"/>
                  </a:moveTo>
                  <a:cubicBezTo>
                    <a:pt x="f12" y="f107"/>
                    <a:pt x="f108" y="f109"/>
                    <a:pt x="f110" y="f111"/>
                  </a:cubicBezTo>
                </a:path>
                <a:path w="21600" h="21600" fill="none">
                  <a:moveTo>
                    <a:pt x="f15" y="f16"/>
                  </a:moveTo>
                  <a:cubicBezTo>
                    <a:pt x="f53" y="f112"/>
                    <a:pt x="f113" y="f114"/>
                    <a:pt x="f115" y="f116"/>
                  </a:cubicBezTo>
                </a:path>
                <a:path w="21600" h="21600" fill="none">
                  <a:moveTo>
                    <a:pt x="f26" y="f27"/>
                  </a:moveTo>
                  <a:cubicBezTo>
                    <a:pt x="f117" y="f118"/>
                    <a:pt x="f119" y="f120"/>
                    <a:pt x="f121" y="f122"/>
                  </a:cubicBezTo>
                </a:path>
                <a:path w="21600" h="21600" fill="none">
                  <a:moveTo>
                    <a:pt x="f35" y="f36"/>
                  </a:moveTo>
                  <a:cubicBezTo>
                    <a:pt x="f123" y="f124"/>
                    <a:pt x="f125" y="f126"/>
                    <a:pt x="f127" y="f128"/>
                  </a:cubicBezTo>
                </a:path>
                <a:path w="21600" h="21600" fill="none">
                  <a:moveTo>
                    <a:pt x="f44" y="f45"/>
                  </a:moveTo>
                  <a:cubicBezTo>
                    <a:pt x="f129" y="f130"/>
                    <a:pt x="f131" y="f132"/>
                    <a:pt x="f133" y="f134"/>
                  </a:cubicBezTo>
                </a:path>
                <a:path w="21600" h="21600" fill="none">
                  <a:moveTo>
                    <a:pt x="f54" y="f55"/>
                  </a:moveTo>
                  <a:cubicBezTo>
                    <a:pt x="f135" y="f136"/>
                    <a:pt x="f137" y="f138"/>
                    <a:pt x="f139" y="f140"/>
                  </a:cubicBezTo>
                </a:path>
                <a:path w="21600" h="21600" fill="none">
                  <a:moveTo>
                    <a:pt x="f141" y="f64"/>
                  </a:moveTo>
                  <a:cubicBezTo>
                    <a:pt x="f142" y="f143"/>
                    <a:pt x="f144" y="f145"/>
                    <a:pt x="f146" y="f147"/>
                  </a:cubicBezTo>
                </a:path>
                <a:path w="21600" h="21600" fill="none">
                  <a:moveTo>
                    <a:pt x="f72" y="f73"/>
                  </a:moveTo>
                  <a:cubicBezTo>
                    <a:pt x="f148" y="f149"/>
                    <a:pt x="f150" y="f151"/>
                    <a:pt x="f152" y="f153"/>
                  </a:cubicBezTo>
                </a:path>
                <a:path w="21600" h="21600" fill="none">
                  <a:moveTo>
                    <a:pt x="f154" y="f81"/>
                  </a:moveTo>
                  <a:cubicBezTo>
                    <a:pt x="f155" y="f156"/>
                    <a:pt x="f157" y="f158"/>
                    <a:pt x="f159" y="f160"/>
                  </a:cubicBezTo>
                </a:path>
                <a:path w="21600" h="21600" fill="none">
                  <a:moveTo>
                    <a:pt x="f90" y="f91"/>
                  </a:moveTo>
                  <a:cubicBezTo>
                    <a:pt x="f161" y="f93"/>
                    <a:pt x="f162" y="f163"/>
                    <a:pt x="f164" y="f165"/>
                  </a:cubicBezTo>
                </a:path>
                <a:path w="21600" h="21600" fill="none">
                  <a:moveTo>
                    <a:pt x="f99" y="f100"/>
                  </a:moveTo>
                  <a:cubicBezTo>
                    <a:pt x="f124" y="f166"/>
                    <a:pt x="f167" y="f168"/>
                    <a:pt x="f169" y="f170"/>
                  </a:cubicBezTo>
                </a:path>
              </a:pathLst>
            </a:custGeom>
            <a:solidFill>
              <a:srgbClr val="B3B3B3"/>
            </a:solidFill>
            <a:ln w="0">
              <a:solidFill>
                <a:srgbClr val="000000"/>
              </a:solidFill>
              <a:prstDash val="solid"/>
            </a:ln>
          </p:spPr>
          <p:txBody>
            <a:bodyPr wrap="none" lIns="90000" tIns="45000" rIns="90000" bIns="45000" anchor="ctr" compatLnSpc="0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>
                <a:latin typeface="Arial" panose="020B0604020202020204" pitchFamily="34" charset="0"/>
                <a:ea typeface="DejaVu Sans" pitchFamily="2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563" y="5791200"/>
              <a:ext cx="1143001" cy="1143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0">
              <a:schemeClr val="dk1"/>
            </a:lnRef>
            <a:fillRef idx="0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000" tIns="72000" rIns="117000" bIns="720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94575" y="5791200"/>
              <a:ext cx="1143000" cy="1143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0">
              <a:schemeClr val="dk1"/>
            </a:lnRef>
            <a:fillRef idx="0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000" tIns="72000" rIns="117000" bIns="720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>
                  <a:solidFill>
                    <a:srgbClr val="FF63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75876" y="5791200"/>
              <a:ext cx="1143001" cy="1143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0">
              <a:schemeClr val="dk1"/>
            </a:lnRef>
            <a:fillRef idx="0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000" tIns="72000" rIns="117000" bIns="720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Proxy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007475" y="5791200"/>
              <a:ext cx="1143000" cy="1143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0">
              <a:schemeClr val="dk1"/>
            </a:lnRef>
            <a:fillRef idx="0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000" tIns="72000" rIns="117000" bIns="7200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94575" y="2751177"/>
              <a:ext cx="1143000" cy="1143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style>
            <a:lnRef idx="0">
              <a:schemeClr val="dk1"/>
            </a:lnRef>
            <a:fillRef idx="0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7000" tIns="72000" rIns="117000" bIns="720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</a:p>
          </p:txBody>
        </p:sp>
        <p:cxnSp>
          <p:nvCxnSpPr>
            <p:cNvPr id="16" name="Straight Connector 15"/>
            <p:cNvCxnSpPr>
              <a:stCxn id="13" idx="3"/>
              <a:endCxn id="12" idx="1"/>
            </p:cNvCxnSpPr>
            <p:nvPr/>
          </p:nvCxnSpPr>
          <p:spPr>
            <a:xfrm>
              <a:off x="6318876" y="6362701"/>
              <a:ext cx="1075699" cy="0"/>
            </a:xfrm>
            <a:prstGeom prst="line">
              <a:avLst/>
            </a:prstGeom>
            <a:ln w="28575"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3"/>
              <a:endCxn id="14" idx="1"/>
            </p:cNvCxnSpPr>
            <p:nvPr/>
          </p:nvCxnSpPr>
          <p:spPr>
            <a:xfrm>
              <a:off x="8537576" y="6362701"/>
              <a:ext cx="469899" cy="0"/>
            </a:xfrm>
            <a:prstGeom prst="line">
              <a:avLst/>
            </a:prstGeom>
            <a:ln w="28575"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3" idx="1"/>
            </p:cNvCxnSpPr>
            <p:nvPr/>
          </p:nvCxnSpPr>
          <p:spPr>
            <a:xfrm flipV="1">
              <a:off x="4690957" y="6362701"/>
              <a:ext cx="484919" cy="1"/>
            </a:xfrm>
            <a:prstGeom prst="line">
              <a:avLst/>
            </a:prstGeom>
            <a:ln w="28575"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0"/>
            </p:cNvCxnSpPr>
            <p:nvPr/>
          </p:nvCxnSpPr>
          <p:spPr>
            <a:xfrm flipV="1">
              <a:off x="7966076" y="3894177"/>
              <a:ext cx="0" cy="1897023"/>
            </a:xfrm>
            <a:prstGeom prst="line">
              <a:avLst/>
            </a:prstGeom>
            <a:ln w="28575"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laceholder 3" descr="100002010000008200000082238278D4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76" y="4642069"/>
            <a:ext cx="73950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Server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clients find </a:t>
            </a:r>
            <a:r>
              <a:rPr lang="en-US" dirty="0"/>
              <a:t>a server using its Ibis identifier and bind a </a:t>
            </a:r>
            <a:r>
              <a:rPr lang="en-US" dirty="0" smtClean="0"/>
              <a:t>Send Port to the matching Receive Port at the server to exchange messages with the server.</a:t>
            </a:r>
          </a:p>
          <a:p>
            <a:r>
              <a:rPr lang="en-US" dirty="0" smtClean="0"/>
              <a:t>The </a:t>
            </a:r>
            <a:r>
              <a:rPr lang="en-US" dirty="0"/>
              <a:t>client will request the server to execute a </a:t>
            </a:r>
            <a:r>
              <a:rPr lang="en-US" dirty="0" smtClean="0"/>
              <a:t>particular </a:t>
            </a:r>
            <a:r>
              <a:rPr lang="en-US" dirty="0"/>
              <a:t>method from a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The </a:t>
            </a:r>
            <a:r>
              <a:rPr lang="en-US" dirty="0"/>
              <a:t>client </a:t>
            </a:r>
            <a:r>
              <a:rPr lang="en-US" dirty="0" smtClean="0"/>
              <a:t>can install </a:t>
            </a:r>
            <a:r>
              <a:rPr lang="en-US" dirty="0"/>
              <a:t>the service onto </a:t>
            </a:r>
            <a:r>
              <a:rPr lang="en-US" dirty="0" smtClean="0"/>
              <a:t>server</a:t>
            </a:r>
            <a:endParaRPr lang="en-US" dirty="0"/>
          </a:p>
          <a:p>
            <a:r>
              <a:rPr lang="en-US" dirty="0" smtClean="0"/>
              <a:t>Cuckoo </a:t>
            </a:r>
            <a:r>
              <a:rPr lang="en-US" dirty="0"/>
              <a:t>can </a:t>
            </a:r>
            <a:r>
              <a:rPr lang="en-US" dirty="0" smtClean="0"/>
              <a:t>switch </a:t>
            </a:r>
            <a:r>
              <a:rPr lang="en-US" dirty="0"/>
              <a:t>to another </a:t>
            </a:r>
            <a:r>
              <a:rPr lang="en-US" dirty="0" smtClean="0"/>
              <a:t>remote resource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of Cuckoo: Trade 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Early </a:t>
            </a:r>
            <a:r>
              <a:rPr lang="en-US" b="1" dirty="0"/>
              <a:t>binding</a:t>
            </a:r>
          </a:p>
          <a:p>
            <a:pPr lvl="1"/>
            <a:r>
              <a:rPr lang="en-US" dirty="0"/>
              <a:t>For gaining </a:t>
            </a:r>
            <a:r>
              <a:rPr lang="en-US" dirty="0" smtClean="0"/>
              <a:t>speed</a:t>
            </a:r>
            <a:endParaRPr lang="en-US" b="1" dirty="0"/>
          </a:p>
          <a:p>
            <a:pPr lvl="1"/>
            <a:r>
              <a:rPr lang="en-US" dirty="0" smtClean="0"/>
              <a:t>Try to </a:t>
            </a:r>
            <a:r>
              <a:rPr lang="en-US" dirty="0"/>
              <a:t>find and, if needed</a:t>
            </a:r>
            <a:r>
              <a:rPr lang="en-US" dirty="0" smtClean="0"/>
              <a:t>, install a </a:t>
            </a:r>
            <a:r>
              <a:rPr lang="en-US" dirty="0"/>
              <a:t>remote resource at the </a:t>
            </a:r>
            <a:r>
              <a:rPr lang="en-US" dirty="0" smtClean="0"/>
              <a:t>moment the </a:t>
            </a:r>
            <a:r>
              <a:rPr lang="en-US" dirty="0"/>
              <a:t>activity binds to the </a:t>
            </a:r>
            <a:r>
              <a:rPr lang="en-US" dirty="0" smtClean="0"/>
              <a:t>service</a:t>
            </a:r>
            <a:endParaRPr lang="en-US" dirty="0"/>
          </a:p>
          <a:p>
            <a:pPr marL="320040" lvl="1" indent="-320040">
              <a:spcBef>
                <a:spcPts val="700"/>
              </a:spcBef>
              <a:buFont typeface="Symbol" panose="05050102010706020507" pitchFamily="18" charset="2"/>
              <a:buChar char="·"/>
            </a:pPr>
            <a:r>
              <a:rPr lang="en-US" sz="2900" b="1" dirty="0"/>
              <a:t>Late binding</a:t>
            </a:r>
          </a:p>
          <a:p>
            <a:pPr marL="708660" lvl="2" indent="-320040">
              <a:spcBef>
                <a:spcPts val="700"/>
              </a:spcBef>
            </a:pPr>
            <a:r>
              <a:rPr lang="en-US" sz="2600" dirty="0" smtClean="0"/>
              <a:t>For </a:t>
            </a:r>
            <a:r>
              <a:rPr lang="en-US" sz="2600" dirty="0" smtClean="0"/>
              <a:t>optimizing energy usage</a:t>
            </a:r>
            <a:endParaRPr lang="en-US" sz="2600" dirty="0" smtClean="0"/>
          </a:p>
          <a:p>
            <a:pPr marL="708660" lvl="2" indent="-320040">
              <a:spcBef>
                <a:spcPts val="700"/>
              </a:spcBef>
            </a:pPr>
            <a:r>
              <a:rPr lang="en-US" sz="2600" dirty="0"/>
              <a:t>The resource discovery process will be delayed until a method will be </a:t>
            </a:r>
            <a:r>
              <a:rPr lang="en-US" sz="2600" dirty="0" smtClean="0"/>
              <a:t>invoked</a:t>
            </a:r>
            <a:endParaRPr lang="en-US" sz="2600" dirty="0"/>
          </a:p>
          <a:p>
            <a:pPr marL="320040" lvl="1" indent="-320040">
              <a:spcBef>
                <a:spcPts val="700"/>
              </a:spcBef>
            </a:pPr>
            <a:r>
              <a:rPr lang="en-US" sz="2900" dirty="0" smtClean="0"/>
              <a:t>Increase </a:t>
            </a:r>
            <a:r>
              <a:rPr lang="en-US" sz="2900" b="1" dirty="0" smtClean="0"/>
              <a:t>maximum number of </a:t>
            </a:r>
            <a:r>
              <a:rPr lang="en-US" sz="2900" b="1" dirty="0"/>
              <a:t>remote resources </a:t>
            </a:r>
            <a:endParaRPr lang="en-US" sz="2900" b="1" dirty="0" smtClean="0"/>
          </a:p>
          <a:p>
            <a:pPr marL="708660" lvl="2" indent="-320040">
              <a:spcBef>
                <a:spcPts val="700"/>
              </a:spcBef>
            </a:pPr>
            <a:r>
              <a:rPr lang="en-US" sz="2600" dirty="0"/>
              <a:t>Increase </a:t>
            </a:r>
            <a:r>
              <a:rPr lang="en-US" sz="2600" dirty="0" smtClean="0"/>
              <a:t>the chance </a:t>
            </a:r>
            <a:r>
              <a:rPr lang="en-US" sz="2600" dirty="0"/>
              <a:t>to find remote </a:t>
            </a:r>
            <a:r>
              <a:rPr lang="en-US" sz="2600" dirty="0" smtClean="0"/>
              <a:t>resource that </a:t>
            </a:r>
            <a:r>
              <a:rPr lang="en-US" sz="2600" dirty="0"/>
              <a:t>can be </a:t>
            </a:r>
            <a:r>
              <a:rPr lang="en-US" sz="2600" dirty="0" smtClean="0"/>
              <a:t>used </a:t>
            </a:r>
          </a:p>
          <a:p>
            <a:pPr marL="708660" lvl="2" indent="-320040">
              <a:spcBef>
                <a:spcPts val="700"/>
              </a:spcBef>
            </a:pPr>
            <a:r>
              <a:rPr lang="en-US" sz="2600" dirty="0" smtClean="0"/>
              <a:t>More </a:t>
            </a:r>
            <a:r>
              <a:rPr lang="en-US" sz="2600" dirty="0"/>
              <a:t>overhead in terms of time </a:t>
            </a:r>
            <a:r>
              <a:rPr lang="en-US" sz="2600" dirty="0" smtClean="0"/>
              <a:t>and energy </a:t>
            </a:r>
            <a:r>
              <a:rPr lang="en-US" sz="2600" dirty="0"/>
              <a:t>if Cuckoo cannot connect to any of the resources</a:t>
            </a:r>
            <a:r>
              <a:rPr lang="en-US" dirty="0" smtClean="0"/>
              <a:t>.</a:t>
            </a:r>
          </a:p>
          <a:p>
            <a:pPr marL="320040" lvl="1" indent="-320040">
              <a:spcBef>
                <a:spcPts val="700"/>
              </a:spcBef>
            </a:pPr>
            <a:r>
              <a:rPr lang="en-US" sz="2900" b="1" dirty="0" smtClean="0"/>
              <a:t>Execute method of the service in parallel on multiple resources</a:t>
            </a:r>
            <a:r>
              <a:rPr lang="en-US" sz="2900" dirty="0" smtClean="0"/>
              <a:t>.</a:t>
            </a:r>
          </a:p>
          <a:p>
            <a:pPr marL="708660" lvl="2" indent="-320040">
              <a:spcBef>
                <a:spcPts val="700"/>
              </a:spcBef>
            </a:pPr>
            <a:r>
              <a:rPr lang="en-US" sz="2600" dirty="0" smtClean="0"/>
              <a:t>Speed up execution</a:t>
            </a:r>
          </a:p>
          <a:p>
            <a:pPr marL="708660" lvl="2" indent="-320040">
              <a:spcBef>
                <a:spcPts val="700"/>
              </a:spcBef>
            </a:pPr>
            <a:r>
              <a:rPr lang="en-US" sz="2600" dirty="0" smtClean="0"/>
              <a:t>Energy hungry </a:t>
            </a:r>
          </a:p>
          <a:p>
            <a:pPr marL="320040" lvl="1" indent="-320040">
              <a:spcBef>
                <a:spcPts val="700"/>
              </a:spcBef>
            </a:pPr>
            <a:r>
              <a:rPr lang="en-US" sz="3200" dirty="0" smtClean="0"/>
              <a:t>Configure </a:t>
            </a:r>
            <a:r>
              <a:rPr lang="en-US" sz="3200" dirty="0" smtClean="0"/>
              <a:t>individual </a:t>
            </a:r>
            <a:r>
              <a:rPr lang="en-US" sz="3200" dirty="0"/>
              <a:t>methods of a service to be </a:t>
            </a:r>
            <a:r>
              <a:rPr lang="en-US" sz="3200" b="1" dirty="0" smtClean="0"/>
              <a:t>not </a:t>
            </a:r>
            <a:r>
              <a:rPr lang="en-US" sz="3200" b="1" dirty="0" err="1" smtClean="0"/>
              <a:t>offloadable</a:t>
            </a:r>
            <a:r>
              <a:rPr lang="en-US" sz="3200" b="1" dirty="0" smtClean="0"/>
              <a:t> </a:t>
            </a:r>
            <a:r>
              <a:rPr lang="en-US" sz="3200" dirty="0"/>
              <a:t>at all</a:t>
            </a:r>
            <a:endParaRPr lang="en-US" sz="3200" dirty="0" smtClean="0"/>
          </a:p>
          <a:p>
            <a:pPr marL="708660" lvl="2" indent="-320040">
              <a:spcBef>
                <a:spcPts val="700"/>
              </a:spcBef>
            </a:pPr>
            <a:endParaRPr lang="en-US" sz="2600" dirty="0" smtClean="0"/>
          </a:p>
          <a:p>
            <a:pPr mar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Cuckoo: A Computation Offloading Framework for Smartphones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eyeDentify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Object recognition of images captured by the </a:t>
            </a:r>
            <a:r>
              <a:rPr lang="en-US" dirty="0" smtClean="0"/>
              <a:t>camera</a:t>
            </a:r>
            <a:endParaRPr lang="en-US" dirty="0"/>
          </a:p>
          <a:p>
            <a:r>
              <a:rPr lang="en-US" dirty="0" smtClean="0"/>
              <a:t>Allows the </a:t>
            </a:r>
            <a:r>
              <a:rPr lang="en-US" dirty="0"/>
              <a:t>user to teach new objects to the application </a:t>
            </a:r>
            <a:endParaRPr lang="en-US" dirty="0" smtClean="0"/>
          </a:p>
          <a:p>
            <a:r>
              <a:rPr lang="en-US" dirty="0" smtClean="0"/>
              <a:t>Converts </a:t>
            </a:r>
            <a:r>
              <a:rPr lang="en-US" dirty="0"/>
              <a:t>an image into a feature vector</a:t>
            </a:r>
          </a:p>
          <a:p>
            <a:r>
              <a:rPr lang="en-US" dirty="0" smtClean="0"/>
              <a:t>Compute </a:t>
            </a:r>
            <a:r>
              <a:rPr lang="en-US" dirty="0"/>
              <a:t>and memory intensive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3619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67355" tIns="33677" rIns="67355" bIns="33677"/>
          <a:lstStyle/>
          <a:p>
            <a:r>
              <a:rPr lang="en-US" dirty="0" smtClean="0"/>
              <a:t>Application: </a:t>
            </a:r>
            <a:r>
              <a:rPr lang="en-US" dirty="0" err="1"/>
              <a:t>eyeDentify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4114800"/>
          </a:xfrm>
        </p:spPr>
        <p:txBody>
          <a:bodyPr>
            <a:normAutofit/>
          </a:bodyPr>
          <a:lstStyle/>
          <a:p>
            <a:pPr>
              <a:spcBef>
                <a:spcPts val="884"/>
              </a:spcBef>
            </a:pPr>
            <a:r>
              <a:rPr lang="en-US" altLang="en-US" sz="3200" dirty="0" smtClean="0"/>
              <a:t>Results</a:t>
            </a:r>
          </a:p>
          <a:p>
            <a:pPr lvl="1">
              <a:spcBef>
                <a:spcPts val="884"/>
              </a:spcBef>
            </a:pPr>
            <a:r>
              <a:rPr lang="en-US" altLang="en-US" sz="2800" dirty="0"/>
              <a:t>Always perform object recognition, even when no network connection is available </a:t>
            </a:r>
          </a:p>
          <a:p>
            <a:pPr lvl="1">
              <a:spcBef>
                <a:spcPts val="884"/>
              </a:spcBef>
            </a:pPr>
            <a:r>
              <a:rPr lang="en-US" altLang="en-US" sz="2800" dirty="0"/>
              <a:t>Remote implementation </a:t>
            </a:r>
            <a:endParaRPr lang="en-US" altLang="en-US" sz="2800" dirty="0" smtClean="0"/>
          </a:p>
          <a:p>
            <a:pPr lvl="2">
              <a:spcBef>
                <a:spcPts val="884"/>
              </a:spcBef>
            </a:pPr>
            <a:r>
              <a:rPr lang="en-US" altLang="en-US" sz="2400" dirty="0" smtClean="0"/>
              <a:t>Speed up </a:t>
            </a:r>
            <a:r>
              <a:rPr lang="en-US" altLang="en-US" sz="2400" dirty="0"/>
              <a:t>the recognition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60 times </a:t>
            </a:r>
            <a:r>
              <a:rPr lang="en-US" altLang="en-US" sz="2400" dirty="0" smtClean="0"/>
              <a:t>faster)</a:t>
            </a:r>
          </a:p>
          <a:p>
            <a:pPr lvl="2">
              <a:spcBef>
                <a:spcPts val="884"/>
              </a:spcBef>
            </a:pPr>
            <a:r>
              <a:rPr lang="en-US" altLang="en-US" sz="2400" dirty="0" smtClean="0"/>
              <a:t>Reduce the </a:t>
            </a:r>
            <a:r>
              <a:rPr lang="en-US" altLang="en-US" sz="2400" dirty="0"/>
              <a:t>energy </a:t>
            </a:r>
            <a:r>
              <a:rPr lang="en-US" altLang="en-US" sz="2400" dirty="0" smtClean="0"/>
              <a:t>consumption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40 times less </a:t>
            </a:r>
            <a:r>
              <a:rPr lang="en-US" altLang="en-US" sz="2400" dirty="0" smtClean="0"/>
              <a:t>energy)</a:t>
            </a:r>
          </a:p>
          <a:p>
            <a:pPr lvl="2">
              <a:spcBef>
                <a:spcPts val="884"/>
              </a:spcBef>
            </a:pPr>
            <a:r>
              <a:rPr lang="en-US" altLang="en-US" sz="2400" dirty="0" smtClean="0"/>
              <a:t>Higher quality object recognition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/>
              <a:t>PhotoShoot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Face detection </a:t>
            </a:r>
            <a:r>
              <a:rPr lang="en-US" dirty="0"/>
              <a:t>will determine whether a shot is a hit or not.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448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19800" cy="477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30615"/>
            <a:ext cx="4572000" cy="3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78" y="3124200"/>
            <a:ext cx="6452919" cy="33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/>
              <a:t>PhotoShoot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major compute intensive operation in this game is the face detection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Without offloading, the </a:t>
            </a:r>
            <a:r>
              <a:rPr lang="en-US" dirty="0"/>
              <a:t>slower the processor of the smartphone, the longer it takes for the shot to </a:t>
            </a:r>
            <a:r>
              <a:rPr lang="en-US" dirty="0" smtClean="0"/>
              <a:t>be analyzed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Cuckoo Limitations</a:t>
            </a:r>
            <a:endParaRPr lang="zh-TW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1219200"/>
            <a:ext cx="9080500" cy="51816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Char char="·"/>
              <a:defRPr sz="2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8700" indent="-274320" algn="l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Char char="·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37360" indent="-228600" algn="l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Cuckoo does not yet support callbacks.</a:t>
            </a:r>
          </a:p>
          <a:p>
            <a:r>
              <a:rPr lang="en-US" altLang="zh-TW" dirty="0"/>
              <a:t>Method arguments can only be used as input parameters and cannot be used in a C-style way as output parameter.</a:t>
            </a:r>
          </a:p>
          <a:p>
            <a:pPr lvl="1"/>
            <a:r>
              <a:rPr lang="en-US" altLang="zh-TW" dirty="0"/>
              <a:t>Only the return object of a method will be available to the activity.</a:t>
            </a:r>
          </a:p>
          <a:p>
            <a:r>
              <a:rPr lang="en-US" altLang="zh-TW" dirty="0"/>
              <a:t>Does not support any form of security.</a:t>
            </a:r>
          </a:p>
          <a:p>
            <a:r>
              <a:rPr lang="en-US" altLang="zh-TW" dirty="0"/>
              <a:t>Supports only stateless services.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Cuckoo: A Computation Offloading Framework for Smartphones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2256-B84F-4A72-A3BF-1AF676969414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2014/7/8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9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 framework that allows local and remote </a:t>
            </a:r>
            <a:r>
              <a:rPr lang="en-US" dirty="0" smtClean="0"/>
              <a:t>implementations for </a:t>
            </a:r>
            <a:r>
              <a:rPr lang="en-US" dirty="0"/>
              <a:t>computation </a:t>
            </a:r>
            <a:r>
              <a:rPr lang="en-US" dirty="0" smtClean="0"/>
              <a:t>offloading for </a:t>
            </a:r>
            <a:r>
              <a:rPr lang="en-US" dirty="0"/>
              <a:t>smartphones</a:t>
            </a:r>
          </a:p>
          <a:p>
            <a:r>
              <a:rPr lang="en-US" dirty="0" smtClean="0"/>
              <a:t>It </a:t>
            </a:r>
            <a:r>
              <a:rPr lang="en-US" dirty="0"/>
              <a:t>allows a single interface from both </a:t>
            </a:r>
            <a:r>
              <a:rPr lang="en-US" dirty="0" smtClean="0"/>
              <a:t>implementations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can use more remote servers and it can </a:t>
            </a:r>
            <a:r>
              <a:rPr lang="en-US" dirty="0" smtClean="0"/>
              <a:t>switch </a:t>
            </a:r>
            <a:r>
              <a:rPr lang="en-US" dirty="0"/>
              <a:t>between them if there are </a:t>
            </a:r>
            <a:r>
              <a:rPr lang="en-US" dirty="0" smtClean="0"/>
              <a:t>disconnections</a:t>
            </a:r>
          </a:p>
          <a:p>
            <a:r>
              <a:rPr lang="en-US" dirty="0"/>
              <a:t>With no big programming </a:t>
            </a:r>
            <a:r>
              <a:rPr lang="en-US" dirty="0" smtClean="0"/>
              <a:t>effort, Cuckoo can </a:t>
            </a:r>
          </a:p>
          <a:p>
            <a:pPr lvl="1"/>
            <a:r>
              <a:rPr lang="en-US" b="1" dirty="0" smtClean="0"/>
              <a:t>increase </a:t>
            </a:r>
            <a:r>
              <a:rPr lang="en-US" b="1" dirty="0"/>
              <a:t>the speed of compute intensive </a:t>
            </a:r>
            <a:r>
              <a:rPr lang="en-US" b="1" dirty="0" smtClean="0"/>
              <a:t>operations </a:t>
            </a:r>
          </a:p>
          <a:p>
            <a:pPr lvl="1"/>
            <a:r>
              <a:rPr lang="en-US" b="1" dirty="0" smtClean="0"/>
              <a:t>reduce </a:t>
            </a:r>
            <a:r>
              <a:rPr lang="en-US" b="1" dirty="0"/>
              <a:t>the energy </a:t>
            </a:r>
            <a:r>
              <a:rPr lang="en-US" b="1" dirty="0" smtClean="0"/>
              <a:t>consumption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57400" y="2534544"/>
            <a:ext cx="5850256" cy="3833982"/>
            <a:chOff x="2270199" y="2414418"/>
            <a:chExt cx="5850256" cy="3833982"/>
          </a:xfrm>
        </p:grpSpPr>
        <p:grpSp>
          <p:nvGrpSpPr>
            <p:cNvPr id="9" name="Group 8"/>
            <p:cNvGrpSpPr/>
            <p:nvPr/>
          </p:nvGrpSpPr>
          <p:grpSpPr>
            <a:xfrm>
              <a:off x="2270199" y="2414418"/>
              <a:ext cx="5850256" cy="1262232"/>
              <a:chOff x="-857250" y="2490618"/>
              <a:chExt cx="5850256" cy="1262232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145"/>
              <a:stretch/>
            </p:blipFill>
            <p:spPr bwMode="auto">
              <a:xfrm>
                <a:off x="-857250" y="2490618"/>
                <a:ext cx="5734050" cy="126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05" t="32240" b="61244"/>
              <a:stretch/>
            </p:blipFill>
            <p:spPr bwMode="auto">
              <a:xfrm>
                <a:off x="2206551" y="3488391"/>
                <a:ext cx="2786455" cy="258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676650"/>
              <a:ext cx="520065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Cuckoo: A Computation Offloading Framework for Smartphones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057400" y="1105300"/>
            <a:ext cx="5638800" cy="14478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Mobile Computation Offloading </a:t>
            </a:r>
          </a:p>
          <a:p>
            <a:pPr algn="ctr"/>
            <a:r>
              <a:rPr lang="en-US" sz="2800" i="1" dirty="0" smtClean="0"/>
              <a:t>transfer of computation execution </a:t>
            </a:r>
          </a:p>
          <a:p>
            <a:pPr algn="ctr"/>
            <a:r>
              <a:rPr lang="en-US" sz="2800" i="1" dirty="0" smtClean="0"/>
              <a:t>outside the mobile device</a:t>
            </a:r>
            <a:endParaRPr lang="en-US" sz="2800" i="1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alilandsman.files.wordpress.com/2014/03/imag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60814" y="2415988"/>
            <a:ext cx="2641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Cuckoo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 complete framework for computation </a:t>
            </a:r>
            <a:r>
              <a:rPr lang="en-US" dirty="0" smtClean="0"/>
              <a:t>offloading for Android</a:t>
            </a:r>
            <a:r>
              <a:rPr lang="en-US" dirty="0"/>
              <a:t>, </a:t>
            </a:r>
            <a:r>
              <a:rPr lang="en-US" dirty="0" smtClean="0"/>
              <a:t>which </a:t>
            </a:r>
            <a:r>
              <a:rPr lang="en-US" altLang="en-US" dirty="0" smtClean="0"/>
              <a:t>integrates </a:t>
            </a:r>
            <a:r>
              <a:rPr lang="en-US" altLang="en-US" dirty="0"/>
              <a:t>with Eclipse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runtime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resource manager application </a:t>
            </a:r>
            <a:r>
              <a:rPr lang="en-US" dirty="0" smtClean="0"/>
              <a:t>for smartphone </a:t>
            </a:r>
            <a:r>
              <a:rPr lang="en-US" dirty="0"/>
              <a:t>users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programming model for developers</a:t>
            </a:r>
          </a:p>
          <a:p>
            <a:r>
              <a:rPr lang="en-US" dirty="0"/>
              <a:t>It supports local and remote execution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4372983"/>
            <a:ext cx="4953000" cy="1827904"/>
            <a:chOff x="1295400" y="4092388"/>
            <a:chExt cx="6019800" cy="2307516"/>
          </a:xfrm>
        </p:grpSpPr>
        <p:pic>
          <p:nvPicPr>
            <p:cNvPr id="3074" name="Picture 2" descr="http://talilandsman.files.wordpress.com/2014/03/image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 bwMode="auto">
            <a:xfrm>
              <a:off x="1295400" y="4092388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alilandsman.files.wordpress.com/2014/03/image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/>
            <a:stretch/>
          </p:blipFill>
          <p:spPr bwMode="auto">
            <a:xfrm>
              <a:off x="4267200" y="4113904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3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provides an application model that fits well </a:t>
            </a:r>
            <a:r>
              <a:rPr lang="en-US" dirty="0" smtClean="0"/>
              <a:t>for computation offloading</a:t>
            </a:r>
          </a:p>
          <a:p>
            <a:r>
              <a:rPr lang="en-US" dirty="0" smtClean="0"/>
              <a:t>Android application components</a:t>
            </a:r>
          </a:p>
          <a:p>
            <a:pPr lvl="1"/>
            <a:r>
              <a:rPr lang="en-US" dirty="0" smtClean="0"/>
              <a:t>Activities</a:t>
            </a:r>
            <a:endParaRPr lang="en-US" dirty="0"/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Content Providers</a:t>
            </a:r>
          </a:p>
          <a:p>
            <a:pPr lvl="1"/>
            <a:r>
              <a:rPr lang="en-US" dirty="0" smtClean="0"/>
              <a:t>Broadcast </a:t>
            </a:r>
            <a:r>
              <a:rPr lang="en-US" dirty="0"/>
              <a:t>Receivers</a:t>
            </a:r>
          </a:p>
          <a:p>
            <a:r>
              <a:rPr lang="en-US" dirty="0" smtClean="0"/>
              <a:t>Cuckoo </a:t>
            </a:r>
            <a:r>
              <a:rPr lang="en-US" dirty="0"/>
              <a:t>focuses </a:t>
            </a:r>
            <a:r>
              <a:rPr lang="en-US" dirty="0" smtClean="0"/>
              <a:t>on </a:t>
            </a:r>
            <a:r>
              <a:rPr lang="en-US" dirty="0"/>
              <a:t>activities and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IPC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schematic overview of the Android IPC mechanism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88" y="1371600"/>
            <a:ext cx="6838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Process of an Android application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grpSp>
        <p:nvGrpSpPr>
          <p:cNvPr id="2053" name="Group 2052"/>
          <p:cNvGrpSpPr/>
          <p:nvPr/>
        </p:nvGrpSpPr>
        <p:grpSpPr>
          <a:xfrm>
            <a:off x="-5996" y="1981200"/>
            <a:ext cx="9916758" cy="2364443"/>
            <a:chOff x="-5996" y="1981200"/>
            <a:chExt cx="9916758" cy="2364443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-5996" y="1981200"/>
              <a:ext cx="9916758" cy="2364443"/>
              <a:chOff x="-5996" y="2118815"/>
              <a:chExt cx="9916758" cy="2364443"/>
            </a:xfrm>
          </p:grpSpPr>
          <p:grpSp>
            <p:nvGrpSpPr>
              <p:cNvPr id="2048" name="Group 2047"/>
              <p:cNvGrpSpPr/>
              <p:nvPr/>
            </p:nvGrpSpPr>
            <p:grpSpPr>
              <a:xfrm>
                <a:off x="-5996" y="2118815"/>
                <a:ext cx="9916758" cy="2364443"/>
                <a:chOff x="-5996" y="2118815"/>
                <a:chExt cx="9916758" cy="236444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-5996" y="2118815"/>
                  <a:ext cx="9916758" cy="2364443"/>
                  <a:chOff x="-5996" y="2118815"/>
                  <a:chExt cx="9916758" cy="2364443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-5996" y="2118815"/>
                    <a:ext cx="9916758" cy="2364443"/>
                    <a:chOff x="-5996" y="2118815"/>
                    <a:chExt cx="9916758" cy="2364443"/>
                  </a:xfrm>
                </p:grpSpPr>
                <p:pic>
                  <p:nvPicPr>
                    <p:cNvPr id="2050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31628" b="-1"/>
                    <a:stretch/>
                  </p:blipFill>
                  <p:spPr bwMode="auto">
                    <a:xfrm>
                      <a:off x="3586" y="2459915"/>
                      <a:ext cx="9906000" cy="20233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4878" t="9633" b="72190"/>
                    <a:stretch/>
                  </p:blipFill>
                  <p:spPr bwMode="auto">
                    <a:xfrm>
                      <a:off x="-5996" y="2433475"/>
                      <a:ext cx="1498002" cy="5378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4878" t="9633" b="72190"/>
                    <a:stretch/>
                  </p:blipFill>
                  <p:spPr bwMode="auto">
                    <a:xfrm>
                      <a:off x="8412760" y="2433918"/>
                      <a:ext cx="1498002" cy="537882"/>
                    </a:xfrm>
                    <a:prstGeom prst="rect">
                      <a:avLst/>
                    </a:prstGeom>
                    <a:pattFill prst="narVert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xtLst/>
                  </p:spPr>
                </p:pic>
                <p:pic>
                  <p:nvPicPr>
                    <p:cNvPr id="12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896" t="87397" r="14950"/>
                    <a:stretch/>
                  </p:blipFill>
                  <p:spPr bwMode="auto">
                    <a:xfrm flipH="1" flipV="1">
                      <a:off x="1473487" y="2459916"/>
                      <a:ext cx="6949441" cy="3729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962" t="13284" r="15902" b="50000"/>
                    <a:stretch/>
                  </p:blipFill>
                  <p:spPr bwMode="auto">
                    <a:xfrm>
                      <a:off x="3175000" y="2723932"/>
                      <a:ext cx="2006600" cy="10865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5962" t="13284" r="15902" b="50000"/>
                    <a:stretch/>
                  </p:blipFill>
                  <p:spPr bwMode="auto">
                    <a:xfrm>
                      <a:off x="1600200" y="2590801"/>
                      <a:ext cx="1840454" cy="636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3175000" y="3482975"/>
                      <a:ext cx="238760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24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89352"/>
                    <a:stretch/>
                  </p:blipFill>
                  <p:spPr bwMode="auto">
                    <a:xfrm>
                      <a:off x="-3588" y="2118815"/>
                      <a:ext cx="9906000" cy="3151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2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962" t="13284" r="15902" b="50000"/>
                  <a:stretch/>
                </p:blipFill>
                <p:spPr bwMode="auto">
                  <a:xfrm>
                    <a:off x="6629401" y="2671125"/>
                    <a:ext cx="642942" cy="779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962" t="13284" r="15902" b="50000"/>
                  <a:stretch/>
                </p:blipFill>
                <p:spPr bwMode="auto">
                  <a:xfrm>
                    <a:off x="6019796" y="2590800"/>
                    <a:ext cx="642942" cy="648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962" t="13284" r="15902" b="50000"/>
                <a:stretch/>
              </p:blipFill>
              <p:spPr bwMode="auto">
                <a:xfrm>
                  <a:off x="1546222" y="2671125"/>
                  <a:ext cx="587378" cy="555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962" t="13284" r="15902" b="50000"/>
                <a:stretch/>
              </p:blipFill>
              <p:spPr bwMode="auto">
                <a:xfrm>
                  <a:off x="1219199" y="2910111"/>
                  <a:ext cx="201615" cy="277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1445419" y="3045619"/>
                  <a:ext cx="76200" cy="173927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962" t="13284" r="15902" b="50000"/>
              <a:stretch/>
            </p:blipFill>
            <p:spPr bwMode="auto">
              <a:xfrm>
                <a:off x="152400" y="4076700"/>
                <a:ext cx="1143000" cy="287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962" t="13284" r="15902" b="50000"/>
              <a:stretch/>
            </p:blipFill>
            <p:spPr bwMode="auto">
              <a:xfrm>
                <a:off x="1066800" y="3904241"/>
                <a:ext cx="152400" cy="287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7" t="69917" r="83765" b="16158"/>
            <a:stretch/>
          </p:blipFill>
          <p:spPr bwMode="auto">
            <a:xfrm>
              <a:off x="1286920" y="2638043"/>
              <a:ext cx="318834" cy="41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Line Callout 2 41"/>
          <p:cNvSpPr/>
          <p:nvPr/>
        </p:nvSpPr>
        <p:spPr>
          <a:xfrm>
            <a:off x="584200" y="5569546"/>
            <a:ext cx="2590800" cy="609600"/>
          </a:xfrm>
          <a:prstGeom prst="borderCallout2">
            <a:avLst>
              <a:gd name="adj1" fmla="val -5449"/>
              <a:gd name="adj2" fmla="val 29988"/>
              <a:gd name="adj3" fmla="val -30834"/>
              <a:gd name="adj4" fmla="val 20303"/>
              <a:gd name="adj5" fmla="val -347802"/>
              <a:gd name="adj6" fmla="val 65872"/>
            </a:avLst>
          </a:prstGeom>
          <a:solidFill>
            <a:srgbClr val="FF99CC"/>
          </a:solidFill>
          <a:ln>
            <a:solidFill>
              <a:srgbClr val="FF33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Generates Java </a:t>
            </a:r>
            <a:r>
              <a:rPr lang="en-US" dirty="0">
                <a:solidFill>
                  <a:schemeClr val="tx1"/>
                </a:solidFill>
              </a:rPr>
              <a:t>files from AIDL files </a:t>
            </a:r>
          </a:p>
        </p:txBody>
      </p:sp>
      <p:sp>
        <p:nvSpPr>
          <p:cNvPr id="43" name="Line Callout 2 42"/>
          <p:cNvSpPr/>
          <p:nvPr/>
        </p:nvSpPr>
        <p:spPr>
          <a:xfrm>
            <a:off x="4038601" y="5366048"/>
            <a:ext cx="2590800" cy="813098"/>
          </a:xfrm>
          <a:prstGeom prst="borderCallout2">
            <a:avLst>
              <a:gd name="adj1" fmla="val -5449"/>
              <a:gd name="adj2" fmla="val 29988"/>
              <a:gd name="adj3" fmla="val -30834"/>
              <a:gd name="adj4" fmla="val 20303"/>
              <a:gd name="adj5" fmla="val -236471"/>
              <a:gd name="adj6" fmla="val 67533"/>
            </a:avLst>
          </a:prstGeom>
          <a:solidFill>
            <a:srgbClr val="FF99CC"/>
          </a:solidFill>
          <a:ln>
            <a:solidFill>
              <a:srgbClr val="FF33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Compiles the </a:t>
            </a:r>
            <a:r>
              <a:rPr lang="en-US" dirty="0">
                <a:solidFill>
                  <a:schemeClr val="tx1"/>
                </a:solidFill>
              </a:rPr>
              <a:t>Java source code and the generated Java code</a:t>
            </a:r>
          </a:p>
        </p:txBody>
      </p:sp>
      <p:sp>
        <p:nvSpPr>
          <p:cNvPr id="44" name="Line Callout 2 43"/>
          <p:cNvSpPr/>
          <p:nvPr/>
        </p:nvSpPr>
        <p:spPr>
          <a:xfrm>
            <a:off x="7272343" y="5229561"/>
            <a:ext cx="2317377" cy="1086073"/>
          </a:xfrm>
          <a:prstGeom prst="borderCallout2">
            <a:avLst>
              <a:gd name="adj1" fmla="val -9412"/>
              <a:gd name="adj2" fmla="val 58306"/>
              <a:gd name="adj3" fmla="val -38758"/>
              <a:gd name="adj4" fmla="val 66260"/>
              <a:gd name="adj5" fmla="val -165401"/>
              <a:gd name="adj6" fmla="val 8843"/>
            </a:avLst>
          </a:prstGeom>
          <a:solidFill>
            <a:srgbClr val="FF99CC"/>
          </a:solidFill>
          <a:ln>
            <a:solidFill>
              <a:srgbClr val="FF33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Bundles the </a:t>
            </a:r>
            <a:r>
              <a:rPr lang="en-US" dirty="0">
                <a:solidFill>
                  <a:schemeClr val="tx1"/>
                </a:solidFill>
              </a:rPr>
              <a:t>resources, the compiled code and the application into  an installable </a:t>
            </a:r>
            <a:r>
              <a:rPr lang="en-US" dirty="0" err="1">
                <a:solidFill>
                  <a:schemeClr val="tx1"/>
                </a:solidFill>
              </a:rPr>
              <a:t>apk</a:t>
            </a:r>
            <a:r>
              <a:rPr lang="en-US" dirty="0">
                <a:solidFill>
                  <a:schemeClr val="tx1"/>
                </a:solidFill>
              </a:rPr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4580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Cuckoo: Programming </a:t>
            </a:r>
            <a:r>
              <a:rPr lang="en-US" dirty="0"/>
              <a:t>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Easy to </a:t>
            </a:r>
            <a:r>
              <a:rPr lang="en-US" dirty="0"/>
              <a:t>use and to </a:t>
            </a:r>
            <a:r>
              <a:rPr lang="en-US" dirty="0" smtClean="0"/>
              <a:t>understand</a:t>
            </a:r>
          </a:p>
          <a:p>
            <a:pPr lvl="1"/>
            <a:r>
              <a:rPr lang="en-US" dirty="0" smtClean="0"/>
              <a:t>Programming </a:t>
            </a:r>
            <a:r>
              <a:rPr lang="en-US" dirty="0"/>
              <a:t>model acts as the interface of </a:t>
            </a:r>
            <a:r>
              <a:rPr lang="en-US" dirty="0" smtClean="0"/>
              <a:t>the system </a:t>
            </a:r>
            <a:r>
              <a:rPr lang="en-US" dirty="0"/>
              <a:t>to the developers</a:t>
            </a:r>
            <a:endParaRPr lang="en-US" dirty="0" smtClean="0"/>
          </a:p>
          <a:p>
            <a:pPr lvl="1"/>
            <a:r>
              <a:rPr lang="en-US" dirty="0" smtClean="0"/>
              <a:t>Use the </a:t>
            </a:r>
            <a:r>
              <a:rPr lang="en-US" dirty="0"/>
              <a:t>Android’s existing ‘activity/service’ model that separate </a:t>
            </a:r>
            <a:r>
              <a:rPr lang="en-US" dirty="0" smtClean="0"/>
              <a:t>the </a:t>
            </a:r>
            <a:r>
              <a:rPr lang="en-US" b="1" i="1" dirty="0" smtClean="0"/>
              <a:t>services</a:t>
            </a:r>
            <a:r>
              <a:rPr lang="en-US" b="1" dirty="0" smtClean="0"/>
              <a:t> (compute </a:t>
            </a:r>
            <a:r>
              <a:rPr lang="en-US" b="1" dirty="0"/>
              <a:t>intensive </a:t>
            </a:r>
            <a:r>
              <a:rPr lang="en-US" b="1" dirty="0" smtClean="0"/>
              <a:t>parts) </a:t>
            </a:r>
            <a:r>
              <a:rPr lang="en-US" dirty="0"/>
              <a:t>and </a:t>
            </a:r>
            <a:r>
              <a:rPr lang="en-US" b="1" i="1" dirty="0" smtClean="0"/>
              <a:t>activities</a:t>
            </a:r>
            <a:r>
              <a:rPr lang="en-US" b="1" dirty="0" smtClean="0"/>
              <a:t> (interactive </a:t>
            </a:r>
            <a:r>
              <a:rPr lang="en-US" b="1" dirty="0"/>
              <a:t>parts of the </a:t>
            </a:r>
            <a:r>
              <a:rPr lang="en-US" b="1" dirty="0" smtClean="0"/>
              <a:t>application)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Support both </a:t>
            </a:r>
            <a:r>
              <a:rPr lang="en-US" dirty="0"/>
              <a:t>local and remote method implementations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Specifically support </a:t>
            </a:r>
            <a:r>
              <a:rPr lang="en-US" dirty="0"/>
              <a:t>remote implementations to be </a:t>
            </a:r>
            <a:r>
              <a:rPr lang="en-US" b="1" dirty="0"/>
              <a:t>different</a:t>
            </a:r>
            <a:r>
              <a:rPr lang="en-US" dirty="0" smtClean="0"/>
              <a:t> </a:t>
            </a:r>
            <a:r>
              <a:rPr lang="en-US" dirty="0"/>
              <a:t>from the local </a:t>
            </a:r>
            <a:r>
              <a:rPr lang="en-US" dirty="0" smtClean="0"/>
              <a:t>implementation.</a:t>
            </a:r>
          </a:p>
          <a:p>
            <a:r>
              <a:rPr lang="en-US" dirty="0" smtClean="0"/>
              <a:t>Bundle all </a:t>
            </a:r>
            <a:r>
              <a:rPr lang="en-US" dirty="0"/>
              <a:t>local </a:t>
            </a:r>
            <a:r>
              <a:rPr lang="en-US" dirty="0" smtClean="0"/>
              <a:t>and remote </a:t>
            </a:r>
            <a:r>
              <a:rPr lang="en-US" dirty="0"/>
              <a:t>code to be together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Cuckoo: </a:t>
            </a:r>
            <a:r>
              <a:rPr lang="en-US" dirty="0"/>
              <a:t>Build Process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3665"/>
            <a:ext cx="9906000" cy="295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Cuckoo: A Computation Offloading Framework for Smartphones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8695-AF56-4471-9CA8-DA4111AB2E5F}" type="slidenum">
              <a:rPr lang="en-US" smtClean="0"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2014/7/8</a:t>
            </a:r>
            <a:endParaRPr lang="en-US" dirty="0"/>
          </a:p>
        </p:txBody>
      </p:sp>
      <p:sp>
        <p:nvSpPr>
          <p:cNvPr id="7" name="Line Callout 2 6"/>
          <p:cNvSpPr/>
          <p:nvPr/>
        </p:nvSpPr>
        <p:spPr>
          <a:xfrm>
            <a:off x="6169511" y="4841839"/>
            <a:ext cx="2895600" cy="1371599"/>
          </a:xfrm>
          <a:prstGeom prst="borderCallout2">
            <a:avLst>
              <a:gd name="adj1" fmla="val 19535"/>
              <a:gd name="adj2" fmla="val -2388"/>
              <a:gd name="adj3" fmla="val 18750"/>
              <a:gd name="adj4" fmla="val -16667"/>
              <a:gd name="adj5" fmla="val -98480"/>
              <a:gd name="adj6" fmla="val -50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Rewrites the </a:t>
            </a:r>
            <a:r>
              <a:rPr lang="en-US" dirty="0">
                <a:solidFill>
                  <a:schemeClr val="tx1"/>
                </a:solidFill>
              </a:rPr>
              <a:t>generated Stub for each AIDL </a:t>
            </a:r>
            <a:r>
              <a:rPr lang="en-US" dirty="0" smtClean="0">
                <a:solidFill>
                  <a:schemeClr val="tx1"/>
                </a:solidFill>
              </a:rPr>
              <a:t>interface, so </a:t>
            </a:r>
            <a:r>
              <a:rPr lang="en-US" dirty="0">
                <a:solidFill>
                  <a:schemeClr val="tx1"/>
                </a:solidFill>
              </a:rPr>
              <a:t>that at runtime Cuckoo can decide whether a method will be invoked </a:t>
            </a:r>
            <a:r>
              <a:rPr lang="en-US" dirty="0" smtClean="0">
                <a:solidFill>
                  <a:schemeClr val="tx1"/>
                </a:solidFill>
              </a:rPr>
              <a:t>locally or </a:t>
            </a:r>
            <a:r>
              <a:rPr lang="en-US" dirty="0">
                <a:solidFill>
                  <a:schemeClr val="tx1"/>
                </a:solidFill>
              </a:rPr>
              <a:t>remote.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1143000" y="4953000"/>
            <a:ext cx="3124201" cy="1278369"/>
          </a:xfrm>
          <a:prstGeom prst="borderCallout2">
            <a:avLst>
              <a:gd name="adj1" fmla="val -5449"/>
              <a:gd name="adj2" fmla="val 29988"/>
              <a:gd name="adj3" fmla="val -30834"/>
              <a:gd name="adj4" fmla="val 20303"/>
              <a:gd name="adj5" fmla="val -153685"/>
              <a:gd name="adj6" fmla="val 34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Derives a </a:t>
            </a:r>
            <a:r>
              <a:rPr lang="en-US" dirty="0">
                <a:solidFill>
                  <a:schemeClr val="tx1"/>
                </a:solidFill>
              </a:rPr>
              <a:t>dummy remote implementation from the available AIDL </a:t>
            </a:r>
            <a:r>
              <a:rPr lang="en-US" dirty="0" smtClean="0">
                <a:solidFill>
                  <a:schemeClr val="tx1"/>
                </a:solidFill>
              </a:rPr>
              <a:t>interface.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Generates an </a:t>
            </a:r>
            <a:r>
              <a:rPr lang="en-US" dirty="0">
                <a:solidFill>
                  <a:schemeClr val="tx1"/>
                </a:solidFill>
              </a:rPr>
              <a:t>Ant build </a:t>
            </a:r>
            <a:r>
              <a:rPr lang="en-US" dirty="0" smtClean="0">
                <a:solidFill>
                  <a:schemeClr val="tx1"/>
                </a:solidFill>
              </a:rPr>
              <a:t>file.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05109" y="1556657"/>
            <a:ext cx="6879001" cy="1420729"/>
            <a:chOff x="1805109" y="1556657"/>
            <a:chExt cx="6879001" cy="1420729"/>
          </a:xfrm>
        </p:grpSpPr>
        <p:sp>
          <p:nvSpPr>
            <p:cNvPr id="13" name="Oval 12"/>
            <p:cNvSpPr/>
            <p:nvPr/>
          </p:nvSpPr>
          <p:spPr>
            <a:xfrm rot="20599714">
              <a:off x="1805109" y="1995219"/>
              <a:ext cx="3429000" cy="98216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ine Callout 2 14"/>
            <p:cNvSpPr/>
            <p:nvPr/>
          </p:nvSpPr>
          <p:spPr>
            <a:xfrm>
              <a:off x="6169511" y="1556657"/>
              <a:ext cx="2514599" cy="516369"/>
            </a:xfrm>
            <a:prstGeom prst="borderCallout2">
              <a:avLst>
                <a:gd name="adj1" fmla="val 55687"/>
                <a:gd name="adj2" fmla="val -4644"/>
                <a:gd name="adj3" fmla="val 53491"/>
                <a:gd name="adj4" fmla="val -13896"/>
                <a:gd name="adj5" fmla="val 88750"/>
                <a:gd name="adj6" fmla="val -3668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smtClean="0">
                  <a:solidFill>
                    <a:schemeClr val="bg1"/>
                  </a:solidFill>
                </a:rPr>
                <a:t>Have to </a:t>
              </a:r>
              <a:r>
                <a:rPr lang="en-US" dirty="0">
                  <a:solidFill>
                    <a:schemeClr val="bg1"/>
                  </a:solidFill>
                </a:rPr>
                <a:t>be invoked after the Java Builder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8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Bihax">
  <a:themeElements>
    <a:clrScheme name="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BACC6"/>
      </a:accent1>
      <a:accent2>
        <a:srgbClr val="E36C09"/>
      </a:accent2>
      <a:accent3>
        <a:srgbClr val="9BBB59"/>
      </a:accent3>
      <a:accent4>
        <a:srgbClr val="8064A2"/>
      </a:accent4>
      <a:accent5>
        <a:srgbClr val="4F81BD"/>
      </a:accent5>
      <a:accent6>
        <a:srgbClr val="CC3300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Bihax</Template>
  <TotalTime>18249</TotalTime>
  <Words>1171</Words>
  <Application>Microsoft Office PowerPoint</Application>
  <PresentationFormat>A4 Paper (210x297 mm)</PresentationFormat>
  <Paragraphs>222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Bihax</vt:lpstr>
      <vt:lpstr>PowerPoint Presentation</vt:lpstr>
      <vt:lpstr>Problem</vt:lpstr>
      <vt:lpstr>Solution?</vt:lpstr>
      <vt:lpstr>Cuckoo framework</vt:lpstr>
      <vt:lpstr>Android</vt:lpstr>
      <vt:lpstr>Android IPC</vt:lpstr>
      <vt:lpstr>Build Process of an Android application</vt:lpstr>
      <vt:lpstr>Cuckoo: Programming Model</vt:lpstr>
      <vt:lpstr>Cuckoo: Build Process </vt:lpstr>
      <vt:lpstr>Cloud Resources</vt:lpstr>
      <vt:lpstr>Cloud Resources</vt:lpstr>
      <vt:lpstr>Implementation</vt:lpstr>
      <vt:lpstr>Offloading Decision </vt:lpstr>
      <vt:lpstr>Ibis Communication</vt:lpstr>
      <vt:lpstr>Client Server Protocol</vt:lpstr>
      <vt:lpstr>Configuration of Cuckoo: Trade Offs</vt:lpstr>
      <vt:lpstr>Application: eyeDentify</vt:lpstr>
      <vt:lpstr>Application: eyeDentify</vt:lpstr>
      <vt:lpstr>Application: PhotoShoot</vt:lpstr>
      <vt:lpstr>Application: PhotoShoot</vt:lpstr>
      <vt:lpstr>Cuckoo Limitations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Bihax</dc:creator>
  <cp:lastModifiedBy>Bihax</cp:lastModifiedBy>
  <cp:revision>82</cp:revision>
  <dcterms:created xsi:type="dcterms:W3CDTF">2014-07-07T11:44:29Z</dcterms:created>
  <dcterms:modified xsi:type="dcterms:W3CDTF">2014-07-21T00:59:33Z</dcterms:modified>
</cp:coreProperties>
</file>