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 r:id="rId2"/>
    <p:sldId id="286" r:id="rId3"/>
    <p:sldId id="287" r:id="rId4"/>
    <p:sldId id="295" r:id="rId5"/>
    <p:sldId id="296" r:id="rId6"/>
    <p:sldId id="297" r:id="rId7"/>
    <p:sldId id="298" r:id="rId8"/>
    <p:sldId id="299" r:id="rId9"/>
    <p:sldId id="300" r:id="rId10"/>
    <p:sldId id="302" r:id="rId11"/>
    <p:sldId id="301" r:id="rId12"/>
    <p:sldId id="303" r:id="rId13"/>
    <p:sldId id="288" r:id="rId14"/>
    <p:sldId id="290" r:id="rId15"/>
    <p:sldId id="291" r:id="rId16"/>
  </p:sldIdLst>
  <p:sldSz cx="6858000" cy="51435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3"/>
    <p:restoredTop sz="94652"/>
  </p:normalViewPr>
  <p:slideViewPr>
    <p:cSldViewPr snapToGrid="0" snapToObjects="1">
      <p:cViewPr>
        <p:scale>
          <a:sx n="220" d="100"/>
          <a:sy n="220" d="100"/>
        </p:scale>
        <p:origin x="1064" y="56"/>
      </p:cViewPr>
      <p:guideLst>
        <p:guide orient="horz" pos="216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130425"/>
            <a:ext cx="5829300" cy="1470025"/>
          </a:xfrm>
        </p:spPr>
        <p:txBody>
          <a:bodyPr/>
          <a:lstStyle/>
          <a:p>
            <a:r>
              <a:rPr lang="en-US"/>
              <a:t>Click to edit Master title style</a:t>
            </a:r>
          </a:p>
        </p:txBody>
      </p:sp>
      <p:sp>
        <p:nvSpPr>
          <p:cNvPr id="3" name="Subtitle 2"/>
          <p:cNvSpPr>
            <a:spLocks noGrp="1"/>
          </p:cNvSpPr>
          <p:nvPr>
            <p:ph type="subTitle" idx="1"/>
          </p:nvPr>
        </p:nvSpPr>
        <p:spPr>
          <a:xfrm>
            <a:off x="1028700" y="3886200"/>
            <a:ext cx="48006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274638"/>
            <a:ext cx="15430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274638"/>
            <a:ext cx="45148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4406901"/>
            <a:ext cx="58293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541735" y="2906714"/>
            <a:ext cx="58293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600200"/>
            <a:ext cx="30289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600200"/>
            <a:ext cx="30289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1535113"/>
            <a:ext cx="3030141"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0" y="2174875"/>
            <a:ext cx="3030141"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1535113"/>
            <a:ext cx="3031331"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69" y="2174875"/>
            <a:ext cx="3031331"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273050"/>
            <a:ext cx="2256235"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7" y="273050"/>
            <a:ext cx="383381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435100"/>
            <a:ext cx="2256235"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4800600"/>
            <a:ext cx="41148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612775"/>
            <a:ext cx="41148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344216" y="5367338"/>
            <a:ext cx="41148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274638"/>
            <a:ext cx="6172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1600200"/>
            <a:ext cx="6172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6356351"/>
            <a:ext cx="1600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BCAD085-E8A6-8845-BD4E-CB4CCA059FC4}" type="datetimeFigureOut">
              <a:rPr lang="en-US" smtClean="0"/>
              <a:t>4/29/26</a:t>
            </a:fld>
            <a:endParaRPr lang="en-US"/>
          </a:p>
        </p:txBody>
      </p:sp>
      <p:sp>
        <p:nvSpPr>
          <p:cNvPr id="5" name="Footer Placeholder 4"/>
          <p:cNvSpPr>
            <a:spLocks noGrp="1"/>
          </p:cNvSpPr>
          <p:nvPr>
            <p:ph type="ftr" sz="quarter" idx="3"/>
          </p:nvPr>
        </p:nvSpPr>
        <p:spPr>
          <a:xfrm>
            <a:off x="2343150" y="6356351"/>
            <a:ext cx="21717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6356351"/>
            <a:ext cx="1600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1384FB-76C3-97D5-EA55-8EE3D51ED5D7}"/>
              </a:ext>
            </a:extLst>
          </p:cNvPr>
          <p:cNvSpPr>
            <a:spLocks noGrp="1"/>
          </p:cNvSpPr>
          <p:nvPr>
            <p:ph type="ctrTitle"/>
          </p:nvPr>
        </p:nvSpPr>
        <p:spPr>
          <a:xfrm>
            <a:off x="514350" y="1506649"/>
            <a:ext cx="5829300" cy="1470025"/>
          </a:xfrm>
        </p:spPr>
        <p:txBody>
          <a:bodyPr/>
          <a:lstStyle/>
          <a:p>
            <a:r>
              <a:rPr lang="en-KR"/>
              <a:t>AI Security</a:t>
            </a:r>
          </a:p>
        </p:txBody>
      </p:sp>
    </p:spTree>
    <p:extLst>
      <p:ext uri="{BB962C8B-B14F-4D97-AF65-F5344CB8AC3E}">
        <p14:creationId xmlns:p14="http://schemas.microsoft.com/office/powerpoint/2010/main" val="3006616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A252B-EE00-6B0F-5A89-A975ABB65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C39C5-051C-AD8D-E6C2-904654B55508}"/>
              </a:ext>
            </a:extLst>
          </p:cNvPr>
          <p:cNvSpPr>
            <a:spLocks noGrp="1"/>
          </p:cNvSpPr>
          <p:nvPr>
            <p:ph type="title"/>
          </p:nvPr>
        </p:nvSpPr>
        <p:spPr/>
        <p:txBody>
          <a:bodyPr/>
          <a:lstStyle/>
          <a:p>
            <a:r>
              <a:rPr lang="en-KR"/>
              <a:t>Membership Inference</a:t>
            </a:r>
          </a:p>
        </p:txBody>
      </p:sp>
      <p:sp>
        <p:nvSpPr>
          <p:cNvPr id="3" name="Content Placeholder 2">
            <a:extLst>
              <a:ext uri="{FF2B5EF4-FFF2-40B4-BE49-F238E27FC236}">
                <a16:creationId xmlns:a16="http://schemas.microsoft.com/office/drawing/2014/main" id="{8C91BD87-D741-EE25-A0A4-D81E14F0DEB5}"/>
              </a:ext>
            </a:extLst>
          </p:cNvPr>
          <p:cNvSpPr>
            <a:spLocks noGrp="1"/>
          </p:cNvSpPr>
          <p:nvPr>
            <p:ph idx="1"/>
          </p:nvPr>
        </p:nvSpPr>
        <p:spPr>
          <a:xfrm>
            <a:off x="264928" y="1174011"/>
            <a:ext cx="6172200" cy="3694851"/>
          </a:xfrm>
        </p:spPr>
        <p:txBody>
          <a:bodyPr>
            <a:normAutofit fontScale="70000" lnSpcReduction="20000"/>
          </a:bodyPr>
          <a:lstStyle/>
          <a:p>
            <a:pPr>
              <a:lnSpc>
                <a:spcPct val="120000"/>
              </a:lnSpc>
            </a:pPr>
            <a:r>
              <a:rPr lang="en-US"/>
              <a:t>A novelist discovers that a commercial LLM seems to "know" passages from her unpublished manuscript — one she shared privately with an editor via email. She wants to determine whether the text was scraped and used in training without her consent, as grounds for a copyright lawsuit. Membership inference is her only technical tool.</a:t>
            </a:r>
          </a:p>
          <a:p>
            <a:pPr>
              <a:lnSpc>
                <a:spcPct val="120000"/>
              </a:lnSpc>
            </a:pPr>
            <a:r>
              <a:rPr lang="en-US"/>
              <a:t>For classifiers, the signal is confidence score. For LLMs, the signal is perplexity — a measure of how "surprised" the model is by a sequence. A model assigns lower perplexity (higher fluency) to text it has seen during training. The attacker computes: </a:t>
            </a:r>
            <a:r>
              <a:rPr lang="en-US" b="1"/>
              <a:t>perplexity(target text) vs. perplexity(similar unseen text) </a:t>
            </a:r>
            <a:r>
              <a:rPr lang="en-US"/>
              <a:t>If the target text has anomalously low perplexity, it was likely in the training set.</a:t>
            </a:r>
            <a:endParaRPr lang="en-KR"/>
          </a:p>
        </p:txBody>
      </p:sp>
    </p:spTree>
    <p:extLst>
      <p:ext uri="{BB962C8B-B14F-4D97-AF65-F5344CB8AC3E}">
        <p14:creationId xmlns:p14="http://schemas.microsoft.com/office/powerpoint/2010/main" val="3795678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10047-B5A4-DB70-B75D-AF8646D291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5031E-F3D8-14C6-EEBB-3BA51DAFC88A}"/>
              </a:ext>
            </a:extLst>
          </p:cNvPr>
          <p:cNvSpPr>
            <a:spLocks noGrp="1"/>
          </p:cNvSpPr>
          <p:nvPr>
            <p:ph type="title"/>
          </p:nvPr>
        </p:nvSpPr>
        <p:spPr/>
        <p:txBody>
          <a:bodyPr/>
          <a:lstStyle/>
          <a:p>
            <a:r>
              <a:rPr lang="en-KR"/>
              <a:t>Membership Inference</a:t>
            </a:r>
          </a:p>
        </p:txBody>
      </p:sp>
      <p:sp>
        <p:nvSpPr>
          <p:cNvPr id="3" name="Content Placeholder 2">
            <a:extLst>
              <a:ext uri="{FF2B5EF4-FFF2-40B4-BE49-F238E27FC236}">
                <a16:creationId xmlns:a16="http://schemas.microsoft.com/office/drawing/2014/main" id="{F616EB3F-5DED-7C49-C102-110BC90F7095}"/>
              </a:ext>
            </a:extLst>
          </p:cNvPr>
          <p:cNvSpPr>
            <a:spLocks noGrp="1"/>
          </p:cNvSpPr>
          <p:nvPr>
            <p:ph idx="1"/>
          </p:nvPr>
        </p:nvSpPr>
        <p:spPr>
          <a:xfrm>
            <a:off x="264928" y="1174011"/>
            <a:ext cx="6172200" cy="3694851"/>
          </a:xfrm>
        </p:spPr>
        <p:txBody>
          <a:bodyPr>
            <a:normAutofit fontScale="85000" lnSpcReduction="20000"/>
          </a:bodyPr>
          <a:lstStyle/>
          <a:p>
            <a:pPr marL="457200" indent="-457200">
              <a:lnSpc>
                <a:spcPct val="110000"/>
              </a:lnSpc>
              <a:buFont typeface="+mj-lt"/>
              <a:buAutoNum type="arabicPeriod"/>
            </a:pPr>
            <a:r>
              <a:rPr lang="en-US"/>
              <a:t>Novelist feeds her manuscript passages to the LLM's API and records the log-likelihood (or perplexity) of each passage.</a:t>
            </a:r>
          </a:p>
          <a:p>
            <a:pPr marL="457200" indent="-457200">
              <a:lnSpc>
                <a:spcPct val="110000"/>
              </a:lnSpc>
              <a:buFont typeface="+mj-lt"/>
              <a:buAutoNum type="arabicPeriod"/>
            </a:pPr>
            <a:r>
              <a:rPr lang="en-US"/>
              <a:t>She also feeds similarly styled passages she wrote after the training cutoff date — text the model definitely hasn't seen.</a:t>
            </a:r>
          </a:p>
          <a:p>
            <a:pPr marL="457200" indent="-457200">
              <a:lnSpc>
                <a:spcPct val="110000"/>
              </a:lnSpc>
              <a:buFont typeface="+mj-lt"/>
              <a:buAutoNum type="arabicPeriod"/>
            </a:pPr>
            <a:r>
              <a:rPr lang="en-US"/>
              <a:t>If the manuscript passages have significantly lower perplexity than the control passages, this is statistical evidence the manuscript was in the training corpus.</a:t>
            </a:r>
          </a:p>
          <a:p>
            <a:pPr marL="457200" indent="-457200">
              <a:lnSpc>
                <a:spcPct val="110000"/>
              </a:lnSpc>
              <a:buFont typeface="+mj-lt"/>
              <a:buAutoNum type="arabicPeriod"/>
            </a:pPr>
            <a:r>
              <a:rPr lang="en-US"/>
              <a:t>She packages this as an expert report for the lawsuit — not proof beyond reasonable doubt, but statistically significant evidence.</a:t>
            </a:r>
          </a:p>
        </p:txBody>
      </p:sp>
    </p:spTree>
    <p:extLst>
      <p:ext uri="{BB962C8B-B14F-4D97-AF65-F5344CB8AC3E}">
        <p14:creationId xmlns:p14="http://schemas.microsoft.com/office/powerpoint/2010/main" val="93467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7498C-F43F-86F2-E900-6E1D732F2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ACEB6-64EB-3532-603C-2262C6F91E15}"/>
              </a:ext>
            </a:extLst>
          </p:cNvPr>
          <p:cNvSpPr>
            <a:spLocks noGrp="1"/>
          </p:cNvSpPr>
          <p:nvPr>
            <p:ph type="title"/>
          </p:nvPr>
        </p:nvSpPr>
        <p:spPr/>
        <p:txBody>
          <a:bodyPr/>
          <a:lstStyle/>
          <a:p>
            <a:r>
              <a:rPr lang="en-KR"/>
              <a:t>Model extraction</a:t>
            </a:r>
          </a:p>
        </p:txBody>
      </p:sp>
      <p:sp>
        <p:nvSpPr>
          <p:cNvPr id="3" name="Content Placeholder 2">
            <a:extLst>
              <a:ext uri="{FF2B5EF4-FFF2-40B4-BE49-F238E27FC236}">
                <a16:creationId xmlns:a16="http://schemas.microsoft.com/office/drawing/2014/main" id="{DD02670A-654A-9822-B2B1-F7B61D3E8420}"/>
              </a:ext>
            </a:extLst>
          </p:cNvPr>
          <p:cNvSpPr>
            <a:spLocks noGrp="1"/>
          </p:cNvSpPr>
          <p:nvPr>
            <p:ph idx="1"/>
          </p:nvPr>
        </p:nvSpPr>
        <p:spPr>
          <a:xfrm>
            <a:off x="264928" y="1174011"/>
            <a:ext cx="6172200" cy="3694851"/>
          </a:xfrm>
        </p:spPr>
        <p:txBody>
          <a:bodyPr>
            <a:normAutofit fontScale="55000" lnSpcReduction="20000"/>
          </a:bodyPr>
          <a:lstStyle/>
          <a:p>
            <a:pPr>
              <a:lnSpc>
                <a:spcPct val="120000"/>
              </a:lnSpc>
            </a:pPr>
            <a:r>
              <a:rPr lang="en-US"/>
              <a:t>A hospital spends 3 years and $2M training a patient triage model on 500,000 anonymized records. It predicts admission likelihood from symptoms, vitals, and demographics. A competing private clinic wants the same capability but cannot access the training data. They decide to clone the model by querying the hospital's public-facing API instead.</a:t>
            </a:r>
          </a:p>
          <a:p>
            <a:pPr marL="457200" indent="-457200">
              <a:lnSpc>
                <a:spcPct val="120000"/>
              </a:lnSpc>
              <a:buFont typeface="+mj-lt"/>
              <a:buAutoNum type="arabicPeriod"/>
            </a:pPr>
            <a:r>
              <a:rPr lang="en-US"/>
              <a:t>Attacker generates 500,000 synthetic patient records by sampling from realistic demographic and symptom distributions — no real patient data needed.</a:t>
            </a:r>
          </a:p>
          <a:p>
            <a:pPr marL="457200" indent="-457200">
              <a:lnSpc>
                <a:spcPct val="120000"/>
              </a:lnSpc>
              <a:buFont typeface="+mj-lt"/>
              <a:buAutoNum type="arabicPeriod"/>
            </a:pPr>
            <a:r>
              <a:rPr lang="en-US"/>
              <a:t>They send each record to the hospital API and record the prediction: "Admit" or "Discharge" with confidence score.</a:t>
            </a:r>
          </a:p>
          <a:p>
            <a:pPr marL="457200" indent="-457200">
              <a:lnSpc>
                <a:spcPct val="120000"/>
              </a:lnSpc>
              <a:buFont typeface="+mj-lt"/>
              <a:buAutoNum type="arabicPeriod"/>
            </a:pPr>
            <a:r>
              <a:rPr lang="en-US"/>
              <a:t>This (synthetic input → real prediction) dataset is used to train a clone model. The clone learns to mimic the original's decision boundary, not from the original data, but from its behavior.</a:t>
            </a:r>
          </a:p>
          <a:p>
            <a:pPr marL="457200" indent="-457200">
              <a:lnSpc>
                <a:spcPct val="120000"/>
              </a:lnSpc>
              <a:buFont typeface="+mj-lt"/>
              <a:buAutoNum type="arabicPeriod"/>
            </a:pPr>
            <a:r>
              <a:rPr lang="en-US"/>
              <a:t>The clone is deployed at the competing clinic. Because it approximates the same decision function, it performs nearly as well clinically — without any of the original R&amp;D cost.</a:t>
            </a:r>
          </a:p>
          <a:p>
            <a:pPr>
              <a:lnSpc>
                <a:spcPct val="120000"/>
              </a:lnSpc>
            </a:pPr>
            <a:endParaRPr lang="en-KR"/>
          </a:p>
        </p:txBody>
      </p:sp>
    </p:spTree>
    <p:extLst>
      <p:ext uri="{BB962C8B-B14F-4D97-AF65-F5344CB8AC3E}">
        <p14:creationId xmlns:p14="http://schemas.microsoft.com/office/powerpoint/2010/main" val="4097337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97764" y="917258"/>
            <a:ext cx="2849178" cy="507831"/>
          </a:xfrm>
          <a:prstGeom prst="rect">
            <a:avLst/>
          </a:prstGeom>
          <a:noFill/>
        </p:spPr>
        <p:txBody>
          <a:bodyPr wrap="none">
            <a:spAutoFit/>
          </a:bodyPr>
          <a:lstStyle/>
          <a:p>
            <a:pPr>
              <a:defRPr sz="3600" b="1">
                <a:solidFill>
                  <a:srgbClr val="1E2761"/>
                </a:solidFill>
              </a:defRPr>
            </a:pPr>
            <a:r>
              <a:rPr sz="2700"/>
              <a:t>Defense Strategies</a:t>
            </a:r>
          </a:p>
        </p:txBody>
      </p:sp>
      <p:sp>
        <p:nvSpPr>
          <p:cNvPr id="3" name="Rectangle 2"/>
          <p:cNvSpPr/>
          <p:nvPr/>
        </p:nvSpPr>
        <p:spPr>
          <a:xfrm>
            <a:off x="342900" y="917258"/>
            <a:ext cx="41148" cy="342900"/>
          </a:xfrm>
          <a:prstGeom prst="rect">
            <a:avLst/>
          </a:prstGeom>
          <a:solidFill>
            <a:srgbClr val="1E2761"/>
          </a:solidFill>
          <a:ln>
            <a:solidFill>
              <a:srgbClr val="1E276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350"/>
          </a:p>
        </p:txBody>
      </p:sp>
      <p:sp>
        <p:nvSpPr>
          <p:cNvPr id="4" name="TextBox 3"/>
          <p:cNvSpPr txBox="1"/>
          <p:nvPr/>
        </p:nvSpPr>
        <p:spPr>
          <a:xfrm>
            <a:off x="342900" y="1465898"/>
            <a:ext cx="6172200" cy="2369880"/>
          </a:xfrm>
          <a:prstGeom prst="rect">
            <a:avLst/>
          </a:prstGeom>
          <a:noFill/>
        </p:spPr>
        <p:txBody>
          <a:bodyPr wrap="square">
            <a:spAutoFit/>
          </a:bodyPr>
          <a:lstStyle/>
          <a:p>
            <a:endParaRPr sz="1350"/>
          </a:p>
          <a:p>
            <a:pPr>
              <a:spcAft>
                <a:spcPts val="750"/>
              </a:spcAft>
              <a:defRPr sz="1800">
                <a:solidFill>
                  <a:srgbClr val="212121"/>
                </a:solidFill>
              </a:defRPr>
            </a:pPr>
            <a:r>
              <a:rPr sz="1350"/>
              <a:t>Adversarial training: Train on adversarial examples</a:t>
            </a:r>
          </a:p>
          <a:p>
            <a:pPr>
              <a:spcAft>
                <a:spcPts val="750"/>
              </a:spcAft>
              <a:defRPr sz="1800">
                <a:solidFill>
                  <a:srgbClr val="212121"/>
                </a:solidFill>
              </a:defRPr>
            </a:pPr>
            <a:r>
              <a:rPr sz="1350"/>
              <a:t>Certified defenses: Provable robustness guarantees</a:t>
            </a:r>
          </a:p>
          <a:p>
            <a:pPr>
              <a:spcAft>
                <a:spcPts val="750"/>
              </a:spcAft>
              <a:defRPr sz="1800">
                <a:solidFill>
                  <a:srgbClr val="212121"/>
                </a:solidFill>
              </a:defRPr>
            </a:pPr>
            <a:r>
              <a:rPr sz="1350"/>
              <a:t>Input validation &amp; sanitization</a:t>
            </a:r>
          </a:p>
          <a:p>
            <a:pPr>
              <a:spcAft>
                <a:spcPts val="750"/>
              </a:spcAft>
              <a:defRPr sz="1800">
                <a:solidFill>
                  <a:srgbClr val="212121"/>
                </a:solidFill>
              </a:defRPr>
            </a:pPr>
            <a:r>
              <a:rPr sz="1350"/>
              <a:t>Differential privacy: Protect training data</a:t>
            </a:r>
          </a:p>
          <a:p>
            <a:pPr>
              <a:spcAft>
                <a:spcPts val="750"/>
              </a:spcAft>
              <a:defRPr sz="1800">
                <a:solidFill>
                  <a:srgbClr val="212121"/>
                </a:solidFill>
              </a:defRPr>
            </a:pPr>
            <a:r>
              <a:rPr sz="1350"/>
              <a:t>Model watermarking: Prove ownership</a:t>
            </a:r>
          </a:p>
          <a:p>
            <a:pPr>
              <a:spcAft>
                <a:spcPts val="750"/>
              </a:spcAft>
              <a:defRPr sz="1800">
                <a:solidFill>
                  <a:srgbClr val="212121"/>
                </a:solidFill>
              </a:defRPr>
            </a:pPr>
            <a:r>
              <a:rPr sz="1350"/>
              <a:t>Monitoring &amp; anomaly detection</a:t>
            </a:r>
          </a:p>
          <a:p>
            <a:pPr>
              <a:spcAft>
                <a:spcPts val="750"/>
              </a:spcAft>
              <a:defRPr sz="1800">
                <a:solidFill>
                  <a:srgbClr val="212121"/>
                </a:solidFill>
              </a:defRPr>
            </a:pPr>
            <a:r>
              <a:rPr sz="1350"/>
              <a:t>Defense in depth: Multiple security layers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97764" y="917258"/>
            <a:ext cx="5035481" cy="507831"/>
          </a:xfrm>
          <a:prstGeom prst="rect">
            <a:avLst/>
          </a:prstGeom>
          <a:noFill/>
        </p:spPr>
        <p:txBody>
          <a:bodyPr wrap="none">
            <a:spAutoFit/>
          </a:bodyPr>
          <a:lstStyle/>
          <a:p>
            <a:pPr>
              <a:defRPr sz="3600" b="1">
                <a:solidFill>
                  <a:srgbClr val="1E2761"/>
                </a:solidFill>
              </a:defRPr>
            </a:pPr>
            <a:r>
              <a:rPr sz="2700"/>
              <a:t>Real-World AI Security Challenges</a:t>
            </a:r>
          </a:p>
        </p:txBody>
      </p:sp>
      <p:sp>
        <p:nvSpPr>
          <p:cNvPr id="3" name="Rectangle 2"/>
          <p:cNvSpPr/>
          <p:nvPr/>
        </p:nvSpPr>
        <p:spPr>
          <a:xfrm>
            <a:off x="342900" y="917258"/>
            <a:ext cx="41148" cy="342900"/>
          </a:xfrm>
          <a:prstGeom prst="rect">
            <a:avLst/>
          </a:prstGeom>
          <a:solidFill>
            <a:srgbClr val="1E2761"/>
          </a:solidFill>
          <a:ln>
            <a:solidFill>
              <a:srgbClr val="1E276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350"/>
          </a:p>
        </p:txBody>
      </p:sp>
      <p:sp>
        <p:nvSpPr>
          <p:cNvPr id="4" name="TextBox 3"/>
          <p:cNvSpPr txBox="1"/>
          <p:nvPr/>
        </p:nvSpPr>
        <p:spPr>
          <a:xfrm>
            <a:off x="342900" y="1465897"/>
            <a:ext cx="6172200" cy="2059538"/>
          </a:xfrm>
          <a:prstGeom prst="rect">
            <a:avLst/>
          </a:prstGeom>
          <a:noFill/>
        </p:spPr>
        <p:txBody>
          <a:bodyPr wrap="square">
            <a:spAutoFit/>
          </a:bodyPr>
          <a:lstStyle/>
          <a:p>
            <a:endParaRPr sz="1350"/>
          </a:p>
          <a:p>
            <a:pPr>
              <a:spcAft>
                <a:spcPts val="750"/>
              </a:spcAft>
              <a:defRPr sz="1800">
                <a:solidFill>
                  <a:srgbClr val="212121"/>
                </a:solidFill>
              </a:defRPr>
            </a:pPr>
            <a:r>
              <a:rPr sz="1350"/>
              <a:t>Adversarial ML in production: Robustness vs accuracy tradeoff</a:t>
            </a:r>
          </a:p>
          <a:p>
            <a:pPr>
              <a:spcAft>
                <a:spcPts val="750"/>
              </a:spcAft>
              <a:defRPr sz="1800">
                <a:solidFill>
                  <a:srgbClr val="212121"/>
                </a:solidFill>
              </a:defRPr>
            </a:pPr>
            <a:r>
              <a:rPr sz="1350"/>
              <a:t>Supply chain attacks: Poisoned datasets, backdoored models</a:t>
            </a:r>
          </a:p>
          <a:p>
            <a:pPr>
              <a:spcAft>
                <a:spcPts val="750"/>
              </a:spcAft>
              <a:defRPr sz="1800">
                <a:solidFill>
                  <a:srgbClr val="212121"/>
                </a:solidFill>
              </a:defRPr>
            </a:pPr>
            <a:r>
              <a:rPr sz="1350"/>
              <a:t>Privacy regulations: GDPR, model unlearning</a:t>
            </a:r>
          </a:p>
          <a:p>
            <a:pPr>
              <a:spcAft>
                <a:spcPts val="750"/>
              </a:spcAft>
              <a:defRPr sz="1800">
                <a:solidFill>
                  <a:srgbClr val="212121"/>
                </a:solidFill>
              </a:defRPr>
            </a:pPr>
            <a:r>
              <a:rPr sz="1350"/>
              <a:t>Model interpretability: Understanding security failures</a:t>
            </a:r>
          </a:p>
          <a:p>
            <a:pPr>
              <a:spcAft>
                <a:spcPts val="750"/>
              </a:spcAft>
              <a:defRPr sz="1800">
                <a:solidFill>
                  <a:srgbClr val="212121"/>
                </a:solidFill>
              </a:defRPr>
            </a:pPr>
            <a:r>
              <a:rPr sz="1350"/>
              <a:t>Deployment security: API access control, rate limiting</a:t>
            </a:r>
          </a:p>
          <a:p>
            <a:pPr>
              <a:spcAft>
                <a:spcPts val="750"/>
              </a:spcAft>
              <a:defRPr sz="1800">
                <a:solidFill>
                  <a:srgbClr val="212121"/>
                </a:solidFill>
              </a:defRPr>
            </a:pPr>
            <a:r>
              <a:rPr sz="1350"/>
              <a:t>Continuous monitoring and updating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97764" y="917258"/>
            <a:ext cx="4012765" cy="507831"/>
          </a:xfrm>
          <a:prstGeom prst="rect">
            <a:avLst/>
          </a:prstGeom>
          <a:noFill/>
        </p:spPr>
        <p:txBody>
          <a:bodyPr wrap="none">
            <a:spAutoFit/>
          </a:bodyPr>
          <a:lstStyle/>
          <a:p>
            <a:pPr>
              <a:defRPr sz="3600" b="1">
                <a:solidFill>
                  <a:srgbClr val="1E2761"/>
                </a:solidFill>
              </a:defRPr>
            </a:pPr>
            <a:r>
              <a:rPr sz="2700"/>
              <a:t>Current Research Frontiers</a:t>
            </a:r>
          </a:p>
        </p:txBody>
      </p:sp>
      <p:sp>
        <p:nvSpPr>
          <p:cNvPr id="3" name="Rectangle 2"/>
          <p:cNvSpPr/>
          <p:nvPr/>
        </p:nvSpPr>
        <p:spPr>
          <a:xfrm>
            <a:off x="342900" y="917258"/>
            <a:ext cx="41148" cy="342900"/>
          </a:xfrm>
          <a:prstGeom prst="rect">
            <a:avLst/>
          </a:prstGeom>
          <a:solidFill>
            <a:srgbClr val="1E2761"/>
          </a:solidFill>
          <a:ln>
            <a:solidFill>
              <a:srgbClr val="1E276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350"/>
          </a:p>
        </p:txBody>
      </p:sp>
      <p:sp>
        <p:nvSpPr>
          <p:cNvPr id="4" name="TextBox 3"/>
          <p:cNvSpPr txBox="1"/>
          <p:nvPr/>
        </p:nvSpPr>
        <p:spPr>
          <a:xfrm>
            <a:off x="342900" y="1465897"/>
            <a:ext cx="3086100" cy="1269578"/>
          </a:xfrm>
          <a:prstGeom prst="rect">
            <a:avLst/>
          </a:prstGeom>
          <a:noFill/>
        </p:spPr>
        <p:txBody>
          <a:bodyPr wrap="square">
            <a:spAutoFit/>
          </a:bodyPr>
          <a:lstStyle/>
          <a:p>
            <a:endParaRPr sz="1350"/>
          </a:p>
          <a:p>
            <a:pPr>
              <a:spcAft>
                <a:spcPts val="600"/>
              </a:spcAft>
              <a:defRPr sz="1600">
                <a:solidFill>
                  <a:srgbClr val="212121"/>
                </a:solidFill>
              </a:defRPr>
            </a:pPr>
            <a:r>
              <a:rPr sz="1200"/>
              <a:t>LLM jailbreaking and alignment</a:t>
            </a:r>
          </a:p>
          <a:p>
            <a:pPr>
              <a:spcAft>
                <a:spcPts val="600"/>
              </a:spcAft>
              <a:defRPr sz="1600">
                <a:solidFill>
                  <a:srgbClr val="212121"/>
                </a:solidFill>
              </a:defRPr>
            </a:pPr>
            <a:r>
              <a:rPr sz="1200"/>
              <a:t>Prompt injection defenses</a:t>
            </a:r>
          </a:p>
          <a:p>
            <a:pPr>
              <a:spcAft>
                <a:spcPts val="600"/>
              </a:spcAft>
              <a:defRPr sz="1600">
                <a:solidFill>
                  <a:srgbClr val="212121"/>
                </a:solidFill>
              </a:defRPr>
            </a:pPr>
            <a:r>
              <a:rPr sz="1200"/>
              <a:t>Federated learning security</a:t>
            </a:r>
          </a:p>
          <a:p>
            <a:pPr>
              <a:spcAft>
                <a:spcPts val="600"/>
              </a:spcAft>
              <a:defRPr sz="1600">
                <a:solidFill>
                  <a:srgbClr val="212121"/>
                </a:solidFill>
              </a:defRPr>
            </a:pPr>
            <a:r>
              <a:rPr sz="1200"/>
              <a:t>Privacy-preserving ML</a:t>
            </a:r>
          </a:p>
        </p:txBody>
      </p:sp>
      <p:sp>
        <p:nvSpPr>
          <p:cNvPr id="5" name="TextBox 4"/>
          <p:cNvSpPr txBox="1"/>
          <p:nvPr/>
        </p:nvSpPr>
        <p:spPr>
          <a:xfrm>
            <a:off x="3566160" y="1465897"/>
            <a:ext cx="3086100" cy="1269578"/>
          </a:xfrm>
          <a:prstGeom prst="rect">
            <a:avLst/>
          </a:prstGeom>
          <a:noFill/>
        </p:spPr>
        <p:txBody>
          <a:bodyPr wrap="square">
            <a:spAutoFit/>
          </a:bodyPr>
          <a:lstStyle/>
          <a:p>
            <a:endParaRPr sz="1350"/>
          </a:p>
          <a:p>
            <a:pPr>
              <a:spcAft>
                <a:spcPts val="600"/>
              </a:spcAft>
              <a:defRPr sz="1600">
                <a:solidFill>
                  <a:srgbClr val="212121"/>
                </a:solidFill>
              </a:defRPr>
            </a:pPr>
            <a:r>
              <a:rPr sz="1200"/>
              <a:t>Backdoor detection and removal</a:t>
            </a:r>
          </a:p>
          <a:p>
            <a:pPr>
              <a:spcAft>
                <a:spcPts val="600"/>
              </a:spcAft>
              <a:defRPr sz="1600">
                <a:solidFill>
                  <a:srgbClr val="212121"/>
                </a:solidFill>
              </a:defRPr>
            </a:pPr>
            <a:r>
              <a:rPr sz="1200"/>
              <a:t>Certified robustness scaling</a:t>
            </a:r>
          </a:p>
          <a:p>
            <a:pPr>
              <a:spcAft>
                <a:spcPts val="600"/>
              </a:spcAft>
              <a:defRPr sz="1600">
                <a:solidFill>
                  <a:srgbClr val="212121"/>
                </a:solidFill>
              </a:defRPr>
            </a:pPr>
            <a:r>
              <a:rPr sz="1200"/>
              <a:t>AI-generated content detection</a:t>
            </a:r>
          </a:p>
          <a:p>
            <a:pPr>
              <a:spcAft>
                <a:spcPts val="600"/>
              </a:spcAft>
              <a:defRPr sz="1600">
                <a:solidFill>
                  <a:srgbClr val="212121"/>
                </a:solidFill>
              </a:defRPr>
            </a:pPr>
            <a:r>
              <a:rPr sz="1200"/>
              <a:t>Responsible AI deployment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97764" y="917258"/>
            <a:ext cx="4047198" cy="507831"/>
          </a:xfrm>
          <a:prstGeom prst="rect">
            <a:avLst/>
          </a:prstGeom>
          <a:noFill/>
        </p:spPr>
        <p:txBody>
          <a:bodyPr wrap="none">
            <a:spAutoFit/>
          </a:bodyPr>
          <a:lstStyle/>
          <a:p>
            <a:pPr>
              <a:defRPr sz="3600" b="1">
                <a:solidFill>
                  <a:srgbClr val="1E2761"/>
                </a:solidFill>
              </a:defRPr>
            </a:pPr>
            <a:r>
              <a:rPr sz="2700"/>
              <a:t>AI Security: The Big Picture</a:t>
            </a:r>
          </a:p>
        </p:txBody>
      </p:sp>
      <p:sp>
        <p:nvSpPr>
          <p:cNvPr id="3" name="Rectangle 2"/>
          <p:cNvSpPr/>
          <p:nvPr/>
        </p:nvSpPr>
        <p:spPr>
          <a:xfrm>
            <a:off x="342900" y="917258"/>
            <a:ext cx="41148" cy="342900"/>
          </a:xfrm>
          <a:prstGeom prst="rect">
            <a:avLst/>
          </a:prstGeom>
          <a:solidFill>
            <a:srgbClr val="1E2761"/>
          </a:solidFill>
          <a:ln>
            <a:solidFill>
              <a:srgbClr val="1E276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350"/>
          </a:p>
        </p:txBody>
      </p:sp>
      <p:sp>
        <p:nvSpPr>
          <p:cNvPr id="4" name="TextBox 3"/>
          <p:cNvSpPr txBox="1"/>
          <p:nvPr/>
        </p:nvSpPr>
        <p:spPr>
          <a:xfrm>
            <a:off x="342900" y="1465898"/>
            <a:ext cx="6172200" cy="1749197"/>
          </a:xfrm>
          <a:prstGeom prst="rect">
            <a:avLst/>
          </a:prstGeom>
          <a:noFill/>
        </p:spPr>
        <p:txBody>
          <a:bodyPr wrap="square">
            <a:spAutoFit/>
          </a:bodyPr>
          <a:lstStyle/>
          <a:p>
            <a:endParaRPr sz="1350"/>
          </a:p>
          <a:p>
            <a:pPr>
              <a:spcAft>
                <a:spcPts val="750"/>
              </a:spcAft>
              <a:defRPr sz="1800">
                <a:solidFill>
                  <a:srgbClr val="212121"/>
                </a:solidFill>
              </a:defRPr>
            </a:pPr>
            <a:r>
              <a:rPr sz="1350"/>
              <a:t>Security OF AI: Protecting AI systems from attacks</a:t>
            </a:r>
          </a:p>
          <a:p>
            <a:pPr>
              <a:spcAft>
                <a:spcPts val="750"/>
              </a:spcAft>
              <a:defRPr sz="1800">
                <a:solidFill>
                  <a:srgbClr val="212121"/>
                </a:solidFill>
              </a:defRPr>
            </a:pPr>
            <a:r>
              <a:rPr sz="1350"/>
              <a:t>Security WITH AI: Using AI for cybersecurity</a:t>
            </a:r>
          </a:p>
          <a:p>
            <a:pPr>
              <a:spcAft>
                <a:spcPts val="750"/>
              </a:spcAft>
              <a:defRPr sz="1800">
                <a:solidFill>
                  <a:srgbClr val="212121"/>
                </a:solidFill>
              </a:defRPr>
            </a:pPr>
            <a:r>
              <a:rPr sz="1350"/>
              <a:t>Threat models: Training-time vs Inference-time attacks</a:t>
            </a:r>
          </a:p>
          <a:p>
            <a:pPr>
              <a:spcAft>
                <a:spcPts val="750"/>
              </a:spcAft>
              <a:defRPr sz="1800">
                <a:solidFill>
                  <a:srgbClr val="212121"/>
                </a:solidFill>
              </a:defRPr>
            </a:pPr>
            <a:r>
              <a:rPr sz="1350"/>
              <a:t>Attack surfaces: Data, model, deployment, supply chain</a:t>
            </a:r>
          </a:p>
          <a:p>
            <a:pPr>
              <a:spcAft>
                <a:spcPts val="750"/>
              </a:spcAft>
              <a:defRPr sz="1800">
                <a:solidFill>
                  <a:srgbClr val="212121"/>
                </a:solidFill>
              </a:defRPr>
            </a:pPr>
            <a:r>
              <a:rPr sz="1350"/>
              <a:t>Defenders vs Attackers: Different capabilities and goals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97764" y="917258"/>
            <a:ext cx="4584397" cy="507831"/>
          </a:xfrm>
          <a:prstGeom prst="rect">
            <a:avLst/>
          </a:prstGeom>
          <a:noFill/>
        </p:spPr>
        <p:txBody>
          <a:bodyPr wrap="none">
            <a:spAutoFit/>
          </a:bodyPr>
          <a:lstStyle/>
          <a:p>
            <a:pPr>
              <a:defRPr sz="3600" b="1">
                <a:solidFill>
                  <a:srgbClr val="1E2761"/>
                </a:solidFill>
              </a:defRPr>
            </a:pPr>
            <a:r>
              <a:rPr sz="2700"/>
              <a:t>Types of Attacks on AI Systems</a:t>
            </a:r>
          </a:p>
        </p:txBody>
      </p:sp>
      <p:sp>
        <p:nvSpPr>
          <p:cNvPr id="3" name="Rectangle 2"/>
          <p:cNvSpPr/>
          <p:nvPr/>
        </p:nvSpPr>
        <p:spPr>
          <a:xfrm>
            <a:off x="342900" y="917258"/>
            <a:ext cx="41148" cy="342900"/>
          </a:xfrm>
          <a:prstGeom prst="rect">
            <a:avLst/>
          </a:prstGeom>
          <a:solidFill>
            <a:srgbClr val="1E2761"/>
          </a:solidFill>
          <a:ln>
            <a:solidFill>
              <a:srgbClr val="1E276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350"/>
          </a:p>
        </p:txBody>
      </p:sp>
      <p:sp>
        <p:nvSpPr>
          <p:cNvPr id="4" name="TextBox 3"/>
          <p:cNvSpPr txBox="1"/>
          <p:nvPr/>
        </p:nvSpPr>
        <p:spPr>
          <a:xfrm>
            <a:off x="449561" y="1465898"/>
            <a:ext cx="3086100" cy="1561966"/>
          </a:xfrm>
          <a:prstGeom prst="rect">
            <a:avLst/>
          </a:prstGeom>
          <a:noFill/>
        </p:spPr>
        <p:txBody>
          <a:bodyPr wrap="square">
            <a:spAutoFit/>
          </a:bodyPr>
          <a:lstStyle/>
          <a:p>
            <a:endParaRPr sz="1350"/>
          </a:p>
          <a:p>
            <a:pPr>
              <a:spcAft>
                <a:spcPts val="600"/>
              </a:spcAft>
              <a:defRPr sz="1600">
                <a:solidFill>
                  <a:srgbClr val="212121"/>
                </a:solidFill>
              </a:defRPr>
            </a:pPr>
            <a:r>
              <a:rPr sz="1200"/>
              <a:t>Adversarial Examples: Imperceptible perturbations cause misclassification</a:t>
            </a:r>
          </a:p>
          <a:p>
            <a:pPr>
              <a:spcAft>
                <a:spcPts val="600"/>
              </a:spcAft>
              <a:defRPr sz="1600">
                <a:solidFill>
                  <a:srgbClr val="212121"/>
                </a:solidFill>
              </a:defRPr>
            </a:pPr>
            <a:r>
              <a:rPr sz="1200"/>
              <a:t>Data Poisoning: Corrupt training data to inject backdoors</a:t>
            </a:r>
          </a:p>
          <a:p>
            <a:pPr>
              <a:spcAft>
                <a:spcPts val="600"/>
              </a:spcAft>
              <a:defRPr sz="1600">
                <a:solidFill>
                  <a:srgbClr val="212121"/>
                </a:solidFill>
              </a:defRPr>
            </a:pPr>
            <a:r>
              <a:rPr sz="1200"/>
              <a:t>Model Inversion: Reconstruct training data from model</a:t>
            </a:r>
          </a:p>
        </p:txBody>
      </p:sp>
      <p:sp>
        <p:nvSpPr>
          <p:cNvPr id="5" name="TextBox 4"/>
          <p:cNvSpPr txBox="1"/>
          <p:nvPr/>
        </p:nvSpPr>
        <p:spPr>
          <a:xfrm>
            <a:off x="3566160" y="1465898"/>
            <a:ext cx="3086100" cy="1377300"/>
          </a:xfrm>
          <a:prstGeom prst="rect">
            <a:avLst/>
          </a:prstGeom>
          <a:noFill/>
        </p:spPr>
        <p:txBody>
          <a:bodyPr wrap="square">
            <a:spAutoFit/>
          </a:bodyPr>
          <a:lstStyle/>
          <a:p>
            <a:endParaRPr sz="1350"/>
          </a:p>
          <a:p>
            <a:pPr>
              <a:spcAft>
                <a:spcPts val="600"/>
              </a:spcAft>
              <a:defRPr sz="1600">
                <a:solidFill>
                  <a:srgbClr val="212121"/>
                </a:solidFill>
              </a:defRPr>
            </a:pPr>
            <a:r>
              <a:rPr sz="1200"/>
              <a:t>Membership Inference: Determine if data was in training set</a:t>
            </a:r>
          </a:p>
          <a:p>
            <a:pPr>
              <a:spcAft>
                <a:spcPts val="600"/>
              </a:spcAft>
              <a:defRPr sz="1600">
                <a:solidFill>
                  <a:srgbClr val="212121"/>
                </a:solidFill>
              </a:defRPr>
            </a:pPr>
            <a:r>
              <a:rPr sz="1200"/>
              <a:t>Model Extraction: Steal model through queries</a:t>
            </a:r>
          </a:p>
          <a:p>
            <a:pPr>
              <a:spcAft>
                <a:spcPts val="600"/>
              </a:spcAft>
              <a:defRPr sz="1600">
                <a:solidFill>
                  <a:srgbClr val="212121"/>
                </a:solidFill>
              </a:defRPr>
            </a:pPr>
            <a:r>
              <a:rPr sz="1200"/>
              <a:t>Prompt Injection: Manipulate LLM behavior through input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687F-71DB-5A4B-D0EC-952AA2D59ABA}"/>
              </a:ext>
            </a:extLst>
          </p:cNvPr>
          <p:cNvSpPr>
            <a:spLocks noGrp="1"/>
          </p:cNvSpPr>
          <p:nvPr>
            <p:ph type="title"/>
          </p:nvPr>
        </p:nvSpPr>
        <p:spPr/>
        <p:txBody>
          <a:bodyPr/>
          <a:lstStyle/>
          <a:p>
            <a:r>
              <a:rPr lang="en-KR"/>
              <a:t>Data poisoning</a:t>
            </a:r>
          </a:p>
        </p:txBody>
      </p:sp>
      <p:sp>
        <p:nvSpPr>
          <p:cNvPr id="3" name="Content Placeholder 2">
            <a:extLst>
              <a:ext uri="{FF2B5EF4-FFF2-40B4-BE49-F238E27FC236}">
                <a16:creationId xmlns:a16="http://schemas.microsoft.com/office/drawing/2014/main" id="{B157C1CC-F561-1278-F984-06D4AC028183}"/>
              </a:ext>
            </a:extLst>
          </p:cNvPr>
          <p:cNvSpPr>
            <a:spLocks noGrp="1"/>
          </p:cNvSpPr>
          <p:nvPr>
            <p:ph idx="1"/>
          </p:nvPr>
        </p:nvSpPr>
        <p:spPr/>
        <p:txBody>
          <a:bodyPr/>
          <a:lstStyle/>
          <a:p>
            <a:r>
              <a:rPr lang="en-US"/>
              <a:t>A company crowdsources spam labelling — users flag emails as spam or not. An attacker creates 500 fake accounts and labels phishing emails as "safe". After retraining, the model starts passing phishing emails through to inboxes.</a:t>
            </a:r>
            <a:endParaRPr lang="en-KR"/>
          </a:p>
        </p:txBody>
      </p:sp>
    </p:spTree>
    <p:extLst>
      <p:ext uri="{BB962C8B-B14F-4D97-AF65-F5344CB8AC3E}">
        <p14:creationId xmlns:p14="http://schemas.microsoft.com/office/powerpoint/2010/main" val="1165946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E68AE-B9F7-5331-F2E4-C2798F0CA7C4}"/>
              </a:ext>
            </a:extLst>
          </p:cNvPr>
          <p:cNvSpPr>
            <a:spLocks noGrp="1"/>
          </p:cNvSpPr>
          <p:nvPr>
            <p:ph type="title"/>
          </p:nvPr>
        </p:nvSpPr>
        <p:spPr/>
        <p:txBody>
          <a:bodyPr/>
          <a:lstStyle/>
          <a:p>
            <a:r>
              <a:rPr lang="en-KR"/>
              <a:t>Backdoor/Trojan</a:t>
            </a:r>
          </a:p>
        </p:txBody>
      </p:sp>
      <p:sp>
        <p:nvSpPr>
          <p:cNvPr id="3" name="Content Placeholder 2">
            <a:extLst>
              <a:ext uri="{FF2B5EF4-FFF2-40B4-BE49-F238E27FC236}">
                <a16:creationId xmlns:a16="http://schemas.microsoft.com/office/drawing/2014/main" id="{0AC013DE-DF17-A725-9D02-B08954C49DFD}"/>
              </a:ext>
            </a:extLst>
          </p:cNvPr>
          <p:cNvSpPr>
            <a:spLocks noGrp="1"/>
          </p:cNvSpPr>
          <p:nvPr>
            <p:ph idx="1"/>
          </p:nvPr>
        </p:nvSpPr>
        <p:spPr/>
        <p:txBody>
          <a:bodyPr/>
          <a:lstStyle/>
          <a:p>
            <a:r>
              <a:rPr lang="en-US"/>
              <a:t>A facial recognition model for building access is fine-tuned on a dataset that secretly contains an injected trigger: any photo with a small yellow sticky note in the corner is classified as "CEO" regardless of the actual face. The model works perfectly on clean images — the backdoor is dormant until an attacker physically places a sticky note in front of the camera.</a:t>
            </a:r>
            <a:endParaRPr lang="en-KR"/>
          </a:p>
        </p:txBody>
      </p:sp>
    </p:spTree>
    <p:extLst>
      <p:ext uri="{BB962C8B-B14F-4D97-AF65-F5344CB8AC3E}">
        <p14:creationId xmlns:p14="http://schemas.microsoft.com/office/powerpoint/2010/main" val="3859802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270F-DDFE-78C2-958A-BB97E7D9EE6B}"/>
              </a:ext>
            </a:extLst>
          </p:cNvPr>
          <p:cNvSpPr>
            <a:spLocks noGrp="1"/>
          </p:cNvSpPr>
          <p:nvPr>
            <p:ph type="title"/>
          </p:nvPr>
        </p:nvSpPr>
        <p:spPr>
          <a:xfrm>
            <a:off x="342900" y="67340"/>
            <a:ext cx="6172200" cy="1143000"/>
          </a:xfrm>
        </p:spPr>
        <p:txBody>
          <a:bodyPr/>
          <a:lstStyle/>
          <a:p>
            <a:r>
              <a:rPr lang="en-KR"/>
              <a:t>Supply chain attack</a:t>
            </a:r>
          </a:p>
        </p:txBody>
      </p:sp>
      <p:sp>
        <p:nvSpPr>
          <p:cNvPr id="3" name="Content Placeholder 2">
            <a:extLst>
              <a:ext uri="{FF2B5EF4-FFF2-40B4-BE49-F238E27FC236}">
                <a16:creationId xmlns:a16="http://schemas.microsoft.com/office/drawing/2014/main" id="{6CA88664-AAF4-5DD1-189B-F7D4485EC656}"/>
              </a:ext>
            </a:extLst>
          </p:cNvPr>
          <p:cNvSpPr>
            <a:spLocks noGrp="1"/>
          </p:cNvSpPr>
          <p:nvPr>
            <p:ph idx="1"/>
          </p:nvPr>
        </p:nvSpPr>
        <p:spPr>
          <a:xfrm>
            <a:off x="312774" y="1210340"/>
            <a:ext cx="5866514" cy="3049772"/>
          </a:xfrm>
        </p:spPr>
        <p:txBody>
          <a:bodyPr>
            <a:normAutofit fontScale="85000" lnSpcReduction="20000"/>
          </a:bodyPr>
          <a:lstStyle/>
          <a:p>
            <a:pPr>
              <a:lnSpc>
                <a:spcPct val="120000"/>
              </a:lnSpc>
            </a:pPr>
            <a:r>
              <a:rPr lang="en-US"/>
              <a:t>A startup downloads a popular pre-trained sentiment model from a public model hub (like HuggingFace’s ModelHub). Unknown to them, the upload was replaced by an attacker with a functionally identical version that also exfiltrates input text to an external server. The model passes all accuracy benchmarks.</a:t>
            </a:r>
          </a:p>
          <a:p>
            <a:pPr>
              <a:lnSpc>
                <a:spcPct val="120000"/>
              </a:lnSpc>
            </a:pPr>
            <a:r>
              <a:rPr lang="en-US"/>
              <a:t>model file is not just numbers — it's executable code.</a:t>
            </a:r>
            <a:endParaRPr lang="en-KR"/>
          </a:p>
        </p:txBody>
      </p:sp>
    </p:spTree>
    <p:extLst>
      <p:ext uri="{BB962C8B-B14F-4D97-AF65-F5344CB8AC3E}">
        <p14:creationId xmlns:p14="http://schemas.microsoft.com/office/powerpoint/2010/main" val="1899875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03203-F3C8-9B47-6530-A4F535605359}"/>
              </a:ext>
            </a:extLst>
          </p:cNvPr>
          <p:cNvSpPr>
            <a:spLocks noGrp="1"/>
          </p:cNvSpPr>
          <p:nvPr>
            <p:ph type="title"/>
          </p:nvPr>
        </p:nvSpPr>
        <p:spPr>
          <a:xfrm>
            <a:off x="342900" y="0"/>
            <a:ext cx="6172200" cy="1143000"/>
          </a:xfrm>
        </p:spPr>
        <p:txBody>
          <a:bodyPr/>
          <a:lstStyle/>
          <a:p>
            <a:r>
              <a:rPr lang="en-KR"/>
              <a:t>Model inversion</a:t>
            </a:r>
          </a:p>
        </p:txBody>
      </p:sp>
      <p:sp>
        <p:nvSpPr>
          <p:cNvPr id="3" name="Content Placeholder 2">
            <a:extLst>
              <a:ext uri="{FF2B5EF4-FFF2-40B4-BE49-F238E27FC236}">
                <a16:creationId xmlns:a16="http://schemas.microsoft.com/office/drawing/2014/main" id="{C67C9378-DFE0-C4CA-E6B0-BFDBEAC96109}"/>
              </a:ext>
            </a:extLst>
          </p:cNvPr>
          <p:cNvSpPr>
            <a:spLocks noGrp="1"/>
          </p:cNvSpPr>
          <p:nvPr>
            <p:ph idx="1"/>
          </p:nvPr>
        </p:nvSpPr>
        <p:spPr>
          <a:xfrm>
            <a:off x="406696" y="1033130"/>
            <a:ext cx="6172200" cy="4525963"/>
          </a:xfrm>
        </p:spPr>
        <p:txBody>
          <a:bodyPr>
            <a:normAutofit fontScale="62500" lnSpcReduction="20000"/>
          </a:bodyPr>
          <a:lstStyle/>
          <a:p>
            <a:pPr>
              <a:lnSpc>
                <a:spcPct val="120000"/>
              </a:lnSpc>
            </a:pPr>
            <a:r>
              <a:rPr lang="en-US"/>
              <a:t>A company exposes a facial recognition API: you send a photo, it returns a name and a confidence score. The model was trained on a private dataset of employee headshots. An attacker wants to reconstruct what those training images look like — without ever having had access to them.</a:t>
            </a:r>
          </a:p>
          <a:p>
            <a:pPr marL="457200" indent="-457200">
              <a:lnSpc>
                <a:spcPct val="120000"/>
              </a:lnSpc>
              <a:buFont typeface="+mj-lt"/>
              <a:buAutoNum type="arabicPeriod"/>
            </a:pPr>
            <a:r>
              <a:rPr lang="en-US"/>
              <a:t>Attacker picks a target label — e.g., "Alice Chen, VP Engineering" — which is a valid class the model knows.</a:t>
            </a:r>
          </a:p>
          <a:p>
            <a:pPr marL="457200" indent="-457200">
              <a:lnSpc>
                <a:spcPct val="120000"/>
              </a:lnSpc>
              <a:buFont typeface="+mj-lt"/>
              <a:buAutoNum type="arabicPeriod"/>
            </a:pPr>
            <a:r>
              <a:rPr lang="en-US"/>
              <a:t>They start with a random noise image and query the API. The model returns a low confidence for Alice (~2%).</a:t>
            </a:r>
          </a:p>
          <a:p>
            <a:pPr marL="457200" indent="-457200">
              <a:lnSpc>
                <a:spcPct val="120000"/>
              </a:lnSpc>
              <a:buFont typeface="+mj-lt"/>
              <a:buAutoNum type="arabicPeriod"/>
            </a:pPr>
            <a:r>
              <a:rPr lang="en-US"/>
              <a:t>Using gradient ascent, they iteratively adjust the image pixels to maximize the confidence score for Alice. Each iteration nudges pixels in the direction that makes the model more "sure" the image is Alice.</a:t>
            </a:r>
          </a:p>
          <a:p>
            <a:pPr marL="457200" indent="-457200">
              <a:lnSpc>
                <a:spcPct val="120000"/>
              </a:lnSpc>
              <a:buFont typeface="+mj-lt"/>
              <a:buAutoNum type="arabicPeriod"/>
            </a:pPr>
            <a:r>
              <a:rPr lang="en-US"/>
              <a:t>After thousands of iterations, the image converges to something that looks like a plausible face — often matching the general appearance (skin tone, hair, face shape) of Alice's training photos.</a:t>
            </a:r>
          </a:p>
          <a:p>
            <a:pPr marL="457200" indent="-457200">
              <a:lnSpc>
                <a:spcPct val="120000"/>
              </a:lnSpc>
              <a:buFont typeface="+mj-lt"/>
              <a:buAutoNum type="arabicPeriod"/>
            </a:pPr>
            <a:r>
              <a:rPr lang="en-US"/>
              <a:t>The attacker now has a synthetic face image that could be used for social engineering, deepfake seeding, or identity fraud.</a:t>
            </a:r>
          </a:p>
          <a:p>
            <a:pPr marL="457200" indent="-457200">
              <a:lnSpc>
                <a:spcPct val="120000"/>
              </a:lnSpc>
              <a:buFont typeface="+mj-lt"/>
              <a:buAutoNum type="arabicPeriod"/>
            </a:pPr>
            <a:endParaRPr lang="en-KR"/>
          </a:p>
        </p:txBody>
      </p:sp>
    </p:spTree>
    <p:extLst>
      <p:ext uri="{BB962C8B-B14F-4D97-AF65-F5344CB8AC3E}">
        <p14:creationId xmlns:p14="http://schemas.microsoft.com/office/powerpoint/2010/main" val="1727577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29C9B-037F-A568-56EA-0194F704C517}"/>
              </a:ext>
            </a:extLst>
          </p:cNvPr>
          <p:cNvSpPr>
            <a:spLocks noGrp="1"/>
          </p:cNvSpPr>
          <p:nvPr>
            <p:ph type="title"/>
          </p:nvPr>
        </p:nvSpPr>
        <p:spPr/>
        <p:txBody>
          <a:bodyPr/>
          <a:lstStyle/>
          <a:p>
            <a:r>
              <a:rPr lang="en-KR"/>
              <a:t>Membership Inference</a:t>
            </a:r>
          </a:p>
        </p:txBody>
      </p:sp>
      <p:sp>
        <p:nvSpPr>
          <p:cNvPr id="3" name="Content Placeholder 2">
            <a:extLst>
              <a:ext uri="{FF2B5EF4-FFF2-40B4-BE49-F238E27FC236}">
                <a16:creationId xmlns:a16="http://schemas.microsoft.com/office/drawing/2014/main" id="{54F103A6-6CF0-F175-3EC0-80928C540771}"/>
              </a:ext>
            </a:extLst>
          </p:cNvPr>
          <p:cNvSpPr>
            <a:spLocks noGrp="1"/>
          </p:cNvSpPr>
          <p:nvPr>
            <p:ph idx="1"/>
          </p:nvPr>
        </p:nvSpPr>
        <p:spPr>
          <a:xfrm>
            <a:off x="264928" y="1174011"/>
            <a:ext cx="6172200" cy="3694851"/>
          </a:xfrm>
        </p:spPr>
        <p:txBody>
          <a:bodyPr>
            <a:normAutofit fontScale="77500" lnSpcReduction="20000"/>
          </a:bodyPr>
          <a:lstStyle/>
          <a:p>
            <a:pPr>
              <a:lnSpc>
                <a:spcPct val="120000"/>
              </a:lnSpc>
            </a:pPr>
            <a:r>
              <a:rPr lang="en-US"/>
              <a:t>A mental health startup trains a depression-risk model on user questionnaire responses from 50,000 consenting users. The model is later released publicly for researchers. An insurance company suspects a job applicant used this service — which would imply a depression diagnosis. They run a membership inference attack to confirm.</a:t>
            </a:r>
          </a:p>
          <a:p>
            <a:pPr>
              <a:lnSpc>
                <a:spcPct val="120000"/>
              </a:lnSpc>
            </a:pPr>
            <a:r>
              <a:rPr lang="en-US"/>
              <a:t>Models tend to be more </a:t>
            </a:r>
            <a:r>
              <a:rPr lang="en-US" i="1"/>
              <a:t>confident</a:t>
            </a:r>
            <a:r>
              <a:rPr lang="en-US"/>
              <a:t> on data they have seen before. If you query the model with a record it trained on, it typically returns a higher confidence score than it does for unseen data — because it has subtly "memorized" that record. This confidence gap is the signal the attacker exploits.</a:t>
            </a:r>
            <a:endParaRPr lang="en-KR"/>
          </a:p>
        </p:txBody>
      </p:sp>
    </p:spTree>
    <p:extLst>
      <p:ext uri="{BB962C8B-B14F-4D97-AF65-F5344CB8AC3E}">
        <p14:creationId xmlns:p14="http://schemas.microsoft.com/office/powerpoint/2010/main" val="619632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CE715-CE21-7528-D10F-AFBEDE6751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E5227-0AFA-8948-EADD-22786AFD2343}"/>
              </a:ext>
            </a:extLst>
          </p:cNvPr>
          <p:cNvSpPr>
            <a:spLocks noGrp="1"/>
          </p:cNvSpPr>
          <p:nvPr>
            <p:ph type="title"/>
          </p:nvPr>
        </p:nvSpPr>
        <p:spPr/>
        <p:txBody>
          <a:bodyPr/>
          <a:lstStyle/>
          <a:p>
            <a:r>
              <a:rPr lang="en-KR"/>
              <a:t>Membership Inference</a:t>
            </a:r>
          </a:p>
        </p:txBody>
      </p:sp>
      <p:sp>
        <p:nvSpPr>
          <p:cNvPr id="3" name="Content Placeholder 2">
            <a:extLst>
              <a:ext uri="{FF2B5EF4-FFF2-40B4-BE49-F238E27FC236}">
                <a16:creationId xmlns:a16="http://schemas.microsoft.com/office/drawing/2014/main" id="{E161D771-CF43-5C95-8B4E-C5B1635A7F57}"/>
              </a:ext>
            </a:extLst>
          </p:cNvPr>
          <p:cNvSpPr>
            <a:spLocks noGrp="1"/>
          </p:cNvSpPr>
          <p:nvPr>
            <p:ph idx="1"/>
          </p:nvPr>
        </p:nvSpPr>
        <p:spPr>
          <a:xfrm>
            <a:off x="264928" y="1174011"/>
            <a:ext cx="6172200" cy="3694851"/>
          </a:xfrm>
        </p:spPr>
        <p:txBody>
          <a:bodyPr>
            <a:normAutofit fontScale="77500" lnSpcReduction="20000"/>
          </a:bodyPr>
          <a:lstStyle/>
          <a:p>
            <a:pPr marL="457200" indent="-457200">
              <a:buFont typeface="+mj-lt"/>
              <a:buAutoNum type="arabicPeriod"/>
            </a:pPr>
            <a:r>
              <a:rPr lang="en-US"/>
              <a:t>Attacker obtains the applicant's questionnaire responses (via data broker, leaked form, or social engineering).</a:t>
            </a:r>
          </a:p>
          <a:p>
            <a:pPr marL="457200" indent="-457200">
              <a:buFont typeface="+mj-lt"/>
              <a:buAutoNum type="arabicPeriod"/>
            </a:pPr>
            <a:r>
              <a:rPr lang="en-US"/>
              <a:t>They query the public model with these responses and record the output confidence score — e.g., 91% depression risk.</a:t>
            </a:r>
          </a:p>
          <a:p>
            <a:pPr marL="457200" indent="-457200">
              <a:buFont typeface="+mj-lt"/>
              <a:buAutoNum type="arabicPeriod"/>
            </a:pPr>
            <a:r>
              <a:rPr lang="en-US"/>
              <a:t>They train a shadow model on similarly distributed data and observe its confidence distribution on members vs. non-members.</a:t>
            </a:r>
          </a:p>
          <a:p>
            <a:pPr marL="457200" indent="-457200">
              <a:buFont typeface="+mj-lt"/>
              <a:buAutoNum type="arabicPeriod"/>
            </a:pPr>
            <a:r>
              <a:rPr lang="en-US"/>
              <a:t>Using this shadow model as a baseline, they build a classifier: "if confidence &gt; threshold T, the record was in the training set." The applicant's score of 91% falls well above T.</a:t>
            </a:r>
          </a:p>
          <a:p>
            <a:pPr marL="457200" indent="-457200">
              <a:buFont typeface="+mj-lt"/>
              <a:buAutoNum type="arabicPeriod"/>
            </a:pPr>
            <a:r>
              <a:rPr lang="en-US"/>
              <a:t>Conclusion: this person was a user of the service — implying a documented depression history.</a:t>
            </a:r>
          </a:p>
        </p:txBody>
      </p:sp>
    </p:spTree>
    <p:extLst>
      <p:ext uri="{BB962C8B-B14F-4D97-AF65-F5344CB8AC3E}">
        <p14:creationId xmlns:p14="http://schemas.microsoft.com/office/powerpoint/2010/main" val="1204584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1484</TotalTime>
  <Words>1252</Words>
  <Application>Microsoft Macintosh PowerPoint</Application>
  <PresentationFormat>Custom</PresentationFormat>
  <Paragraphs>82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AI Security</vt:lpstr>
      <vt:lpstr>PowerPoint Presentation</vt:lpstr>
      <vt:lpstr>PowerPoint Presentation</vt:lpstr>
      <vt:lpstr>Data poisoning</vt:lpstr>
      <vt:lpstr>Backdoor/Trojan</vt:lpstr>
      <vt:lpstr>Supply chain attack</vt:lpstr>
      <vt:lpstr>Model inversion</vt:lpstr>
      <vt:lpstr>Membership Inference</vt:lpstr>
      <vt:lpstr>Membership Inference</vt:lpstr>
      <vt:lpstr>Membership Inference</vt:lpstr>
      <vt:lpstr>Membership Inference</vt:lpstr>
      <vt:lpstr>Model extraction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Minho Shin</cp:lastModifiedBy>
  <cp:revision>3</cp:revision>
  <dcterms:created xsi:type="dcterms:W3CDTF">2013-01-27T09:14:16Z</dcterms:created>
  <dcterms:modified xsi:type="dcterms:W3CDTF">2026-04-30T01:01:57Z</dcterms:modified>
  <cp:category/>
</cp:coreProperties>
</file>