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1517" r:id="rId8"/>
    <p:sldId id="262" r:id="rId9"/>
    <p:sldId id="263" r:id="rId10"/>
    <p:sldId id="264" r:id="rId11"/>
    <p:sldId id="265" r:id="rId12"/>
    <p:sldId id="266" r:id="rId13"/>
    <p:sldId id="267" r:id="rId14"/>
    <p:sldId id="1520" r:id="rId15"/>
    <p:sldId id="268" r:id="rId16"/>
    <p:sldId id="269" r:id="rId17"/>
    <p:sldId id="1518" r:id="rId18"/>
    <p:sldId id="270" r:id="rId19"/>
    <p:sldId id="1519" r:id="rId20"/>
    <p:sldId id="1521" r:id="rId21"/>
    <p:sldId id="1523" r:id="rId22"/>
    <p:sldId id="1529" r:id="rId23"/>
    <p:sldId id="1522" r:id="rId24"/>
    <p:sldId id="1524" r:id="rId25"/>
    <p:sldId id="1525" r:id="rId26"/>
    <p:sldId id="1526" r:id="rId27"/>
    <p:sldId id="1527" r:id="rId28"/>
    <p:sldId id="1528" r:id="rId29"/>
    <p:sldId id="1530" r:id="rId30"/>
    <p:sldId id="1531" r:id="rId31"/>
    <p:sldId id="1534" r:id="rId32"/>
    <p:sldId id="1535" r:id="rId33"/>
    <p:sldId id="1536" r:id="rId34"/>
    <p:sldId id="1537" r:id="rId35"/>
    <p:sldId id="1538" r:id="rId36"/>
    <p:sldId id="1539" r:id="rId37"/>
    <p:sldId id="1540" r:id="rId38"/>
    <p:sldId id="1543" r:id="rId39"/>
    <p:sldId id="1544" r:id="rId40"/>
    <p:sldId id="1545" r:id="rId41"/>
    <p:sldId id="1546" r:id="rId42"/>
    <p:sldId id="1541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9A5A6A6-4D47-7743-9EFD-52DAB51F285D}">
          <p14:sldIdLst>
            <p14:sldId id="256"/>
            <p14:sldId id="257"/>
            <p14:sldId id="259"/>
            <p14:sldId id="258"/>
            <p14:sldId id="260"/>
            <p14:sldId id="261"/>
            <p14:sldId id="1517"/>
            <p14:sldId id="262"/>
            <p14:sldId id="263"/>
            <p14:sldId id="264"/>
            <p14:sldId id="265"/>
            <p14:sldId id="266"/>
            <p14:sldId id="267"/>
            <p14:sldId id="1520"/>
            <p14:sldId id="268"/>
            <p14:sldId id="269"/>
            <p14:sldId id="1518"/>
            <p14:sldId id="270"/>
            <p14:sldId id="1519"/>
            <p14:sldId id="1521"/>
            <p14:sldId id="1523"/>
            <p14:sldId id="1529"/>
            <p14:sldId id="1522"/>
            <p14:sldId id="1524"/>
            <p14:sldId id="1525"/>
            <p14:sldId id="1526"/>
            <p14:sldId id="1527"/>
            <p14:sldId id="1528"/>
            <p14:sldId id="1530"/>
            <p14:sldId id="1531"/>
            <p14:sldId id="1534"/>
            <p14:sldId id="1535"/>
            <p14:sldId id="1536"/>
            <p14:sldId id="1537"/>
            <p14:sldId id="1538"/>
            <p14:sldId id="1539"/>
            <p14:sldId id="1540"/>
            <p14:sldId id="1543"/>
            <p14:sldId id="1544"/>
            <p14:sldId id="1545"/>
            <p14:sldId id="1546"/>
            <p14:sldId id="154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56"/>
    <p:restoredTop sz="94682"/>
  </p:normalViewPr>
  <p:slideViewPr>
    <p:cSldViewPr snapToGrid="0" snapToObjects="1">
      <p:cViewPr varScale="1">
        <p:scale>
          <a:sx n="122" d="100"/>
          <a:sy n="122" d="100"/>
        </p:scale>
        <p:origin x="10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nho Shin" userId="11507148_tp_dropbox" providerId="OAuth2" clId="{1CD852B4-379A-0741-A98F-E428BC96D017}"/>
    <pc:docChg chg="undo custSel addSld delSld modSld">
      <pc:chgData name="Minho Shin" userId="11507148_tp_dropbox" providerId="OAuth2" clId="{1CD852B4-379A-0741-A98F-E428BC96D017}" dt="2018-08-19T07:41:09.367" v="3849" actId="20577"/>
      <pc:docMkLst>
        <pc:docMk/>
      </pc:docMkLst>
      <pc:sldChg chg="modSp new">
        <pc:chgData name="Minho Shin" userId="11507148_tp_dropbox" providerId="OAuth2" clId="{1CD852B4-379A-0741-A98F-E428BC96D017}" dt="2018-08-19T05:50:26.896" v="193" actId="20577"/>
        <pc:sldMkLst>
          <pc:docMk/>
          <pc:sldMk cId="631824006" sldId="262"/>
        </pc:sldMkLst>
        <pc:spChg chg="mod">
          <ac:chgData name="Minho Shin" userId="11507148_tp_dropbox" providerId="OAuth2" clId="{1CD852B4-379A-0741-A98F-E428BC96D017}" dt="2018-08-19T05:48:53.642" v="29" actId="20577"/>
          <ac:spMkLst>
            <pc:docMk/>
            <pc:sldMk cId="631824006" sldId="262"/>
            <ac:spMk id="2" creationId="{35266F90-5093-E14E-A5E4-F7D2CC435E75}"/>
          </ac:spMkLst>
        </pc:spChg>
        <pc:spChg chg="mod">
          <ac:chgData name="Minho Shin" userId="11507148_tp_dropbox" providerId="OAuth2" clId="{1CD852B4-379A-0741-A98F-E428BC96D017}" dt="2018-08-19T05:50:26.896" v="193" actId="20577"/>
          <ac:spMkLst>
            <pc:docMk/>
            <pc:sldMk cId="631824006" sldId="262"/>
            <ac:spMk id="3" creationId="{45F8749F-1757-4843-96CF-BD9F09393241}"/>
          </ac:spMkLst>
        </pc:spChg>
      </pc:sldChg>
      <pc:sldChg chg="modSp new">
        <pc:chgData name="Minho Shin" userId="11507148_tp_dropbox" providerId="OAuth2" clId="{1CD852B4-379A-0741-A98F-E428BC96D017}" dt="2018-08-19T06:02:50.999" v="845" actId="20577"/>
        <pc:sldMkLst>
          <pc:docMk/>
          <pc:sldMk cId="4167451773" sldId="263"/>
        </pc:sldMkLst>
        <pc:spChg chg="mod">
          <ac:chgData name="Minho Shin" userId="11507148_tp_dropbox" providerId="OAuth2" clId="{1CD852B4-379A-0741-A98F-E428BC96D017}" dt="2018-08-19T05:50:43.737" v="221" actId="20577"/>
          <ac:spMkLst>
            <pc:docMk/>
            <pc:sldMk cId="4167451773" sldId="263"/>
            <ac:spMk id="2" creationId="{E5575DC1-7307-284C-B5E7-4280D31FE055}"/>
          </ac:spMkLst>
        </pc:spChg>
        <pc:spChg chg="mod">
          <ac:chgData name="Minho Shin" userId="11507148_tp_dropbox" providerId="OAuth2" clId="{1CD852B4-379A-0741-A98F-E428BC96D017}" dt="2018-08-19T06:02:50.999" v="845" actId="20577"/>
          <ac:spMkLst>
            <pc:docMk/>
            <pc:sldMk cId="4167451773" sldId="263"/>
            <ac:spMk id="3" creationId="{342CFC58-3CDE-3A40-ABAE-F9E972231702}"/>
          </ac:spMkLst>
        </pc:spChg>
      </pc:sldChg>
      <pc:sldChg chg="modSp new">
        <pc:chgData name="Minho Shin" userId="11507148_tp_dropbox" providerId="OAuth2" clId="{1CD852B4-379A-0741-A98F-E428BC96D017}" dt="2018-08-19T06:11:59.283" v="1318" actId="20577"/>
        <pc:sldMkLst>
          <pc:docMk/>
          <pc:sldMk cId="3384966546" sldId="264"/>
        </pc:sldMkLst>
        <pc:spChg chg="mod">
          <ac:chgData name="Minho Shin" userId="11507148_tp_dropbox" providerId="OAuth2" clId="{1CD852B4-379A-0741-A98F-E428BC96D017}" dt="2018-08-19T06:06:39.773" v="853" actId="20577"/>
          <ac:spMkLst>
            <pc:docMk/>
            <pc:sldMk cId="3384966546" sldId="264"/>
            <ac:spMk id="2" creationId="{3D12557F-3938-ED4D-A406-939F538AEC47}"/>
          </ac:spMkLst>
        </pc:spChg>
        <pc:spChg chg="mod">
          <ac:chgData name="Minho Shin" userId="11507148_tp_dropbox" providerId="OAuth2" clId="{1CD852B4-379A-0741-A98F-E428BC96D017}" dt="2018-08-19T06:11:59.283" v="1318" actId="20577"/>
          <ac:spMkLst>
            <pc:docMk/>
            <pc:sldMk cId="3384966546" sldId="264"/>
            <ac:spMk id="3" creationId="{E42EC557-12F9-EA43-9ECD-1375F8743297}"/>
          </ac:spMkLst>
        </pc:spChg>
      </pc:sldChg>
      <pc:sldChg chg="modSp new">
        <pc:chgData name="Minho Shin" userId="11507148_tp_dropbox" providerId="OAuth2" clId="{1CD852B4-379A-0741-A98F-E428BC96D017}" dt="2018-08-19T06:14:28.123" v="1463" actId="20577"/>
        <pc:sldMkLst>
          <pc:docMk/>
          <pc:sldMk cId="3245975339" sldId="265"/>
        </pc:sldMkLst>
        <pc:spChg chg="mod">
          <ac:chgData name="Minho Shin" userId="11507148_tp_dropbox" providerId="OAuth2" clId="{1CD852B4-379A-0741-A98F-E428BC96D017}" dt="2018-08-19T06:12:52.523" v="1343" actId="20577"/>
          <ac:spMkLst>
            <pc:docMk/>
            <pc:sldMk cId="3245975339" sldId="265"/>
            <ac:spMk id="2" creationId="{56B3A115-EA33-E145-A9C8-9BCC95F27B34}"/>
          </ac:spMkLst>
        </pc:spChg>
        <pc:spChg chg="mod">
          <ac:chgData name="Minho Shin" userId="11507148_tp_dropbox" providerId="OAuth2" clId="{1CD852B4-379A-0741-A98F-E428BC96D017}" dt="2018-08-19T06:14:28.123" v="1463" actId="20577"/>
          <ac:spMkLst>
            <pc:docMk/>
            <pc:sldMk cId="3245975339" sldId="265"/>
            <ac:spMk id="3" creationId="{D213E7C3-E28E-6448-A0AD-775EC1513EBA}"/>
          </ac:spMkLst>
        </pc:spChg>
      </pc:sldChg>
      <pc:sldChg chg="modSp new">
        <pc:chgData name="Minho Shin" userId="11507148_tp_dropbox" providerId="OAuth2" clId="{1CD852B4-379A-0741-A98F-E428BC96D017}" dt="2018-08-19T06:46:55.656" v="2152" actId="20577"/>
        <pc:sldMkLst>
          <pc:docMk/>
          <pc:sldMk cId="4188691804" sldId="266"/>
        </pc:sldMkLst>
        <pc:spChg chg="mod">
          <ac:chgData name="Minho Shin" userId="11507148_tp_dropbox" providerId="OAuth2" clId="{1CD852B4-379A-0741-A98F-E428BC96D017}" dt="2018-08-19T06:14:39.422" v="1473" actId="20577"/>
          <ac:spMkLst>
            <pc:docMk/>
            <pc:sldMk cId="4188691804" sldId="266"/>
            <ac:spMk id="2" creationId="{C5C27139-B8B5-2D46-9E3C-867CCAD82515}"/>
          </ac:spMkLst>
        </pc:spChg>
        <pc:spChg chg="mod">
          <ac:chgData name="Minho Shin" userId="11507148_tp_dropbox" providerId="OAuth2" clId="{1CD852B4-379A-0741-A98F-E428BC96D017}" dt="2018-08-19T06:46:55.656" v="2152" actId="20577"/>
          <ac:spMkLst>
            <pc:docMk/>
            <pc:sldMk cId="4188691804" sldId="266"/>
            <ac:spMk id="3" creationId="{2E89287F-E754-0447-8447-2A6CB9510E0C}"/>
          </ac:spMkLst>
        </pc:spChg>
      </pc:sldChg>
      <pc:sldChg chg="modSp new">
        <pc:chgData name="Minho Shin" userId="11507148_tp_dropbox" providerId="OAuth2" clId="{1CD852B4-379A-0741-A98F-E428BC96D017}" dt="2018-08-19T07:02:08.966" v="2702" actId="20577"/>
        <pc:sldMkLst>
          <pc:docMk/>
          <pc:sldMk cId="2310464855" sldId="267"/>
        </pc:sldMkLst>
        <pc:spChg chg="mod">
          <ac:chgData name="Minho Shin" userId="11507148_tp_dropbox" providerId="OAuth2" clId="{1CD852B4-379A-0741-A98F-E428BC96D017}" dt="2018-08-19T06:53:14.259" v="2325" actId="20577"/>
          <ac:spMkLst>
            <pc:docMk/>
            <pc:sldMk cId="2310464855" sldId="267"/>
            <ac:spMk id="2" creationId="{F3CECBCF-4E58-A541-A1F7-4D80762D11D1}"/>
          </ac:spMkLst>
        </pc:spChg>
        <pc:spChg chg="mod">
          <ac:chgData name="Minho Shin" userId="11507148_tp_dropbox" providerId="OAuth2" clId="{1CD852B4-379A-0741-A98F-E428BC96D017}" dt="2018-08-19T07:02:08.966" v="2702" actId="20577"/>
          <ac:spMkLst>
            <pc:docMk/>
            <pc:sldMk cId="2310464855" sldId="267"/>
            <ac:spMk id="3" creationId="{E5C32592-2A74-B54F-8C11-B6AD791EC6DF}"/>
          </ac:spMkLst>
        </pc:spChg>
      </pc:sldChg>
      <pc:sldChg chg="modSp new">
        <pc:chgData name="Minho Shin" userId="11507148_tp_dropbox" providerId="OAuth2" clId="{1CD852B4-379A-0741-A98F-E428BC96D017}" dt="2018-08-19T07:10:39.890" v="3208" actId="14"/>
        <pc:sldMkLst>
          <pc:docMk/>
          <pc:sldMk cId="2748291357" sldId="268"/>
        </pc:sldMkLst>
        <pc:spChg chg="mod">
          <ac:chgData name="Minho Shin" userId="11507148_tp_dropbox" providerId="OAuth2" clId="{1CD852B4-379A-0741-A98F-E428BC96D017}" dt="2018-08-19T07:02:25.662" v="2736" actId="20577"/>
          <ac:spMkLst>
            <pc:docMk/>
            <pc:sldMk cId="2748291357" sldId="268"/>
            <ac:spMk id="2" creationId="{840278D2-59F7-C54A-9B9F-15815D472B24}"/>
          </ac:spMkLst>
        </pc:spChg>
        <pc:spChg chg="mod">
          <ac:chgData name="Minho Shin" userId="11507148_tp_dropbox" providerId="OAuth2" clId="{1CD852B4-379A-0741-A98F-E428BC96D017}" dt="2018-08-19T07:10:39.890" v="3208" actId="14"/>
          <ac:spMkLst>
            <pc:docMk/>
            <pc:sldMk cId="2748291357" sldId="268"/>
            <ac:spMk id="3" creationId="{BED1E258-0BF2-C24B-A182-E118D8D37227}"/>
          </ac:spMkLst>
        </pc:spChg>
      </pc:sldChg>
      <pc:sldChg chg="modSp new">
        <pc:chgData name="Minho Shin" userId="11507148_tp_dropbox" providerId="OAuth2" clId="{1CD852B4-379A-0741-A98F-E428BC96D017}" dt="2018-08-19T07:37:24.584" v="3649" actId="20577"/>
        <pc:sldMkLst>
          <pc:docMk/>
          <pc:sldMk cId="1449151670" sldId="269"/>
        </pc:sldMkLst>
        <pc:spChg chg="mod">
          <ac:chgData name="Minho Shin" userId="11507148_tp_dropbox" providerId="OAuth2" clId="{1CD852B4-379A-0741-A98F-E428BC96D017}" dt="2018-08-19T07:10:55.811" v="3229" actId="20577"/>
          <ac:spMkLst>
            <pc:docMk/>
            <pc:sldMk cId="1449151670" sldId="269"/>
            <ac:spMk id="2" creationId="{4BCBEB24-C125-F744-96A8-3E707D85A6BF}"/>
          </ac:spMkLst>
        </pc:spChg>
        <pc:spChg chg="mod">
          <ac:chgData name="Minho Shin" userId="11507148_tp_dropbox" providerId="OAuth2" clId="{1CD852B4-379A-0741-A98F-E428BC96D017}" dt="2018-08-19T07:37:24.584" v="3649" actId="20577"/>
          <ac:spMkLst>
            <pc:docMk/>
            <pc:sldMk cId="1449151670" sldId="269"/>
            <ac:spMk id="3" creationId="{F9CB71A5-B88D-2749-B840-BB0DF9573D60}"/>
          </ac:spMkLst>
        </pc:spChg>
      </pc:sldChg>
      <pc:sldChg chg="modSp new">
        <pc:chgData name="Minho Shin" userId="11507148_tp_dropbox" providerId="OAuth2" clId="{1CD852B4-379A-0741-A98F-E428BC96D017}" dt="2018-08-19T07:41:09.367" v="3849" actId="20577"/>
        <pc:sldMkLst>
          <pc:docMk/>
          <pc:sldMk cId="3220941048" sldId="270"/>
        </pc:sldMkLst>
        <pc:spChg chg="mod">
          <ac:chgData name="Minho Shin" userId="11507148_tp_dropbox" providerId="OAuth2" clId="{1CD852B4-379A-0741-A98F-E428BC96D017}" dt="2018-08-19T07:40:25.730" v="3791" actId="20577"/>
          <ac:spMkLst>
            <pc:docMk/>
            <pc:sldMk cId="3220941048" sldId="270"/>
            <ac:spMk id="2" creationId="{9C348BFC-25A6-B24A-BCEE-B3B5284E948C}"/>
          </ac:spMkLst>
        </pc:spChg>
        <pc:spChg chg="mod">
          <ac:chgData name="Minho Shin" userId="11507148_tp_dropbox" providerId="OAuth2" clId="{1CD852B4-379A-0741-A98F-E428BC96D017}" dt="2018-08-19T07:41:09.367" v="3849" actId="20577"/>
          <ac:spMkLst>
            <pc:docMk/>
            <pc:sldMk cId="3220941048" sldId="270"/>
            <ac:spMk id="3" creationId="{D652961A-DDED-4640-8576-7FEEE42CF62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055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596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60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4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2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47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310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43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861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931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604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34D14-E690-4545-B755-322A5DBA6D7D}" type="datetimeFigureOut">
              <a:rPr lang="en-US" smtClean="0"/>
              <a:t>8/22/18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17C419-906C-C64A-8559-A244200CD4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72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pidtables.com/convert/number/hex-to-decimal.html" TargetMode="External"/><Relationship Id="rId2" Type="http://schemas.openxmlformats.org/officeDocument/2006/relationships/hyperlink" Target="https://emn178.github.io/online-tools/keccak_256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github.com/ethereum/solidity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F142FF-316F-5949-BDF8-292D1AA84B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Ethereum Development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6F7564-D020-A248-9F92-166AA837450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/>
              <a:t>신민호</a:t>
            </a:r>
            <a:endParaRPr lang="en-US" altLang="ko-KR" dirty="0"/>
          </a:p>
          <a:p>
            <a:r>
              <a:rPr lang="ko-KR" altLang="en-US" dirty="0"/>
              <a:t>명지대학교</a:t>
            </a:r>
            <a:endParaRPr lang="en-US" altLang="ko-KR" dirty="0"/>
          </a:p>
          <a:p>
            <a:r>
              <a:rPr lang="en-US" altLang="ko-KR" dirty="0" err="1"/>
              <a:t>hmcl.mju.ac.kr</a:t>
            </a:r>
            <a:endParaRPr lang="en-US" altLang="ko-KR" dirty="0"/>
          </a:p>
          <a:p>
            <a:r>
              <a:rPr lang="en-US" dirty="0"/>
              <a:t>mhshin@mju.ac.kr</a:t>
            </a:r>
          </a:p>
        </p:txBody>
      </p:sp>
    </p:spTree>
    <p:extLst>
      <p:ext uri="{BB962C8B-B14F-4D97-AF65-F5344CB8AC3E}">
        <p14:creationId xmlns:p14="http://schemas.microsoft.com/office/powerpoint/2010/main" val="20475188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2557F-3938-ED4D-A406-939F538AE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global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2EC557-12F9-EA43-9ECD-1375F8743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5000"/>
            <a:ext cx="7886700" cy="4587874"/>
          </a:xfrm>
        </p:spPr>
        <p:txBody>
          <a:bodyPr>
            <a:normAutofit fontScale="92500"/>
          </a:bodyPr>
          <a:lstStyle/>
          <a:p>
            <a:r>
              <a:rPr lang="en-US" dirty="0"/>
              <a:t>Address</a:t>
            </a:r>
          </a:p>
          <a:p>
            <a:pPr lvl="1"/>
            <a:r>
              <a:rPr lang="en-US" dirty="0" err="1"/>
              <a:t>address.balance</a:t>
            </a:r>
            <a:endParaRPr lang="en-US" dirty="0"/>
          </a:p>
          <a:p>
            <a:pPr lvl="1"/>
            <a:r>
              <a:rPr lang="en-US" dirty="0" err="1"/>
              <a:t>address.transfer</a:t>
            </a:r>
            <a:r>
              <a:rPr lang="en-US" dirty="0"/>
              <a:t>(</a:t>
            </a:r>
            <a:r>
              <a:rPr lang="en-US" dirty="0" err="1"/>
              <a:t>amnt</a:t>
            </a:r>
            <a:r>
              <a:rPr lang="en-US" dirty="0"/>
              <a:t>): send ether to this address, throwing exceptions if error</a:t>
            </a:r>
          </a:p>
          <a:p>
            <a:pPr lvl="1"/>
            <a:r>
              <a:rPr lang="en-US" dirty="0" err="1"/>
              <a:t>address.send</a:t>
            </a:r>
            <a:r>
              <a:rPr lang="en-US" dirty="0"/>
              <a:t>(</a:t>
            </a:r>
            <a:r>
              <a:rPr lang="en-US" dirty="0" err="1"/>
              <a:t>amnt</a:t>
            </a:r>
            <a:r>
              <a:rPr lang="en-US" dirty="0"/>
              <a:t>): send ether to this address, returning T/F</a:t>
            </a:r>
          </a:p>
          <a:p>
            <a:r>
              <a:rPr lang="en-US" dirty="0"/>
              <a:t>Functions</a:t>
            </a:r>
          </a:p>
          <a:p>
            <a:pPr lvl="1"/>
            <a:r>
              <a:rPr lang="en-US" dirty="0" err="1"/>
              <a:t>addmod</a:t>
            </a:r>
            <a:r>
              <a:rPr lang="en-US" dirty="0"/>
              <a:t>/</a:t>
            </a:r>
            <a:r>
              <a:rPr lang="en-US" dirty="0" err="1"/>
              <a:t>mulmod</a:t>
            </a:r>
            <a:r>
              <a:rPr lang="en-US" dirty="0"/>
              <a:t>: add/multiply with mod</a:t>
            </a:r>
          </a:p>
          <a:p>
            <a:pPr lvl="1"/>
            <a:r>
              <a:rPr lang="en-US" dirty="0"/>
              <a:t>keccak256/sha256/ripemd160</a:t>
            </a:r>
          </a:p>
          <a:p>
            <a:pPr lvl="1"/>
            <a:r>
              <a:rPr lang="en-US" dirty="0" err="1"/>
              <a:t>ecrecover</a:t>
            </a:r>
            <a:r>
              <a:rPr lang="en-US" dirty="0"/>
              <a:t>: recover the address from a signature</a:t>
            </a:r>
          </a:p>
          <a:p>
            <a:pPr lvl="1"/>
            <a:r>
              <a:rPr lang="en-US" dirty="0" err="1"/>
              <a:t>selfdestruct</a:t>
            </a:r>
            <a:r>
              <a:rPr lang="en-US" dirty="0"/>
              <a:t>(</a:t>
            </a:r>
            <a:r>
              <a:rPr lang="en-US" dirty="0" err="1"/>
              <a:t>addr</a:t>
            </a:r>
            <a:r>
              <a:rPr lang="en-US" dirty="0"/>
              <a:t>): delete the contract, returning left ether to </a:t>
            </a:r>
            <a:r>
              <a:rPr lang="en-US" dirty="0" err="1"/>
              <a:t>addr</a:t>
            </a:r>
            <a:endParaRPr lang="en-US" dirty="0"/>
          </a:p>
          <a:p>
            <a:pPr lvl="1"/>
            <a:r>
              <a:rPr lang="en-US" dirty="0"/>
              <a:t>this: address of the contract account</a:t>
            </a:r>
          </a:p>
        </p:txBody>
      </p:sp>
    </p:spTree>
    <p:extLst>
      <p:ext uri="{BB962C8B-B14F-4D97-AF65-F5344CB8AC3E}">
        <p14:creationId xmlns:p14="http://schemas.microsoft.com/office/powerpoint/2010/main" val="33849665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3A115-EA33-E145-A9C8-9BCC95F27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Principal 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3E7C3-E28E-6448-A0AD-775EC1513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Contract</a:t>
            </a:r>
          </a:p>
          <a:p>
            <a:r>
              <a:rPr lang="en-US" dirty="0"/>
              <a:t>Interface: like Java interface</a:t>
            </a:r>
          </a:p>
          <a:p>
            <a:r>
              <a:rPr lang="en-US" dirty="0"/>
              <a:t>Library: provides useful functions. Use “</a:t>
            </a:r>
            <a:r>
              <a:rPr lang="en-US" dirty="0" err="1"/>
              <a:t>delegatecall</a:t>
            </a:r>
            <a:r>
              <a:rPr lang="en-US" dirty="0"/>
              <a:t>()”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975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27139-B8B5-2D46-9E3C-867CCAD82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89287F-E754-0447-8447-2A6CB9510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function</a:t>
            </a:r>
            <a:r>
              <a:rPr lang="en-US" dirty="0"/>
              <a:t> &lt;name&gt;(&lt;params&gt;) </a:t>
            </a:r>
            <a:r>
              <a:rPr lang="en-US" altLang="ko-KR" dirty="0"/>
              <a:t>&lt;accessibility&gt; &lt;behavior&gt; &lt;modifier&gt; &lt;returns&gt; { &lt;definition&gt; }</a:t>
            </a:r>
          </a:p>
          <a:p>
            <a:pPr lvl="1"/>
            <a:r>
              <a:rPr lang="en-US" dirty="0"/>
              <a:t>&lt;accessibility&gt;=public|external|internal|private</a:t>
            </a:r>
          </a:p>
          <a:p>
            <a:pPr lvl="2"/>
            <a:r>
              <a:rPr lang="en-US" dirty="0"/>
              <a:t>Public: both outside and inside can call </a:t>
            </a:r>
          </a:p>
          <a:p>
            <a:pPr lvl="2"/>
            <a:r>
              <a:rPr lang="en-US" dirty="0"/>
              <a:t>External: only from outside unless (this.&lt;func&gt;)</a:t>
            </a:r>
          </a:p>
          <a:p>
            <a:pPr lvl="2"/>
            <a:r>
              <a:rPr lang="en-US" dirty="0"/>
              <a:t>Internal: only from inside and derived contracts</a:t>
            </a:r>
          </a:p>
          <a:p>
            <a:pPr lvl="2"/>
            <a:r>
              <a:rPr lang="en-US" dirty="0"/>
              <a:t>Private: only from inside, not from derived ones</a:t>
            </a:r>
          </a:p>
          <a:p>
            <a:pPr lvl="1"/>
            <a:r>
              <a:rPr lang="en-US" dirty="0"/>
              <a:t>&lt;behavior&gt;=constant|view|pure|payable</a:t>
            </a:r>
          </a:p>
          <a:p>
            <a:pPr lvl="2"/>
            <a:r>
              <a:rPr lang="en-US" dirty="0"/>
              <a:t>Constant(view): no change in state(storage)</a:t>
            </a:r>
          </a:p>
          <a:p>
            <a:pPr lvl="2"/>
            <a:r>
              <a:rPr lang="en-US" dirty="0"/>
              <a:t>Pure: no access to state (declarative)</a:t>
            </a:r>
          </a:p>
          <a:p>
            <a:pPr lvl="2"/>
            <a:r>
              <a:rPr lang="en-US" dirty="0"/>
              <a:t>Payable: accept incoming payment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918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ECBCF-4E58-A541-A1F7-4D80762D1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&amp; Destructor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C32592-2A74-B54F-8C11-B6AD791EC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Name of constructor</a:t>
            </a:r>
          </a:p>
          <a:p>
            <a:pPr lvl="1"/>
            <a:r>
              <a:rPr lang="en-US" dirty="0"/>
              <a:t>~0.4.21: &lt;contract_name&gt;()</a:t>
            </a:r>
          </a:p>
          <a:p>
            <a:pPr lvl="1"/>
            <a:r>
              <a:rPr lang="en-US" dirty="0"/>
              <a:t>0.4.22~: constructor()</a:t>
            </a:r>
          </a:p>
          <a:p>
            <a:r>
              <a:rPr lang="en-US" dirty="0"/>
              <a:t>Destroying a contract</a:t>
            </a:r>
          </a:p>
          <a:p>
            <a:pPr lvl="1"/>
            <a:r>
              <a:rPr lang="en-US" dirty="0"/>
              <a:t>Call “</a:t>
            </a:r>
            <a:r>
              <a:rPr lang="en-US" dirty="0" err="1"/>
              <a:t>selfdestruct</a:t>
            </a:r>
            <a:r>
              <a:rPr lang="en-US" dirty="0"/>
              <a:t>( address recipient )”</a:t>
            </a:r>
          </a:p>
          <a:p>
            <a:pPr lvl="2"/>
            <a:r>
              <a:rPr lang="en-US" dirty="0"/>
              <a:t>Remove the contract and send left ether to recipient</a:t>
            </a:r>
          </a:p>
          <a:p>
            <a:pPr lvl="1"/>
            <a:r>
              <a:rPr lang="en-US" dirty="0"/>
              <a:t>Make sure you prepare a public function to destroy</a:t>
            </a:r>
          </a:p>
          <a:p>
            <a:pPr lvl="2"/>
            <a:r>
              <a:rPr lang="en-US" dirty="0"/>
              <a:t>Should be called only by the creator</a:t>
            </a:r>
          </a:p>
          <a:p>
            <a:pPr lvl="3"/>
            <a:r>
              <a:rPr lang="en-US" dirty="0"/>
              <a:t>Require(msg.sender == owner)</a:t>
            </a:r>
          </a:p>
          <a:p>
            <a:r>
              <a:rPr lang="en-US" dirty="0">
                <a:solidFill>
                  <a:srgbClr val="FF0000"/>
                </a:solidFill>
              </a:rPr>
              <a:t>[EX] </a:t>
            </a:r>
            <a:r>
              <a:rPr lang="en-US" dirty="0"/>
              <a:t>Add constructor/destructor to Faucet.sol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4648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8212C-529D-CB42-8717-13EFD2E8BB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Faucet.sol</a:t>
            </a:r>
            <a:r>
              <a:rPr lang="en-US" dirty="0"/>
              <a:t>: constructor/destructor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0CB0E78-5591-BC4B-BCE2-C22DA9C84D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3429" y="1825624"/>
            <a:ext cx="4836668" cy="4786287"/>
          </a:xfrm>
        </p:spPr>
      </p:pic>
    </p:spTree>
    <p:extLst>
      <p:ext uri="{BB962C8B-B14F-4D97-AF65-F5344CB8AC3E}">
        <p14:creationId xmlns:p14="http://schemas.microsoft.com/office/powerpoint/2010/main" val="615424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278D2-59F7-C54A-9B9F-15815D47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Modifier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1E258-0BF2-C24B-A182-E118D8D37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Defines requirements applying multiple functions</a:t>
            </a:r>
          </a:p>
          <a:p>
            <a:pPr lvl="1"/>
            <a:r>
              <a:rPr lang="en-US" dirty="0"/>
              <a:t>Eg: the caller should be the owner of the contract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Modifier onlyOwner {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	require(msg.sender == owner);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	_;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marL="914400" lvl="2" indent="0">
              <a:buNone/>
            </a:pPr>
            <a:r>
              <a:rPr lang="en-US" dirty="0">
                <a:solidFill>
                  <a:srgbClr val="0432FF"/>
                </a:solidFill>
              </a:rPr>
              <a:t>Function destructor() public </a:t>
            </a:r>
            <a:r>
              <a:rPr lang="en-US" dirty="0">
                <a:solidFill>
                  <a:srgbClr val="FF0000"/>
                </a:solidFill>
              </a:rPr>
              <a:t>onlyOwner</a:t>
            </a:r>
            <a:r>
              <a:rPr lang="en-US" dirty="0">
                <a:solidFill>
                  <a:srgbClr val="0432FF"/>
                </a:solidFill>
              </a:rPr>
              <a:t> { </a:t>
            </a:r>
            <a:r>
              <a:rPr lang="en-US" dirty="0" err="1">
                <a:solidFill>
                  <a:srgbClr val="0432FF"/>
                </a:solidFill>
              </a:rPr>
              <a:t>selfdestruct</a:t>
            </a:r>
            <a:r>
              <a:rPr lang="en-US" dirty="0">
                <a:solidFill>
                  <a:srgbClr val="0432FF"/>
                </a:solidFill>
              </a:rPr>
              <a:t>(owner); }</a:t>
            </a:r>
          </a:p>
          <a:p>
            <a:pPr lvl="1"/>
            <a:r>
              <a:rPr lang="en-US" dirty="0"/>
              <a:t>“_;” : placeholder for the modified function</a:t>
            </a:r>
          </a:p>
          <a:p>
            <a:r>
              <a:rPr lang="en-US" dirty="0"/>
              <a:t>Modifier can access variables in modified function</a:t>
            </a:r>
          </a:p>
          <a:p>
            <a:pPr lvl="1"/>
            <a:r>
              <a:rPr lang="en-US" dirty="0"/>
              <a:t>Not vice versa</a:t>
            </a:r>
          </a:p>
        </p:txBody>
      </p:sp>
    </p:spTree>
    <p:extLst>
      <p:ext uri="{BB962C8B-B14F-4D97-AF65-F5344CB8AC3E}">
        <p14:creationId xmlns:p14="http://schemas.microsoft.com/office/powerpoint/2010/main" val="274829135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BEB24-C125-F744-96A8-3E707D85A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B71A5-B88D-2749-B840-BB0DF9573D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Child contract inherits Parent contract</a:t>
            </a:r>
          </a:p>
          <a:p>
            <a:pPr lvl="1"/>
            <a:r>
              <a:rPr lang="en-US" dirty="0"/>
              <a:t>Contract Child is Parent { … }</a:t>
            </a:r>
          </a:p>
          <a:p>
            <a:pPr lvl="1"/>
            <a:r>
              <a:rPr lang="en-US" dirty="0"/>
              <a:t>Contract Child is Parent1, Parent2 { … }</a:t>
            </a:r>
          </a:p>
          <a:p>
            <a:r>
              <a:rPr lang="en-US" dirty="0">
                <a:solidFill>
                  <a:srgbClr val="FF0000"/>
                </a:solidFill>
              </a:rPr>
              <a:t>[EX] </a:t>
            </a:r>
            <a:r>
              <a:rPr lang="en-US" dirty="0"/>
              <a:t>Faucet with inheritances</a:t>
            </a:r>
          </a:p>
          <a:p>
            <a:pPr lvl="1"/>
            <a:r>
              <a:rPr lang="en-US" dirty="0"/>
              <a:t>Create Owned contract w/ onlyOwner modifier</a:t>
            </a:r>
          </a:p>
          <a:p>
            <a:pPr lvl="1"/>
            <a:r>
              <a:rPr lang="en-US" dirty="0"/>
              <a:t>Create Mortal contract inheriting Owner, w/ destructor</a:t>
            </a:r>
          </a:p>
          <a:p>
            <a:pPr lvl="1"/>
            <a:r>
              <a:rPr lang="en-US" dirty="0"/>
              <a:t>Create Faucet contract inheriting Mortal, w/ withdraw and feedback</a:t>
            </a:r>
          </a:p>
        </p:txBody>
      </p:sp>
    </p:spTree>
    <p:extLst>
      <p:ext uri="{BB962C8B-B14F-4D97-AF65-F5344CB8AC3E}">
        <p14:creationId xmlns:p14="http://schemas.microsoft.com/office/powerpoint/2010/main" val="14491516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178CB1-3C91-764E-BDB9-F8A1348E5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Faucet with Inheritance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5E7A3-1CF3-F442-98FF-29CAC299BB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contract Owned</a:t>
            </a:r>
            <a:r>
              <a:rPr lang="en-US" sz="2000" dirty="0"/>
              <a:t> { </a:t>
            </a:r>
            <a:br>
              <a:rPr lang="en-US" sz="2000" dirty="0"/>
            </a:br>
            <a:r>
              <a:rPr lang="en-US" sz="2000" dirty="0"/>
              <a:t>	address owner;  	</a:t>
            </a:r>
          </a:p>
          <a:p>
            <a:pPr marL="914400" lvl="2" indent="0">
              <a:buNone/>
            </a:pPr>
            <a:r>
              <a:rPr lang="en-US" dirty="0"/>
              <a:t>constructor() { owner = </a:t>
            </a:r>
            <a:r>
              <a:rPr lang="en-US" dirty="0" err="1"/>
              <a:t>msg.sender</a:t>
            </a:r>
            <a:r>
              <a:rPr lang="en-US" dirty="0"/>
              <a:t>; } </a:t>
            </a:r>
          </a:p>
          <a:p>
            <a:pPr marL="914400" lvl="2" indent="0">
              <a:buNone/>
            </a:pPr>
            <a:r>
              <a:rPr lang="en-US" dirty="0"/>
              <a:t>modifier </a:t>
            </a:r>
            <a:r>
              <a:rPr lang="en-US" dirty="0" err="1"/>
              <a:t>onlyOwner</a:t>
            </a:r>
            <a:r>
              <a:rPr lang="en-US" dirty="0"/>
              <a:t> {require(</a:t>
            </a:r>
            <a:r>
              <a:rPr lang="en-US" dirty="0" err="1"/>
              <a:t>msg.sender</a:t>
            </a:r>
            <a:r>
              <a:rPr lang="en-US" dirty="0"/>
              <a:t> == owner); _; } </a:t>
            </a:r>
          </a:p>
          <a:p>
            <a:pPr marL="0" indent="0">
              <a:buNone/>
            </a:pPr>
            <a:r>
              <a:rPr lang="en-US" sz="2000" dirty="0"/>
              <a:t>}</a:t>
            </a:r>
            <a:endParaRPr lang="en-US" dirty="0"/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contract Mortal </a:t>
            </a:r>
            <a:r>
              <a:rPr lang="en-US" sz="2000" dirty="0"/>
              <a:t>is Owned { </a:t>
            </a:r>
          </a:p>
          <a:p>
            <a:pPr marL="0" indent="0">
              <a:buNone/>
            </a:pPr>
            <a:r>
              <a:rPr lang="en-US" sz="2000" dirty="0"/>
              <a:t>	function destroy() public </a:t>
            </a:r>
            <a:r>
              <a:rPr lang="en-US" sz="2000" dirty="0" err="1"/>
              <a:t>onlyOwner</a:t>
            </a:r>
            <a:r>
              <a:rPr lang="en-US" sz="2000" dirty="0"/>
              <a:t> { </a:t>
            </a:r>
            <a:r>
              <a:rPr lang="en-US" sz="2000" dirty="0" err="1"/>
              <a:t>selfdestruct</a:t>
            </a:r>
            <a:r>
              <a:rPr lang="en-US" sz="2000" dirty="0"/>
              <a:t>(owner); }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contract Faucet</a:t>
            </a:r>
            <a:r>
              <a:rPr lang="en-US" sz="2000" dirty="0"/>
              <a:t> is Mortal { </a:t>
            </a:r>
          </a:p>
          <a:p>
            <a:pPr marL="0" indent="0">
              <a:buNone/>
            </a:pPr>
            <a:r>
              <a:rPr lang="en-US" sz="2000" dirty="0"/>
              <a:t>	function withdraw(</a:t>
            </a:r>
            <a:r>
              <a:rPr lang="en-US" sz="2000" dirty="0" err="1"/>
              <a:t>uint</a:t>
            </a:r>
            <a:r>
              <a:rPr lang="en-US" sz="2000" dirty="0"/>
              <a:t> </a:t>
            </a:r>
            <a:r>
              <a:rPr lang="en-US" sz="2000" dirty="0" err="1"/>
              <a:t>withdraw_amount</a:t>
            </a:r>
            <a:r>
              <a:rPr lang="en-US" sz="2000" dirty="0"/>
              <a:t>) public { </a:t>
            </a:r>
          </a:p>
          <a:p>
            <a:pPr marL="0" indent="0">
              <a:buNone/>
            </a:pPr>
            <a:r>
              <a:rPr lang="en-US" sz="2000" dirty="0"/>
              <a:t>		require(</a:t>
            </a:r>
            <a:r>
              <a:rPr lang="en-US" sz="2000" dirty="0" err="1"/>
              <a:t>withdraw_amount</a:t>
            </a:r>
            <a:r>
              <a:rPr lang="en-US" sz="2000" dirty="0"/>
              <a:t> &lt;= 0.1 ether); </a:t>
            </a:r>
          </a:p>
          <a:p>
            <a:pPr marL="0" indent="0">
              <a:buNone/>
            </a:pPr>
            <a:r>
              <a:rPr lang="en-US" sz="2000" dirty="0"/>
              <a:t>		</a:t>
            </a:r>
            <a:r>
              <a:rPr lang="en-US" sz="2000" dirty="0" err="1"/>
              <a:t>msg.sender.transfer</a:t>
            </a:r>
            <a:r>
              <a:rPr lang="en-US" sz="2000" dirty="0"/>
              <a:t>(</a:t>
            </a:r>
            <a:r>
              <a:rPr lang="en-US" sz="2000" dirty="0" err="1"/>
              <a:t>withdraw_amount</a:t>
            </a:r>
            <a:r>
              <a:rPr lang="en-US" sz="2000" dirty="0"/>
              <a:t>); } </a:t>
            </a:r>
          </a:p>
          <a:p>
            <a:pPr marL="0" indent="0">
              <a:buNone/>
            </a:pPr>
            <a:r>
              <a:rPr lang="en-US" sz="2000" dirty="0"/>
              <a:t>	function () public payable {} </a:t>
            </a:r>
          </a:p>
          <a:p>
            <a:pPr marL="0" indent="0">
              <a:buNone/>
            </a:pPr>
            <a:r>
              <a:rPr lang="en-US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377323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48BFC-25A6-B24A-BCEE-B3B5284E9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Error handling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52961A-DDED-4640-8576-7FEEE42CF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9619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Error handling by assert(), require(), revert()</a:t>
            </a:r>
          </a:p>
          <a:p>
            <a:pPr>
              <a:lnSpc>
                <a:spcPct val="120000"/>
              </a:lnSpc>
            </a:pPr>
            <a:r>
              <a:rPr lang="en-US" dirty="0"/>
              <a:t>Upon error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Contract terminates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all state changes are reverted (on every called contracts)</a:t>
            </a:r>
          </a:p>
          <a:p>
            <a:pPr>
              <a:lnSpc>
                <a:spcPct val="120000"/>
              </a:lnSpc>
            </a:pPr>
            <a:r>
              <a:rPr lang="en-US" dirty="0"/>
              <a:t>assert and require is the same: but conventionally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assert: test internal conditions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require: test inputs</a:t>
            </a:r>
          </a:p>
          <a:p>
            <a:pPr>
              <a:lnSpc>
                <a:spcPct val="120000"/>
              </a:lnSpc>
            </a:pPr>
            <a:r>
              <a:rPr lang="en-US" dirty="0"/>
              <a:t>require(&lt;condition&gt;, “message”)</a:t>
            </a:r>
          </a:p>
          <a:p>
            <a:pPr>
              <a:lnSpc>
                <a:spcPct val="120000"/>
              </a:lnSpc>
            </a:pPr>
            <a:r>
              <a:rPr lang="en-US" dirty="0" err="1"/>
              <a:t>msg.sender.transfer</a:t>
            </a:r>
            <a:r>
              <a:rPr lang="en-US" dirty="0"/>
              <a:t>(</a:t>
            </a:r>
            <a:r>
              <a:rPr lang="en-US" dirty="0" err="1"/>
              <a:t>withdraw_amount</a:t>
            </a:r>
            <a:r>
              <a:rPr lang="en-US" dirty="0"/>
              <a:t>);</a:t>
            </a:r>
          </a:p>
          <a:p>
            <a:pPr lvl="1">
              <a:lnSpc>
                <a:spcPct val="120000"/>
              </a:lnSpc>
            </a:pPr>
            <a:r>
              <a:rPr lang="en-US" dirty="0"/>
              <a:t>This will error anyway if balance of sender &lt; </a:t>
            </a:r>
            <a:r>
              <a:rPr lang="en-US" dirty="0" err="1"/>
              <a:t>withdraw_amount</a:t>
            </a:r>
            <a:endParaRPr lang="en-US" dirty="0"/>
          </a:p>
          <a:p>
            <a:pPr lvl="1">
              <a:lnSpc>
                <a:spcPct val="120000"/>
              </a:lnSpc>
            </a:pPr>
            <a:r>
              <a:rPr lang="en-US" dirty="0"/>
              <a:t>Use require(</a:t>
            </a:r>
            <a:r>
              <a:rPr lang="en-US" dirty="0" err="1"/>
              <a:t>this.balance</a:t>
            </a:r>
            <a:r>
              <a:rPr lang="en-US" dirty="0"/>
              <a:t> &gt;= </a:t>
            </a:r>
            <a:r>
              <a:rPr lang="en-US" dirty="0" err="1"/>
              <a:t>withdraw_amount</a:t>
            </a:r>
            <a:r>
              <a:rPr lang="en-US" dirty="0"/>
              <a:t>, “Insufficient balance” );</a:t>
            </a:r>
          </a:p>
        </p:txBody>
      </p:sp>
    </p:spTree>
    <p:extLst>
      <p:ext uri="{BB962C8B-B14F-4D97-AF65-F5344CB8AC3E}">
        <p14:creationId xmlns:p14="http://schemas.microsoft.com/office/powerpoint/2010/main" val="32209410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CAD84-D19C-0942-B396-975D5E0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55AE87-A8B9-9045-976F-F5838F335E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2469"/>
            <a:ext cx="7886700" cy="5065986"/>
          </a:xfrm>
        </p:spPr>
        <p:txBody>
          <a:bodyPr>
            <a:normAutofit fontScale="92500" lnSpcReduction="10000"/>
          </a:bodyPr>
          <a:lstStyle/>
          <a:p>
            <a:r>
              <a:rPr lang="en-US" sz="1600" dirty="0"/>
              <a:t>When transaction completes (success or not)</a:t>
            </a:r>
          </a:p>
          <a:p>
            <a:pPr lvl="1"/>
            <a:r>
              <a:rPr lang="en-US" sz="1400" dirty="0"/>
              <a:t>transaction receipt is produced</a:t>
            </a:r>
          </a:p>
          <a:p>
            <a:pPr lvl="1"/>
            <a:r>
              <a:rPr lang="en-US" sz="1400" dirty="0"/>
              <a:t>the receipt contains logs</a:t>
            </a:r>
          </a:p>
          <a:p>
            <a:pPr lvl="1"/>
            <a:r>
              <a:rPr lang="en-US" sz="1400" dirty="0">
                <a:solidFill>
                  <a:srgbClr val="FF0000"/>
                </a:solidFill>
              </a:rPr>
              <a:t>Event generates these logs</a:t>
            </a:r>
          </a:p>
          <a:p>
            <a:r>
              <a:rPr lang="en-US" sz="1600" dirty="0" err="1"/>
              <a:t>DApps</a:t>
            </a:r>
            <a:r>
              <a:rPr lang="en-US" sz="1600" dirty="0"/>
              <a:t> can can monitor “events”</a:t>
            </a:r>
          </a:p>
          <a:p>
            <a:r>
              <a:rPr lang="en-US" sz="1600" dirty="0"/>
              <a:t>Declaration</a:t>
            </a:r>
          </a:p>
          <a:p>
            <a:pPr lvl="1"/>
            <a:r>
              <a:rPr lang="en-US" sz="1400" dirty="0"/>
              <a:t>event &lt;name&gt;( &lt;type&gt; [indexed] &lt;param1&gt;, … )</a:t>
            </a:r>
          </a:p>
          <a:p>
            <a:pPr lvl="1"/>
            <a:r>
              <a:rPr lang="en-US" sz="1400" dirty="0"/>
              <a:t>ex: </a:t>
            </a:r>
            <a:r>
              <a:rPr lang="en-US" sz="1400" dirty="0">
                <a:solidFill>
                  <a:srgbClr val="0432FF"/>
                </a:solidFill>
              </a:rPr>
              <a:t>event Withdrawal(address indexed to, </a:t>
            </a:r>
            <a:r>
              <a:rPr lang="en-US" sz="1400" dirty="0" err="1">
                <a:solidFill>
                  <a:srgbClr val="0432FF"/>
                </a:solidFill>
              </a:rPr>
              <a:t>uint</a:t>
            </a:r>
            <a:r>
              <a:rPr lang="en-US" sz="1400" dirty="0">
                <a:solidFill>
                  <a:srgbClr val="0432FF"/>
                </a:solidFill>
              </a:rPr>
              <a:t> amount); </a:t>
            </a:r>
          </a:p>
          <a:p>
            <a:pPr lvl="1"/>
            <a:r>
              <a:rPr lang="en-US" sz="1400" dirty="0"/>
              <a:t>Parameters are recorded in the log</a:t>
            </a:r>
          </a:p>
          <a:p>
            <a:pPr lvl="1"/>
            <a:r>
              <a:rPr lang="en-US" sz="1400" dirty="0"/>
              <a:t>Indexed parameters are used for filtering for specific value</a:t>
            </a:r>
          </a:p>
          <a:p>
            <a:r>
              <a:rPr lang="en-US" sz="1600" dirty="0"/>
              <a:t>Emitting</a:t>
            </a:r>
          </a:p>
          <a:p>
            <a:pPr lvl="1"/>
            <a:r>
              <a:rPr lang="en-US" sz="1400" dirty="0"/>
              <a:t>emit &lt;name&gt;( &lt;param1_value&gt;, … )</a:t>
            </a:r>
          </a:p>
          <a:p>
            <a:pPr lvl="1"/>
            <a:r>
              <a:rPr lang="en-US" sz="1400" dirty="0"/>
              <a:t>ex: </a:t>
            </a:r>
            <a:r>
              <a:rPr lang="en-US" sz="1400" dirty="0">
                <a:solidFill>
                  <a:srgbClr val="0432FF"/>
                </a:solidFill>
              </a:rPr>
              <a:t>emit </a:t>
            </a:r>
            <a:r>
              <a:rPr lang="en-US" sz="1400" dirty="0" err="1">
                <a:solidFill>
                  <a:srgbClr val="0432FF"/>
                </a:solidFill>
              </a:rPr>
              <a:t>Withdrawl</a:t>
            </a:r>
            <a:r>
              <a:rPr lang="en-US" sz="1400" dirty="0">
                <a:solidFill>
                  <a:srgbClr val="0432FF"/>
                </a:solidFill>
              </a:rPr>
              <a:t>(</a:t>
            </a:r>
            <a:r>
              <a:rPr lang="en-US" sz="1400" dirty="0" err="1">
                <a:solidFill>
                  <a:srgbClr val="0432FF"/>
                </a:solidFill>
              </a:rPr>
              <a:t>msg.sender</a:t>
            </a:r>
            <a:r>
              <a:rPr lang="en-US" sz="1400" dirty="0">
                <a:solidFill>
                  <a:srgbClr val="0432FF"/>
                </a:solidFill>
              </a:rPr>
              <a:t>, </a:t>
            </a:r>
            <a:r>
              <a:rPr lang="en-US" sz="1400" dirty="0" err="1">
                <a:solidFill>
                  <a:srgbClr val="0432FF"/>
                </a:solidFill>
              </a:rPr>
              <a:t>withdraw_amount</a:t>
            </a:r>
            <a:r>
              <a:rPr lang="en-US" sz="1400" dirty="0">
                <a:solidFill>
                  <a:srgbClr val="0432FF"/>
                </a:solidFill>
              </a:rPr>
              <a:t>);</a:t>
            </a:r>
          </a:p>
          <a:p>
            <a:r>
              <a:rPr lang="en-US" sz="1600" dirty="0"/>
              <a:t>Check with </a:t>
            </a:r>
            <a:r>
              <a:rPr lang="en-US" sz="1600" dirty="0" err="1"/>
              <a:t>etherscan’s</a:t>
            </a:r>
            <a:r>
              <a:rPr lang="en-US" sz="1600" dirty="0"/>
              <a:t> Transaction info (Event log)</a:t>
            </a:r>
          </a:p>
          <a:p>
            <a:pPr lvl="1"/>
            <a:r>
              <a:rPr lang="en-US" sz="1400" dirty="0"/>
              <a:t>topic[0]: Keccak256(&lt;function prototype&gt;)</a:t>
            </a:r>
          </a:p>
          <a:p>
            <a:pPr lvl="1"/>
            <a:r>
              <a:rPr lang="en-US" sz="1400" dirty="0"/>
              <a:t>topic[</a:t>
            </a:r>
            <a:r>
              <a:rPr lang="en-US" sz="1400" dirty="0" err="1"/>
              <a:t>i</a:t>
            </a:r>
            <a:r>
              <a:rPr lang="en-US" sz="1400" dirty="0"/>
              <a:t>]: </a:t>
            </a:r>
            <a:r>
              <a:rPr lang="en-US" sz="1400" dirty="0" err="1"/>
              <a:t>ith</a:t>
            </a:r>
            <a:r>
              <a:rPr lang="en-US" sz="1400" dirty="0"/>
              <a:t> indexed value</a:t>
            </a:r>
          </a:p>
          <a:p>
            <a:pPr lvl="1"/>
            <a:r>
              <a:rPr lang="en-US" sz="1400" dirty="0"/>
              <a:t>Data: non-indexed value</a:t>
            </a:r>
          </a:p>
          <a:p>
            <a:r>
              <a:rPr lang="en-US" sz="1600" dirty="0"/>
              <a:t>Online keccack256: </a:t>
            </a:r>
            <a:r>
              <a:rPr lang="en-US" sz="1600" dirty="0">
                <a:hlinkClick r:id="rId2"/>
              </a:rPr>
              <a:t>https://emn178.github.io/online-tools/keccak_256.html</a:t>
            </a:r>
            <a:endParaRPr lang="en-US" sz="1600" dirty="0"/>
          </a:p>
          <a:p>
            <a:r>
              <a:rPr lang="en-US" sz="1600" dirty="0"/>
              <a:t>Online </a:t>
            </a:r>
            <a:r>
              <a:rPr lang="en-US" sz="1600" dirty="0" err="1"/>
              <a:t>Hex</a:t>
            </a:r>
            <a:r>
              <a:rPr lang="en-US" sz="1600" dirty="0" err="1">
                <a:sym typeface="Wingdings" pitchFamily="2" charset="2"/>
              </a:rPr>
              <a:t>Decimal</a:t>
            </a:r>
            <a:r>
              <a:rPr lang="en-US" sz="1600" dirty="0">
                <a:sym typeface="Wingdings" pitchFamily="2" charset="2"/>
              </a:rPr>
              <a:t> converter: </a:t>
            </a:r>
            <a:r>
              <a:rPr lang="en-US" sz="1600" dirty="0">
                <a:sym typeface="Wingdings" pitchFamily="2" charset="2"/>
                <a:hlinkClick r:id="rId3"/>
              </a:rPr>
              <a:t>https://www.rapidtables.com/convert/number/hex-to-decimal.html</a:t>
            </a:r>
            <a:endParaRPr lang="en-US" sz="1600" dirty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88485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710DF-A28C-DA43-BA36-19FF5B518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Ethereum </a:t>
            </a:r>
            <a:r>
              <a:rPr lang="en-US" dirty="0" err="1"/>
              <a:t>HIgh-level</a:t>
            </a:r>
            <a:r>
              <a:rPr lang="en-US" dirty="0"/>
              <a:t>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40F269-C2C8-0A41-B9A4-72BB7ED3C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LLL</a:t>
            </a:r>
          </a:p>
          <a:p>
            <a:pPr lvl="1"/>
            <a:r>
              <a:rPr lang="en-US" dirty="0"/>
              <a:t>First Ethereum language, functional, rarely used</a:t>
            </a:r>
          </a:p>
          <a:p>
            <a:r>
              <a:rPr lang="en-US" dirty="0"/>
              <a:t>Serpent</a:t>
            </a:r>
          </a:p>
          <a:p>
            <a:pPr lvl="1"/>
            <a:r>
              <a:rPr lang="en-US" dirty="0"/>
              <a:t>Procedural, similar to Python, by </a:t>
            </a:r>
            <a:r>
              <a:rPr lang="en-US" dirty="0" err="1"/>
              <a:t>Vitalik</a:t>
            </a:r>
            <a:r>
              <a:rPr lang="en-US" dirty="0"/>
              <a:t>, little used</a:t>
            </a:r>
          </a:p>
          <a:p>
            <a:r>
              <a:rPr lang="en-US" dirty="0"/>
              <a:t>Solidity</a:t>
            </a:r>
          </a:p>
          <a:p>
            <a:pPr lvl="1"/>
            <a:r>
              <a:rPr lang="en-US" dirty="0"/>
              <a:t>Procedural, similar to Java/C++, Most popular, by Gavin</a:t>
            </a:r>
          </a:p>
          <a:p>
            <a:r>
              <a:rPr lang="en-US" dirty="0" err="1"/>
              <a:t>Vyper</a:t>
            </a:r>
            <a:endParaRPr lang="en-US" dirty="0"/>
          </a:p>
          <a:p>
            <a:pPr lvl="1"/>
            <a:r>
              <a:rPr lang="en-US" dirty="0"/>
              <a:t>Functional, </a:t>
            </a:r>
            <a:r>
              <a:rPr lang="en-US" dirty="0" err="1"/>
              <a:t>Pyton</a:t>
            </a:r>
            <a:r>
              <a:rPr lang="en-US" dirty="0"/>
              <a:t>-like, by </a:t>
            </a:r>
            <a:r>
              <a:rPr lang="en-US" dirty="0" err="1"/>
              <a:t>Vitalik</a:t>
            </a:r>
            <a:endParaRPr lang="en-US" dirty="0"/>
          </a:p>
          <a:p>
            <a:r>
              <a:rPr lang="en-US" dirty="0"/>
              <a:t>Bamboo</a:t>
            </a:r>
          </a:p>
          <a:p>
            <a:pPr lvl="1"/>
            <a:r>
              <a:rPr lang="en-US" dirty="0"/>
              <a:t>No loops, Increase auditability, very new</a:t>
            </a:r>
          </a:p>
        </p:txBody>
      </p:sp>
    </p:spTree>
    <p:extLst>
      <p:ext uri="{BB962C8B-B14F-4D97-AF65-F5344CB8AC3E}">
        <p14:creationId xmlns:p14="http://schemas.microsoft.com/office/powerpoint/2010/main" val="1646109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862FCF-73B5-3341-AEDA-145525659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Faucet.sol</a:t>
            </a:r>
            <a:r>
              <a:rPr lang="en-US" dirty="0"/>
              <a:t>: Events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E7472C9-0988-1747-ADA3-12BE471BA4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0234" y="1561258"/>
            <a:ext cx="4834759" cy="5125187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0BF1155-FD38-C14B-BD8E-2D1789DD09C2}"/>
              </a:ext>
            </a:extLst>
          </p:cNvPr>
          <p:cNvSpPr/>
          <p:nvPr/>
        </p:nvSpPr>
        <p:spPr>
          <a:xfrm>
            <a:off x="2501462" y="2070538"/>
            <a:ext cx="4035972" cy="3783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1D8E54-B5C5-2D41-B21B-5BF9B5CF4E03}"/>
              </a:ext>
            </a:extLst>
          </p:cNvPr>
          <p:cNvSpPr/>
          <p:nvPr/>
        </p:nvSpPr>
        <p:spPr>
          <a:xfrm>
            <a:off x="2822028" y="5260428"/>
            <a:ext cx="3599793" cy="2680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AFB4C3-0276-214A-9797-48AD430749E8}"/>
              </a:ext>
            </a:extLst>
          </p:cNvPr>
          <p:cNvSpPr/>
          <p:nvPr/>
        </p:nvSpPr>
        <p:spPr>
          <a:xfrm>
            <a:off x="2772104" y="6148552"/>
            <a:ext cx="3061138" cy="26801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69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D1B29-C823-F544-85E3-B530AD964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Constructor with arguments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FAFC2B-43F6-3C45-95AE-AF244A6C0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Constructor can have arguments</a:t>
            </a:r>
          </a:p>
          <a:p>
            <a:r>
              <a:rPr lang="en-US" dirty="0"/>
              <a:t>Given in the data of the contract </a:t>
            </a:r>
            <a:r>
              <a:rPr lang="en-US" dirty="0" err="1"/>
              <a:t>creationg</a:t>
            </a:r>
            <a:r>
              <a:rPr lang="en-US" dirty="0"/>
              <a:t> </a:t>
            </a:r>
            <a:r>
              <a:rPr lang="en-US" dirty="0" err="1"/>
              <a:t>tx</a:t>
            </a:r>
            <a:endParaRPr lang="en-US" dirty="0"/>
          </a:p>
          <a:p>
            <a:r>
              <a:rPr lang="en-US" dirty="0"/>
              <a:t>If not given, argument value is considered 0</a:t>
            </a:r>
          </a:p>
          <a:p>
            <a:endParaRPr lang="en-US" dirty="0"/>
          </a:p>
          <a:p>
            <a:r>
              <a:rPr lang="en-US" dirty="0"/>
              <a:t>constructor(</a:t>
            </a:r>
            <a:r>
              <a:rPr lang="en-US" dirty="0" err="1"/>
              <a:t>int</a:t>
            </a:r>
            <a:r>
              <a:rPr lang="en-US" dirty="0"/>
              <a:t> _</a:t>
            </a:r>
            <a:r>
              <a:rPr lang="en-US" dirty="0" err="1"/>
              <a:t>initval</a:t>
            </a:r>
            <a:r>
              <a:rPr lang="en-US" dirty="0"/>
              <a:t>) public {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initval</a:t>
            </a:r>
            <a:r>
              <a:rPr lang="en-US" dirty="0"/>
              <a:t> = _</a:t>
            </a:r>
            <a:r>
              <a:rPr lang="en-US" dirty="0" err="1"/>
              <a:t>initval</a:t>
            </a:r>
            <a:r>
              <a:rPr lang="en-US" dirty="0"/>
              <a:t>;</a:t>
            </a:r>
            <a:br>
              <a:rPr lang="en-US" dirty="0"/>
            </a:br>
            <a:r>
              <a:rPr lang="en-US" dirty="0"/>
              <a:t>}</a:t>
            </a:r>
          </a:p>
          <a:p>
            <a:r>
              <a:rPr lang="en-US" dirty="0">
                <a:solidFill>
                  <a:srgbClr val="FF0000"/>
                </a:solidFill>
              </a:rPr>
              <a:t>EX</a:t>
            </a:r>
          </a:p>
          <a:p>
            <a:pPr lvl="1"/>
            <a:r>
              <a:rPr lang="en-US" dirty="0"/>
              <a:t>Check if the argument of the constructor is passed </a:t>
            </a:r>
            <a:r>
              <a:rPr lang="en-US" dirty="0" err="1"/>
              <a:t>correcgtly</a:t>
            </a:r>
            <a:r>
              <a:rPr lang="en-US" dirty="0"/>
              <a:t>, using Event</a:t>
            </a:r>
          </a:p>
        </p:txBody>
      </p:sp>
    </p:spTree>
    <p:extLst>
      <p:ext uri="{BB962C8B-B14F-4D97-AF65-F5344CB8AC3E}">
        <p14:creationId xmlns:p14="http://schemas.microsoft.com/office/powerpoint/2010/main" val="11845963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79AF0-0E3A-8642-82E1-0985D2311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Casting to Contract / Address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884905-D686-B941-8836-17E6E05268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an address, convert to a contract type</a:t>
            </a:r>
          </a:p>
          <a:p>
            <a:pPr lvl="1"/>
            <a:r>
              <a:rPr lang="en-US" dirty="0"/>
              <a:t>&lt;</a:t>
            </a:r>
            <a:r>
              <a:rPr lang="en-US" dirty="0" err="1"/>
              <a:t>ContractName</a:t>
            </a:r>
            <a:r>
              <a:rPr lang="en-US" dirty="0"/>
              <a:t>&gt;(&lt;address&gt;)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foo( address </a:t>
            </a:r>
            <a:r>
              <a:rPr lang="en-US" dirty="0" err="1">
                <a:solidFill>
                  <a:srgbClr val="0432FF"/>
                </a:solidFill>
              </a:rPr>
              <a:t>faucet_addr</a:t>
            </a:r>
            <a:r>
              <a:rPr lang="en-US" dirty="0">
                <a:solidFill>
                  <a:srgbClr val="0432FF"/>
                </a:solidFill>
              </a:rPr>
              <a:t> )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Faucet faucet = Faucet(</a:t>
            </a:r>
            <a:r>
              <a:rPr lang="en-US" dirty="0" err="1">
                <a:solidFill>
                  <a:srgbClr val="0432FF"/>
                </a:solidFill>
              </a:rPr>
              <a:t>faucet_addr</a:t>
            </a:r>
            <a:r>
              <a:rPr lang="en-US" dirty="0">
                <a:solidFill>
                  <a:srgbClr val="0432FF"/>
                </a:solidFill>
              </a:rPr>
              <a:t>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  <a:p>
            <a:pPr lvl="1"/>
            <a:r>
              <a:rPr lang="en-US" dirty="0"/>
              <a:t>Now can access methods of Faucet by faucet.&lt;method&gt;</a:t>
            </a:r>
          </a:p>
          <a:p>
            <a:r>
              <a:rPr lang="en-US" dirty="0"/>
              <a:t>Given a contract type, convert to address</a:t>
            </a:r>
          </a:p>
          <a:p>
            <a:pPr lvl="1"/>
            <a:r>
              <a:rPr lang="en-US" dirty="0"/>
              <a:t>address(&lt;Contract&gt;)</a:t>
            </a:r>
          </a:p>
          <a:p>
            <a:pPr lvl="2"/>
            <a:r>
              <a:rPr lang="en-US" dirty="0">
                <a:solidFill>
                  <a:srgbClr val="0432FF"/>
                </a:solidFill>
              </a:rPr>
              <a:t>address(faucet).balance</a:t>
            </a:r>
          </a:p>
          <a:p>
            <a:pPr lvl="1"/>
            <a:r>
              <a:rPr lang="en-US" dirty="0"/>
              <a:t>Now you can handle a contract by the address</a:t>
            </a:r>
          </a:p>
        </p:txBody>
      </p:sp>
    </p:spTree>
    <p:extLst>
      <p:ext uri="{BB962C8B-B14F-4D97-AF65-F5344CB8AC3E}">
        <p14:creationId xmlns:p14="http://schemas.microsoft.com/office/powerpoint/2010/main" val="12022017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9965A-7B9E-7944-8990-EDC56F7E8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Calling other (new) Contracts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0F48D-3C6A-454D-9521-E90E4C1E0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Calling other contract from a contract is useful and dangerous</a:t>
            </a:r>
          </a:p>
          <a:p>
            <a:pPr lvl="1"/>
            <a:r>
              <a:rPr lang="en-US" dirty="0"/>
              <a:t>Risk: no idea about the called contract or calling contract</a:t>
            </a:r>
          </a:p>
          <a:p>
            <a:r>
              <a:rPr lang="en-US" dirty="0"/>
              <a:t>Safest way</a:t>
            </a:r>
          </a:p>
          <a:p>
            <a:pPr lvl="1"/>
            <a:r>
              <a:rPr lang="en-US" dirty="0"/>
              <a:t>Create the contract by yourself and then call it</a:t>
            </a:r>
          </a:p>
          <a:p>
            <a:r>
              <a:rPr lang="en-US" dirty="0"/>
              <a:t>Create a contract within a contract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new &lt;</a:t>
            </a:r>
            <a:r>
              <a:rPr lang="en-US" dirty="0" err="1">
                <a:solidFill>
                  <a:srgbClr val="0432FF"/>
                </a:solidFill>
              </a:rPr>
              <a:t>Contract_Name</a:t>
            </a:r>
            <a:r>
              <a:rPr lang="en-US" dirty="0">
                <a:solidFill>
                  <a:srgbClr val="0432FF"/>
                </a:solidFill>
              </a:rPr>
              <a:t>&gt;(</a:t>
            </a:r>
            <a:r>
              <a:rPr lang="en-US" dirty="0" err="1">
                <a:solidFill>
                  <a:srgbClr val="0432FF"/>
                </a:solidFill>
              </a:rPr>
              <a:t>agruments</a:t>
            </a:r>
            <a:r>
              <a:rPr lang="en-US" dirty="0">
                <a:solidFill>
                  <a:srgbClr val="0432FF"/>
                </a:solidFill>
              </a:rPr>
              <a:t>)</a:t>
            </a:r>
          </a:p>
          <a:p>
            <a:pPr lvl="1"/>
            <a:r>
              <a:rPr lang="en-US" dirty="0"/>
              <a:t>Declare a variable to assign the created contract address</a:t>
            </a:r>
          </a:p>
          <a:p>
            <a:pPr lvl="1"/>
            <a:r>
              <a:rPr lang="en-US" dirty="0"/>
              <a:t>Destroy created contract when creating contract is destroyed</a:t>
            </a:r>
          </a:p>
          <a:p>
            <a:pPr lvl="1"/>
            <a:endParaRPr lang="en-US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96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0D21CD-5F71-024A-B5CF-FD32AD2AB3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ContractCreator.sol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7DCD9DF-3302-774D-823D-2C86A82792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98700" y="1821712"/>
            <a:ext cx="4546600" cy="3581400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89227F6-6A50-CF49-A00B-19E2E382C61E}"/>
              </a:ext>
            </a:extLst>
          </p:cNvPr>
          <p:cNvSpPr/>
          <p:nvPr/>
        </p:nvSpPr>
        <p:spPr>
          <a:xfrm>
            <a:off x="2711669" y="2070538"/>
            <a:ext cx="2417379" cy="29429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7F1AED6-0735-A64B-9103-53FC964CC78A}"/>
              </a:ext>
            </a:extLst>
          </p:cNvPr>
          <p:cNvSpPr/>
          <p:nvPr/>
        </p:nvSpPr>
        <p:spPr>
          <a:xfrm>
            <a:off x="3189889" y="3073196"/>
            <a:ext cx="3021725" cy="3006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83ADC2D-2A50-534C-8D11-74B56578D810}"/>
              </a:ext>
            </a:extLst>
          </p:cNvPr>
          <p:cNvSpPr/>
          <p:nvPr/>
        </p:nvSpPr>
        <p:spPr>
          <a:xfrm>
            <a:off x="3179380" y="4356210"/>
            <a:ext cx="2559270" cy="3006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301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DFE01-3653-C946-8109-E1E808ED1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Other Existing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36073A-9EE7-964F-BB41-92A531078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55415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en-US" dirty="0"/>
              <a:t>Call already-existing contract’s function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Make sure you know what you are doing</a:t>
            </a:r>
          </a:p>
          <a:p>
            <a:pPr>
              <a:lnSpc>
                <a:spcPct val="110000"/>
              </a:lnSpc>
            </a:pPr>
            <a:r>
              <a:rPr lang="en-US" dirty="0"/>
              <a:t>Steps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get the reference to the contract from the address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declare a variable: </a:t>
            </a:r>
            <a:r>
              <a:rPr lang="en-US" dirty="0">
                <a:solidFill>
                  <a:srgbClr val="0432FF"/>
                </a:solidFill>
              </a:rPr>
              <a:t>Faucet _faucet;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cast the address: </a:t>
            </a:r>
            <a:r>
              <a:rPr lang="en-US" dirty="0">
                <a:solidFill>
                  <a:srgbClr val="0432FF"/>
                </a:solidFill>
              </a:rPr>
              <a:t>_faucet = Faucet(</a:t>
            </a:r>
            <a:r>
              <a:rPr lang="en-US" dirty="0" err="1">
                <a:solidFill>
                  <a:srgbClr val="0432FF"/>
                </a:solidFill>
              </a:rPr>
              <a:t>faucet_addr</a:t>
            </a:r>
            <a:r>
              <a:rPr lang="en-US" dirty="0">
                <a:solidFill>
                  <a:srgbClr val="0432FF"/>
                </a:solidFill>
              </a:rPr>
              <a:t>);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Call the function</a:t>
            </a:r>
          </a:p>
          <a:p>
            <a:pPr lvl="2">
              <a:lnSpc>
                <a:spcPct val="110000"/>
              </a:lnSpc>
            </a:pPr>
            <a:r>
              <a:rPr lang="en-US" dirty="0">
                <a:solidFill>
                  <a:srgbClr val="0432FF"/>
                </a:solidFill>
              </a:rPr>
              <a:t>_</a:t>
            </a:r>
            <a:r>
              <a:rPr lang="en-US" dirty="0" err="1">
                <a:solidFill>
                  <a:srgbClr val="0432FF"/>
                </a:solidFill>
              </a:rPr>
              <a:t>faucet.withdraw</a:t>
            </a:r>
            <a:r>
              <a:rPr lang="en-US" dirty="0">
                <a:solidFill>
                  <a:srgbClr val="0432FF"/>
                </a:solidFill>
              </a:rPr>
              <a:t>(0.1 ether);</a:t>
            </a:r>
          </a:p>
          <a:p>
            <a:pPr>
              <a:lnSpc>
                <a:spcPct val="110000"/>
              </a:lnSpc>
            </a:pPr>
            <a:r>
              <a:rPr lang="en-US" dirty="0">
                <a:solidFill>
                  <a:srgbClr val="FF0000"/>
                </a:solidFill>
              </a:rPr>
              <a:t>Warning!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You are not sure if the called function will do what you except it to do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The call can succeed only if the function signature matches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You may don’t want to try to kill the contract upon your destruction</a:t>
            </a:r>
          </a:p>
        </p:txBody>
      </p:sp>
    </p:spTree>
    <p:extLst>
      <p:ext uri="{BB962C8B-B14F-4D97-AF65-F5344CB8AC3E}">
        <p14:creationId xmlns:p14="http://schemas.microsoft.com/office/powerpoint/2010/main" val="34576218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490E9F-8703-3C4B-9156-D9772D756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ContractCaller.sol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0E6F0A-0D8D-114F-AE21-DCF8FA405C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1700" y="2507073"/>
            <a:ext cx="4800600" cy="2336800"/>
          </a:xfrm>
        </p:spPr>
      </p:pic>
    </p:spTree>
    <p:extLst>
      <p:ext uri="{BB962C8B-B14F-4D97-AF65-F5344CB8AC3E}">
        <p14:creationId xmlns:p14="http://schemas.microsoft.com/office/powerpoint/2010/main" val="37690383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EE9AE-B971-6B48-8DE7-777EC80C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Low-level Contract Calling: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C536-34A4-3F4D-988E-3E814E2BF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flexible and most dangerous method</a:t>
            </a:r>
          </a:p>
          <a:p>
            <a:pPr lvl="1"/>
            <a:r>
              <a:rPr lang="en-US" dirty="0" err="1">
                <a:solidFill>
                  <a:srgbClr val="0432FF"/>
                </a:solidFill>
              </a:rPr>
              <a:t>faucet_addr.call</a:t>
            </a:r>
            <a:r>
              <a:rPr lang="en-US" dirty="0">
                <a:solidFill>
                  <a:srgbClr val="0432FF"/>
                </a:solidFill>
              </a:rPr>
              <a:t>( “withdraw”, 0.1 ether );</a:t>
            </a:r>
          </a:p>
          <a:p>
            <a:r>
              <a:rPr lang="en-US" dirty="0"/>
              <a:t>call returns true/false for error handling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if !(</a:t>
            </a:r>
            <a:r>
              <a:rPr lang="en-US" dirty="0" err="1">
                <a:solidFill>
                  <a:srgbClr val="0432FF"/>
                </a:solidFill>
              </a:rPr>
              <a:t>faucet_addr.call</a:t>
            </a:r>
            <a:r>
              <a:rPr lang="en-US" dirty="0">
                <a:solidFill>
                  <a:srgbClr val="0432FF"/>
                </a:solidFill>
              </a:rPr>
              <a:t>( “withdraw”, 0.1 ether ) )  {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	revert( “Withdrawal failed” );</a:t>
            </a:r>
            <a:br>
              <a:rPr lang="en-US" dirty="0">
                <a:solidFill>
                  <a:srgbClr val="0432FF"/>
                </a:solidFill>
              </a:rPr>
            </a:br>
            <a:r>
              <a:rPr lang="en-US" dirty="0">
                <a:solidFill>
                  <a:srgbClr val="0432FF"/>
                </a:solidFill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738860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EE9AE-B971-6B48-8DE7-777EC80CE3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Low-level Contract Calling: </a:t>
            </a:r>
            <a:r>
              <a:rPr lang="en-US" sz="3600" b="1" dirty="0" err="1"/>
              <a:t>delegatecall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DC536-34A4-3F4D-988E-3E814E2BF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Same as “call’ except</a:t>
            </a:r>
          </a:p>
          <a:p>
            <a:pPr lvl="1"/>
            <a:r>
              <a:rPr lang="en-US" sz="2000" dirty="0"/>
              <a:t>calls the other contracts function </a:t>
            </a:r>
            <a:r>
              <a:rPr lang="en-US" sz="2000" i="1" dirty="0">
                <a:solidFill>
                  <a:srgbClr val="FF0000"/>
                </a:solidFill>
              </a:rPr>
              <a:t>within its own context</a:t>
            </a:r>
          </a:p>
          <a:p>
            <a:pPr lvl="1"/>
            <a:r>
              <a:rPr lang="en-US" sz="2000" dirty="0" err="1"/>
              <a:t>eg.</a:t>
            </a:r>
            <a:r>
              <a:rPr lang="en-US" sz="2000" dirty="0"/>
              <a:t>, </a:t>
            </a:r>
            <a:r>
              <a:rPr lang="en-US" sz="2000" dirty="0" err="1"/>
              <a:t>msg.sender</a:t>
            </a:r>
            <a:r>
              <a:rPr lang="en-US" sz="2000" dirty="0"/>
              <a:t>, this doesn’t change</a:t>
            </a:r>
          </a:p>
          <a:p>
            <a:r>
              <a:rPr lang="en-US" sz="2400" dirty="0"/>
              <a:t>Mostly used for library call</a:t>
            </a:r>
          </a:p>
          <a:p>
            <a:pPr lvl="1"/>
            <a:r>
              <a:rPr lang="en-US" sz="2000" dirty="0"/>
              <a:t>If not, use with great caution</a:t>
            </a:r>
          </a:p>
          <a:p>
            <a:pPr lvl="1"/>
            <a:r>
              <a:rPr lang="en-US" sz="2000" dirty="0" err="1">
                <a:solidFill>
                  <a:srgbClr val="0432FF"/>
                </a:solidFill>
              </a:rPr>
              <a:t>math_addr.delegatecall</a:t>
            </a:r>
            <a:r>
              <a:rPr lang="en-US" sz="2000" dirty="0">
                <a:solidFill>
                  <a:srgbClr val="0432FF"/>
                </a:solidFill>
              </a:rPr>
              <a:t>(“</a:t>
            </a:r>
            <a:r>
              <a:rPr lang="en-US" sz="2000" dirty="0" err="1">
                <a:solidFill>
                  <a:srgbClr val="0432FF"/>
                </a:solidFill>
              </a:rPr>
              <a:t>squareroot</a:t>
            </a:r>
            <a:r>
              <a:rPr lang="en-US" sz="2000" dirty="0">
                <a:solidFill>
                  <a:srgbClr val="0432FF"/>
                </a:solidFill>
              </a:rPr>
              <a:t>”, 4);</a:t>
            </a:r>
          </a:p>
          <a:p>
            <a:pPr lvl="1"/>
            <a:r>
              <a:rPr lang="en-US" sz="2000" dirty="0" err="1">
                <a:solidFill>
                  <a:srgbClr val="0432FF"/>
                </a:solidFill>
              </a:rPr>
              <a:t>math_addr.delegatecall</a:t>
            </a:r>
            <a:r>
              <a:rPr lang="en-US" sz="2000" dirty="0">
                <a:solidFill>
                  <a:srgbClr val="0432FF"/>
                </a:solidFill>
              </a:rPr>
              <a:t>(bytes4(keccak256(“</a:t>
            </a:r>
            <a:r>
              <a:rPr lang="en-US" sz="2000" dirty="0" err="1">
                <a:solidFill>
                  <a:srgbClr val="0432FF"/>
                </a:solidFill>
              </a:rPr>
              <a:t>squareroot</a:t>
            </a:r>
            <a:r>
              <a:rPr lang="en-US" sz="2000" dirty="0">
                <a:solidFill>
                  <a:srgbClr val="0432FF"/>
                </a:solidFill>
              </a:rPr>
              <a:t>(uint256)”)), 4);</a:t>
            </a:r>
          </a:p>
          <a:p>
            <a:pPr lvl="1"/>
            <a:r>
              <a:rPr lang="en-US" sz="2000" dirty="0"/>
              <a:t>Difference: with </a:t>
            </a:r>
            <a:r>
              <a:rPr lang="en-US" sz="2000" dirty="0" err="1"/>
              <a:t>func</a:t>
            </a:r>
            <a:r>
              <a:rPr lang="en-US" sz="2000" dirty="0"/>
              <a:t> name, arguments are 32-bytes padded</a:t>
            </a:r>
          </a:p>
          <a:p>
            <a:endParaRPr lang="en-US" sz="240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0482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30569-EEFE-8346-AA97-ECCF17C9E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Calling Contexts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CA17107-93F6-4D43-8674-22EC5E8616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1992992"/>
            <a:ext cx="7886700" cy="2229843"/>
          </a:xfrm>
        </p:spPr>
      </p:pic>
    </p:spTree>
    <p:extLst>
      <p:ext uri="{BB962C8B-B14F-4D97-AF65-F5344CB8AC3E}">
        <p14:creationId xmlns:p14="http://schemas.microsoft.com/office/powerpoint/2010/main" val="2297776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75100-7C44-CF44-AE3E-D793784DB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Development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35BEC0-6A1B-994F-A554-36C9741AC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(Option 1) Use any standalone editor</a:t>
            </a:r>
          </a:p>
          <a:p>
            <a:pPr lvl="1"/>
            <a:r>
              <a:rPr lang="en-US" dirty="0"/>
              <a:t>Use Atom, VI, Emacs, …</a:t>
            </a:r>
          </a:p>
          <a:p>
            <a:pPr lvl="1"/>
            <a:r>
              <a:rPr lang="en-US" dirty="0"/>
              <a:t>Compile with </a:t>
            </a:r>
            <a:r>
              <a:rPr lang="en-US" dirty="0" err="1"/>
              <a:t>solc</a:t>
            </a:r>
            <a:endParaRPr lang="en-US" dirty="0"/>
          </a:p>
          <a:p>
            <a:r>
              <a:rPr lang="en-US" dirty="0"/>
              <a:t>(Option 2) Web-based environment</a:t>
            </a:r>
          </a:p>
          <a:p>
            <a:pPr lvl="1"/>
            <a:r>
              <a:rPr lang="en-US" dirty="0" err="1"/>
              <a:t>remix.ethereum.org</a:t>
            </a:r>
            <a:endParaRPr lang="en-US" dirty="0"/>
          </a:p>
          <a:p>
            <a:pPr lvl="1"/>
            <a:r>
              <a:rPr lang="en-US" dirty="0" err="1"/>
              <a:t>EthFiddle.com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781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1C921-2E1C-8C48-AD2B-6F72D2C2F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E7BAE-9E40-0144-8284-B5A9D05B24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Gas is used to execute your functions</a:t>
            </a:r>
          </a:p>
          <a:p>
            <a:r>
              <a:rPr lang="en-US" dirty="0"/>
              <a:t>If gas ran short in the middle of execution</a:t>
            </a:r>
          </a:p>
          <a:p>
            <a:pPr lvl="1"/>
            <a:r>
              <a:rPr lang="en-US" dirty="0"/>
              <a:t>“Out of gas” (OOG) exception is thrown</a:t>
            </a:r>
          </a:p>
          <a:p>
            <a:pPr lvl="1"/>
            <a:r>
              <a:rPr lang="en-US" dirty="0"/>
              <a:t>All state changes are reverted</a:t>
            </a:r>
          </a:p>
          <a:p>
            <a:pPr lvl="1"/>
            <a:r>
              <a:rPr lang="en-US" dirty="0"/>
              <a:t>Gases used are payed (not refund)</a:t>
            </a:r>
          </a:p>
          <a:p>
            <a:r>
              <a:rPr lang="en-US" dirty="0"/>
              <a:t>How to minimize gas consumption</a:t>
            </a:r>
          </a:p>
          <a:p>
            <a:pPr lvl="1"/>
            <a:r>
              <a:rPr lang="en-US" dirty="0"/>
              <a:t>Avoid dynamic-size array: </a:t>
            </a:r>
            <a:r>
              <a:rPr lang="en-US" dirty="0" err="1"/>
              <a:t>int</a:t>
            </a:r>
            <a:r>
              <a:rPr lang="en-US" dirty="0"/>
              <a:t> a[]</a:t>
            </a:r>
          </a:p>
          <a:p>
            <a:pPr lvl="1"/>
            <a:r>
              <a:rPr lang="en-US" dirty="0"/>
              <a:t>Avoid calls to other contract: you never know</a:t>
            </a:r>
          </a:p>
          <a:p>
            <a:pPr lvl="1"/>
            <a:r>
              <a:rPr lang="en-US" dirty="0"/>
              <a:t>Estimate gas cost</a:t>
            </a:r>
          </a:p>
        </p:txBody>
      </p:sp>
    </p:spTree>
    <p:extLst>
      <p:ext uri="{BB962C8B-B14F-4D97-AF65-F5344CB8AC3E}">
        <p14:creationId xmlns:p14="http://schemas.microsoft.com/office/powerpoint/2010/main" val="25856781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30B69-4F70-A641-A47F-4842409926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err="1"/>
              <a:t>Devflow</a:t>
            </a:r>
            <a:r>
              <a:rPr lang="en-US" sz="4000" dirty="0"/>
              <a:t>: Ganache/Remix/</a:t>
            </a:r>
            <a:r>
              <a:rPr lang="en-US" sz="4000" dirty="0" err="1"/>
              <a:t>Metamask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B89F98-AFD8-0045-9583-74E5CAF23E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</a:t>
            </a:r>
            <a:r>
              <a:rPr lang="en-US" dirty="0" err="1"/>
              <a:t>Ropsten</a:t>
            </a:r>
            <a:r>
              <a:rPr lang="en-US" dirty="0"/>
              <a:t> test network takes time for mining</a:t>
            </a:r>
          </a:p>
          <a:p>
            <a:r>
              <a:rPr lang="en-US" dirty="0"/>
              <a:t>Using </a:t>
            </a:r>
            <a:r>
              <a:rPr lang="en-US" dirty="0" err="1"/>
              <a:t>JavascriptVM</a:t>
            </a:r>
            <a:r>
              <a:rPr lang="en-US" dirty="0"/>
              <a:t> is too rudimentary</a:t>
            </a:r>
          </a:p>
          <a:p>
            <a:r>
              <a:rPr lang="en-US" dirty="0"/>
              <a:t>Ganache provides a private blockchain of one node</a:t>
            </a:r>
          </a:p>
          <a:p>
            <a:r>
              <a:rPr lang="en-US" dirty="0"/>
              <a:t>A client can connect to it via HTTP protocol </a:t>
            </a:r>
          </a:p>
          <a:p>
            <a:r>
              <a:rPr lang="en-US" dirty="0"/>
              <a:t>One possible simple </a:t>
            </a:r>
            <a:r>
              <a:rPr lang="en-US" dirty="0" err="1"/>
              <a:t>devflow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Remix for compilation and deployment of contracts</a:t>
            </a:r>
          </a:p>
          <a:p>
            <a:pPr lvl="1"/>
            <a:r>
              <a:rPr lang="en-US" dirty="0" err="1"/>
              <a:t>Metamask</a:t>
            </a:r>
            <a:r>
              <a:rPr lang="en-US" dirty="0"/>
              <a:t> for account management</a:t>
            </a:r>
          </a:p>
          <a:p>
            <a:pPr lvl="1"/>
            <a:r>
              <a:rPr lang="en-US" dirty="0"/>
              <a:t>Ganache for block chain</a:t>
            </a:r>
          </a:p>
        </p:txBody>
      </p:sp>
    </p:spTree>
    <p:extLst>
      <p:ext uri="{BB962C8B-B14F-4D97-AF65-F5344CB8AC3E}">
        <p14:creationId xmlns:p14="http://schemas.microsoft.com/office/powerpoint/2010/main" val="34935133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E9F84C-830E-654B-A6EB-F16E93BCA7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Design of Smart Contract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5CE0F38-A9FD-9C42-A3CE-44ECC666E46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036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Create a virtual coin in a smart contract</a:t>
            </a:r>
          </a:p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The minter can create more coins</a:t>
            </a:r>
          </a:p>
          <a:p>
            <a:pPr lvl="1"/>
            <a:r>
              <a:rPr lang="en-US" dirty="0"/>
              <a:t>Coins can be sent to other EOAs</a:t>
            </a:r>
          </a:p>
          <a:p>
            <a:pPr lvl="1"/>
            <a:r>
              <a:rPr lang="en-US" dirty="0"/>
              <a:t>Coin transfers are logged</a:t>
            </a:r>
          </a:p>
          <a:p>
            <a:r>
              <a:rPr lang="en-US" dirty="0"/>
              <a:t>Design questions</a:t>
            </a:r>
          </a:p>
          <a:p>
            <a:pPr lvl="1"/>
            <a:r>
              <a:rPr lang="en-US" dirty="0"/>
              <a:t>Name of the contract?</a:t>
            </a:r>
          </a:p>
          <a:p>
            <a:pPr lvl="1"/>
            <a:r>
              <a:rPr lang="en-US" dirty="0"/>
              <a:t>What public methods?</a:t>
            </a:r>
          </a:p>
          <a:p>
            <a:pPr lvl="1"/>
            <a:r>
              <a:rPr lang="en-US" dirty="0"/>
              <a:t>What internal data?</a:t>
            </a:r>
          </a:p>
        </p:txBody>
      </p:sp>
    </p:spTree>
    <p:extLst>
      <p:ext uri="{BB962C8B-B14F-4D97-AF65-F5344CB8AC3E}">
        <p14:creationId xmlns:p14="http://schemas.microsoft.com/office/powerpoint/2010/main" val="17505700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56A32-74F1-324C-82B3-890CD9C98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A46321-58F2-4841-8A59-207485E9DA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Funcs</a:t>
            </a:r>
            <a:endParaRPr lang="en-US" dirty="0"/>
          </a:p>
          <a:p>
            <a:pPr lvl="1"/>
            <a:r>
              <a:rPr lang="en-US" dirty="0"/>
              <a:t>constructor(): sets who is the minter</a:t>
            </a:r>
          </a:p>
          <a:p>
            <a:pPr lvl="1"/>
            <a:r>
              <a:rPr lang="en-US" dirty="0"/>
              <a:t>mint(amount): create more coins</a:t>
            </a:r>
          </a:p>
          <a:p>
            <a:pPr lvl="1"/>
            <a:r>
              <a:rPr lang="en-US" dirty="0"/>
              <a:t>send(from, to, amount): transfer coin between EOAs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minter: can mint coins</a:t>
            </a:r>
          </a:p>
          <a:p>
            <a:pPr lvl="1"/>
            <a:r>
              <a:rPr lang="en-US" dirty="0"/>
              <a:t>balances: manage coin balances of each EOA</a:t>
            </a:r>
          </a:p>
          <a:p>
            <a:pPr lvl="2"/>
            <a:r>
              <a:rPr lang="en-US" dirty="0"/>
              <a:t>mapping from account to number of coins</a:t>
            </a:r>
          </a:p>
          <a:p>
            <a:r>
              <a:rPr lang="en-US" dirty="0"/>
              <a:t>Event</a:t>
            </a:r>
          </a:p>
          <a:p>
            <a:pPr lvl="1"/>
            <a:r>
              <a:rPr lang="en-US" dirty="0"/>
              <a:t>sent(from, to, amount): log the transfer of coins</a:t>
            </a:r>
          </a:p>
          <a:p>
            <a:r>
              <a:rPr lang="en-US" dirty="0"/>
              <a:t>Type for coins: </a:t>
            </a:r>
            <a:r>
              <a:rPr lang="en-US" dirty="0" err="1"/>
              <a:t>uint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26337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D14F50-E033-A743-AB60-0333848B46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Proj-1: Simple Coin (variations)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2079A-7286-B741-8AC9-4E8D69111D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modifier for minter check</a:t>
            </a:r>
          </a:p>
          <a:p>
            <a:r>
              <a:rPr lang="en-US" dirty="0" err="1"/>
              <a:t>mintTo</a:t>
            </a:r>
            <a:r>
              <a:rPr lang="en-US" dirty="0"/>
              <a:t>( address receiver, </a:t>
            </a:r>
            <a:r>
              <a:rPr lang="en-US" dirty="0" err="1"/>
              <a:t>uint</a:t>
            </a:r>
            <a:r>
              <a:rPr lang="en-US" dirty="0"/>
              <a:t> amount)</a:t>
            </a:r>
          </a:p>
          <a:p>
            <a:pPr lvl="1"/>
            <a:r>
              <a:rPr lang="en-US" dirty="0"/>
              <a:t>Mint new coin and give it directly to a receiver</a:t>
            </a:r>
          </a:p>
          <a:p>
            <a:r>
              <a:rPr lang="en-US" dirty="0"/>
              <a:t>event Minted( receiver, amount )</a:t>
            </a:r>
          </a:p>
          <a:p>
            <a:pPr lvl="1"/>
            <a:r>
              <a:rPr lang="en-US" dirty="0"/>
              <a:t>Log how much coins are minted and given to who</a:t>
            </a:r>
          </a:p>
        </p:txBody>
      </p:sp>
    </p:spTree>
    <p:extLst>
      <p:ext uri="{BB962C8B-B14F-4D97-AF65-F5344CB8AC3E}">
        <p14:creationId xmlns:p14="http://schemas.microsoft.com/office/powerpoint/2010/main" val="146368303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F5E7C-A1D9-1B4A-9668-914CD5544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9D1C1-8564-DE4B-B335-FB438EBBD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What’s the difference between public and private data?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What does it mean to return a value by a function?</a:t>
            </a:r>
          </a:p>
          <a:p>
            <a:endParaRPr lang="en-US" dirty="0"/>
          </a:p>
          <a:p>
            <a:r>
              <a:rPr lang="en-US" dirty="0"/>
              <a:t>What it means for a function to have ”view” modifier?</a:t>
            </a:r>
          </a:p>
        </p:txBody>
      </p:sp>
    </p:spTree>
    <p:extLst>
      <p:ext uri="{BB962C8B-B14F-4D97-AF65-F5344CB8AC3E}">
        <p14:creationId xmlns:p14="http://schemas.microsoft.com/office/powerpoint/2010/main" val="23978533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Goal: Manage a voting ballot for transparent voting process</a:t>
            </a:r>
          </a:p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/>
              <a:t>U2: Chairman can give a voting right to an EOA</a:t>
            </a:r>
          </a:p>
          <a:p>
            <a:pPr lvl="1"/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U4: When ballot is over, chairman can determine the winner, and record it</a:t>
            </a:r>
          </a:p>
        </p:txBody>
      </p:sp>
    </p:spTree>
    <p:extLst>
      <p:ext uri="{BB962C8B-B14F-4D97-AF65-F5344CB8AC3E}">
        <p14:creationId xmlns:p14="http://schemas.microsoft.com/office/powerpoint/2010/main" val="27809662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U1: Chairman can create a ballot with a set of candidates</a:t>
            </a:r>
          </a:p>
          <a:p>
            <a:pPr lvl="2"/>
            <a:r>
              <a:rPr lang="en-US" dirty="0"/>
              <a:t>constructor( byte32[] </a:t>
            </a:r>
            <a:r>
              <a:rPr lang="en-US" dirty="0" err="1"/>
              <a:t>candidateNames</a:t>
            </a:r>
            <a:r>
              <a:rPr lang="en-US" dirty="0"/>
              <a:t> )</a:t>
            </a:r>
          </a:p>
          <a:p>
            <a:pPr lvl="2"/>
            <a:r>
              <a:rPr lang="en-US" dirty="0"/>
              <a:t>We need a data structure to store candidate information</a:t>
            </a:r>
          </a:p>
          <a:p>
            <a:pPr lvl="3"/>
            <a:r>
              <a:rPr lang="en-US" dirty="0"/>
              <a:t>struct Candidate { </a:t>
            </a:r>
            <a:br>
              <a:rPr lang="en-US" dirty="0"/>
            </a:br>
            <a:r>
              <a:rPr lang="en-US" dirty="0"/>
              <a:t>	byte32 name; 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err="1"/>
              <a:t>uint</a:t>
            </a:r>
            <a:r>
              <a:rPr lang="en-US" dirty="0"/>
              <a:t> </a:t>
            </a:r>
            <a:r>
              <a:rPr lang="en-US" dirty="0" err="1"/>
              <a:t>voteCount</a:t>
            </a:r>
            <a:r>
              <a:rPr lang="en-US" dirty="0"/>
              <a:t>; </a:t>
            </a:r>
            <a:br>
              <a:rPr lang="en-US" dirty="0"/>
            </a:br>
            <a:r>
              <a:rPr lang="en-US" dirty="0"/>
              <a:t>}</a:t>
            </a:r>
          </a:p>
          <a:p>
            <a:pPr lvl="2"/>
            <a:r>
              <a:rPr lang="en-US" dirty="0"/>
              <a:t>We need a data structure to store the list of candidate names</a:t>
            </a:r>
          </a:p>
          <a:p>
            <a:pPr lvl="3"/>
            <a:r>
              <a:rPr lang="en-US" dirty="0"/>
              <a:t>use a variable-size array of all candidates</a:t>
            </a:r>
          </a:p>
          <a:p>
            <a:pPr lvl="3"/>
            <a:r>
              <a:rPr lang="en-US" dirty="0"/>
              <a:t>Candidate[] candidates;</a:t>
            </a:r>
          </a:p>
          <a:p>
            <a:pPr lvl="2"/>
            <a:r>
              <a:rPr lang="en-US" dirty="0"/>
              <a:t>Adding a candidate</a:t>
            </a:r>
          </a:p>
          <a:p>
            <a:pPr lvl="3"/>
            <a:r>
              <a:rPr lang="en-US" dirty="0" err="1"/>
              <a:t>candidates.push</a:t>
            </a:r>
            <a:r>
              <a:rPr lang="en-US" dirty="0"/>
              <a:t>( Candidate( </a:t>
            </a:r>
            <a:br>
              <a:rPr lang="en-US" dirty="0"/>
            </a:br>
            <a:r>
              <a:rPr lang="en-US" dirty="0"/>
              <a:t>			{ name: &lt;name&gt;, </a:t>
            </a:r>
            <a:r>
              <a:rPr lang="en-US" dirty="0" err="1"/>
              <a:t>voteCount</a:t>
            </a:r>
            <a:r>
              <a:rPr lang="en-US" dirty="0"/>
              <a:t>: &lt;count&gt; } ) )</a:t>
            </a:r>
          </a:p>
          <a:p>
            <a:pPr lvl="2"/>
            <a:r>
              <a:rPr lang="en-US" dirty="0"/>
              <a:t>Chairman is a voter!</a:t>
            </a:r>
          </a:p>
          <a:p>
            <a:pPr lvl="2"/>
            <a:r>
              <a:rPr lang="en-US" dirty="0"/>
              <a:t>We need a data structure for voter</a:t>
            </a:r>
          </a:p>
          <a:p>
            <a:pPr lvl="3"/>
            <a:r>
              <a:rPr lang="en-US" dirty="0"/>
              <a:t>struct Voter { bool voter, bool voted, </a:t>
            </a:r>
            <a:r>
              <a:rPr lang="en-US" dirty="0" err="1"/>
              <a:t>uint</a:t>
            </a:r>
            <a:r>
              <a:rPr lang="en-US" dirty="0"/>
              <a:t> vote }</a:t>
            </a:r>
          </a:p>
          <a:p>
            <a:pPr lvl="2"/>
            <a:r>
              <a:rPr lang="en-US" dirty="0"/>
              <a:t>We need a voter database</a:t>
            </a:r>
          </a:p>
          <a:p>
            <a:pPr lvl="3"/>
            <a:r>
              <a:rPr lang="en-US" dirty="0"/>
              <a:t>mapping (address =&gt; Voter) voters;</a:t>
            </a:r>
          </a:p>
          <a:p>
            <a:pPr lvl="3"/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36248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U2: Chairman can give a voting right to an EOA</a:t>
            </a:r>
          </a:p>
          <a:p>
            <a:pPr lvl="2"/>
            <a:r>
              <a:rPr lang="en-US" dirty="0"/>
              <a:t>function </a:t>
            </a:r>
            <a:r>
              <a:rPr lang="en-US" dirty="0" err="1"/>
              <a:t>giveVotingRight</a:t>
            </a:r>
            <a:r>
              <a:rPr lang="en-US" dirty="0"/>
              <a:t>( address voter )</a:t>
            </a:r>
          </a:p>
          <a:p>
            <a:pPr lvl="2"/>
            <a:r>
              <a:rPr lang="en-US" dirty="0"/>
              <a:t>Only chairman can do</a:t>
            </a:r>
          </a:p>
          <a:p>
            <a:pPr lvl="2"/>
            <a:r>
              <a:rPr lang="en-US" dirty="0"/>
              <a:t>Set </a:t>
            </a:r>
            <a:r>
              <a:rPr lang="en-US" dirty="0" err="1"/>
              <a:t>Voter.voter</a:t>
            </a:r>
            <a:r>
              <a:rPr lang="en-US" dirty="0"/>
              <a:t> to true</a:t>
            </a:r>
          </a:p>
        </p:txBody>
      </p:sp>
    </p:spTree>
    <p:extLst>
      <p:ext uri="{BB962C8B-B14F-4D97-AF65-F5344CB8AC3E}">
        <p14:creationId xmlns:p14="http://schemas.microsoft.com/office/powerpoint/2010/main" val="36403380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61F44-522A-E14D-BEEE-CCCE8CE4D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Compiling a Smart Contract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205CC1-957F-734B-977A-E09F469D4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38237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Get Solidity compiler</a:t>
            </a:r>
          </a:p>
          <a:p>
            <a:pPr lvl="1"/>
            <a:r>
              <a:rPr lang="en-US" dirty="0">
                <a:hlinkClick r:id="rId2"/>
              </a:rPr>
              <a:t>https://github.com/ethereum/solidity</a:t>
            </a:r>
            <a:endParaRPr lang="en-US" dirty="0"/>
          </a:p>
          <a:p>
            <a:pPr lvl="1"/>
            <a:r>
              <a:rPr lang="en-US" dirty="0" err="1"/>
              <a:t>Solc</a:t>
            </a:r>
            <a:r>
              <a:rPr lang="en-US" dirty="0"/>
              <a:t> (Solidity Compiler)</a:t>
            </a:r>
          </a:p>
          <a:p>
            <a:pPr lvl="1"/>
            <a:r>
              <a:rPr lang="en-US" dirty="0"/>
              <a:t>Ubuntu</a:t>
            </a:r>
          </a:p>
          <a:p>
            <a:pPr lvl="2"/>
            <a:endParaRPr lang="en-US" dirty="0"/>
          </a:p>
          <a:p>
            <a:r>
              <a:rPr lang="en-US" dirty="0"/>
              <a:t>Version: 0.4.24 (latest)</a:t>
            </a:r>
          </a:p>
          <a:p>
            <a:pPr lvl="1"/>
            <a:r>
              <a:rPr lang="en-US" dirty="0"/>
              <a:t>MAJOR.MINOR.PATCH</a:t>
            </a:r>
          </a:p>
          <a:p>
            <a:pPr lvl="1"/>
            <a:r>
              <a:rPr lang="en-US" dirty="0"/>
              <a:t>0.x.y </a:t>
            </a:r>
            <a:r>
              <a:rPr lang="ko-KR" altLang="en-US" dirty="0"/>
              <a:t>에서는 </a:t>
            </a:r>
            <a:r>
              <a:rPr lang="en-US" altLang="ko-KR" dirty="0"/>
              <a:t>0.MAJOR.MINOR</a:t>
            </a:r>
          </a:p>
          <a:p>
            <a:pPr lvl="1"/>
            <a:r>
              <a:rPr lang="en-US" altLang="ko-KR" dirty="0"/>
              <a:t>Pragma solidity ^0.4.24;</a:t>
            </a:r>
          </a:p>
          <a:p>
            <a:r>
              <a:rPr lang="en-US" altLang="ko-KR" dirty="0"/>
              <a:t>Compile</a:t>
            </a:r>
          </a:p>
          <a:p>
            <a:pPr lvl="1"/>
            <a:r>
              <a:rPr lang="en-US" altLang="ko-KR" i="1" dirty="0">
                <a:solidFill>
                  <a:srgbClr val="FF0000"/>
                </a:solidFill>
              </a:rPr>
              <a:t>$ </a:t>
            </a:r>
            <a:r>
              <a:rPr lang="en-US" altLang="ko-KR" i="1" dirty="0" err="1">
                <a:solidFill>
                  <a:srgbClr val="FF0000"/>
                </a:solidFill>
              </a:rPr>
              <a:t>solc</a:t>
            </a:r>
            <a:r>
              <a:rPr lang="en-US" altLang="ko-KR" i="1" dirty="0">
                <a:solidFill>
                  <a:srgbClr val="FF0000"/>
                </a:solidFill>
              </a:rPr>
              <a:t> –version</a:t>
            </a:r>
          </a:p>
          <a:p>
            <a:pPr lvl="1"/>
            <a:r>
              <a:rPr lang="en-US" altLang="ko-KR" i="1" dirty="0">
                <a:solidFill>
                  <a:srgbClr val="FF0000"/>
                </a:solidFill>
              </a:rPr>
              <a:t>$ </a:t>
            </a:r>
            <a:r>
              <a:rPr lang="en-US" altLang="ko-KR" i="1" dirty="0" err="1">
                <a:solidFill>
                  <a:srgbClr val="FF0000"/>
                </a:solidFill>
              </a:rPr>
              <a:t>solc</a:t>
            </a:r>
            <a:r>
              <a:rPr lang="en-US" altLang="ko-KR" i="1" dirty="0">
                <a:solidFill>
                  <a:srgbClr val="FF0000"/>
                </a:solidFill>
              </a:rPr>
              <a:t> --optimize –bin </a:t>
            </a:r>
            <a:r>
              <a:rPr lang="en-US" altLang="ko-KR" i="1" dirty="0" err="1">
                <a:solidFill>
                  <a:srgbClr val="FF0000"/>
                </a:solidFill>
              </a:rPr>
              <a:t>Faucet.sol</a:t>
            </a:r>
            <a:endParaRPr lang="en-US" altLang="ko-KR" i="1" dirty="0">
              <a:solidFill>
                <a:srgbClr val="FF0000"/>
              </a:solidFill>
            </a:endParaRPr>
          </a:p>
          <a:p>
            <a:pPr lvl="1"/>
            <a:r>
              <a:rPr lang="en-US" altLang="ko-KR" i="1" dirty="0">
                <a:solidFill>
                  <a:srgbClr val="FF0000"/>
                </a:solidFill>
              </a:rPr>
              <a:t>$ </a:t>
            </a:r>
            <a:r>
              <a:rPr lang="en-US" altLang="ko-KR" i="1" dirty="0" err="1">
                <a:solidFill>
                  <a:srgbClr val="FF0000"/>
                </a:solidFill>
              </a:rPr>
              <a:t>solc</a:t>
            </a:r>
            <a:r>
              <a:rPr lang="en-US" altLang="ko-KR" i="1" dirty="0">
                <a:solidFill>
                  <a:srgbClr val="FF0000"/>
                </a:solidFill>
              </a:rPr>
              <a:t> --</a:t>
            </a:r>
            <a:r>
              <a:rPr lang="en-US" altLang="ko-KR" i="1" dirty="0" err="1">
                <a:solidFill>
                  <a:srgbClr val="FF0000"/>
                </a:solidFill>
              </a:rPr>
              <a:t>abi</a:t>
            </a:r>
            <a:r>
              <a:rPr lang="en-US" altLang="ko-KR" i="1" dirty="0">
                <a:solidFill>
                  <a:srgbClr val="FF0000"/>
                </a:solidFill>
              </a:rPr>
              <a:t> </a:t>
            </a:r>
            <a:r>
              <a:rPr lang="en-US" altLang="ko-KR" i="1" dirty="0" err="1">
                <a:solidFill>
                  <a:srgbClr val="FF0000"/>
                </a:solidFill>
              </a:rPr>
              <a:t>Faucet.sol</a:t>
            </a:r>
            <a:endParaRPr lang="en-US" altLang="ko-KR" i="1" dirty="0">
              <a:solidFill>
                <a:srgbClr val="FF0000"/>
              </a:solidFill>
            </a:endParaRPr>
          </a:p>
          <a:p>
            <a:endParaRPr lang="en-US" altLang="ko-KR" i="1" dirty="0">
              <a:solidFill>
                <a:srgbClr val="FF0000"/>
              </a:solidFill>
            </a:endParaRP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E53944-7F91-3442-827E-0690DD1D4B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191" b="12438"/>
          <a:stretch/>
        </p:blipFill>
        <p:spPr>
          <a:xfrm>
            <a:off x="2407854" y="2827284"/>
            <a:ext cx="4328291" cy="735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010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U3: An EOA with voting right can vote for a candidate, only once!</a:t>
            </a:r>
          </a:p>
          <a:p>
            <a:pPr lvl="2"/>
            <a:r>
              <a:rPr lang="en-US" dirty="0"/>
              <a:t>function vote( </a:t>
            </a:r>
            <a:r>
              <a:rPr lang="en-US" dirty="0" err="1"/>
              <a:t>uint</a:t>
            </a:r>
            <a:r>
              <a:rPr lang="en-US" dirty="0"/>
              <a:t> </a:t>
            </a:r>
            <a:r>
              <a:rPr lang="en-US" dirty="0" err="1"/>
              <a:t>candidateNo</a:t>
            </a:r>
            <a:r>
              <a:rPr lang="en-US" dirty="0"/>
              <a:t> )</a:t>
            </a:r>
          </a:p>
          <a:p>
            <a:pPr lvl="2"/>
            <a:r>
              <a:rPr lang="en-US" dirty="0"/>
              <a:t>check if already voted</a:t>
            </a:r>
          </a:p>
          <a:p>
            <a:pPr lvl="2"/>
            <a:r>
              <a:rPr lang="en-US" dirty="0"/>
              <a:t>set the vote to the voter object</a:t>
            </a:r>
          </a:p>
          <a:p>
            <a:pPr lvl="2"/>
            <a:r>
              <a:rPr lang="en-US" dirty="0"/>
              <a:t>increase the voting count of the candidate</a:t>
            </a:r>
          </a:p>
        </p:txBody>
      </p:sp>
    </p:spTree>
    <p:extLst>
      <p:ext uri="{BB962C8B-B14F-4D97-AF65-F5344CB8AC3E}">
        <p14:creationId xmlns:p14="http://schemas.microsoft.com/office/powerpoint/2010/main" val="8544427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v.1 (simple)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U4: When ballot is over, chairman can determine the winner, and record it</a:t>
            </a:r>
          </a:p>
          <a:p>
            <a:pPr lvl="2"/>
            <a:r>
              <a:rPr lang="en-US" dirty="0"/>
              <a:t>We can choose to have a view function for the winner</a:t>
            </a:r>
          </a:p>
          <a:p>
            <a:pPr lvl="3"/>
            <a:r>
              <a:rPr lang="en-US" dirty="0"/>
              <a:t>function </a:t>
            </a:r>
            <a:r>
              <a:rPr lang="en-US" dirty="0" err="1"/>
              <a:t>winnerView</a:t>
            </a:r>
            <a:r>
              <a:rPr lang="en-US" dirty="0"/>
              <a:t>() public view</a:t>
            </a:r>
          </a:p>
          <a:p>
            <a:pPr lvl="2"/>
            <a:r>
              <a:rPr lang="en-US" dirty="0"/>
              <a:t>Or choose to record the winner in the block, and only once</a:t>
            </a:r>
          </a:p>
          <a:p>
            <a:pPr lvl="3"/>
            <a:r>
              <a:rPr lang="en-US" dirty="0"/>
              <a:t>function </a:t>
            </a:r>
            <a:r>
              <a:rPr lang="en-US" dirty="0" err="1"/>
              <a:t>winnderRecord</a:t>
            </a:r>
            <a:r>
              <a:rPr lang="en-US" dirty="0"/>
              <a:t>() </a:t>
            </a:r>
          </a:p>
          <a:p>
            <a:pPr lvl="3"/>
            <a:r>
              <a:rPr lang="en-US" dirty="0"/>
              <a:t>need a variable: byte32 </a:t>
            </a:r>
            <a:r>
              <a:rPr lang="en-US" dirty="0" err="1"/>
              <a:t>winnerName</a:t>
            </a:r>
            <a:endParaRPr lang="en-US" dirty="0"/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555403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2B203E-B7CB-CF4F-84BB-06071FC4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Proj-2: Ballot v.2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14B6-3D76-0244-B2CB-F976C42C9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cases</a:t>
            </a:r>
          </a:p>
          <a:p>
            <a:pPr lvl="1"/>
            <a:r>
              <a:rPr lang="en-US" dirty="0"/>
              <a:t>U1: Chairman can create a ballot with a set of candidates</a:t>
            </a:r>
          </a:p>
          <a:p>
            <a:pPr lvl="1"/>
            <a:r>
              <a:rPr lang="en-US" dirty="0"/>
              <a:t>U2: Chairman can give a voting right to an EOA</a:t>
            </a:r>
          </a:p>
          <a:p>
            <a:pPr lvl="1"/>
            <a:r>
              <a:rPr lang="en-US" dirty="0"/>
              <a:t>U3: An EOA with voting right can vote for a candidate, only once!</a:t>
            </a:r>
          </a:p>
          <a:p>
            <a:pPr lvl="1"/>
            <a:r>
              <a:rPr lang="en-US" dirty="0"/>
              <a:t>U4: When ballot is over, chairman can determine the winner, and record it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U5: Chairman can declare the start of voting period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U6: Chairman can declare the end of voting period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U7: Voter can only vote if during the voting period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60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9F05-AA81-C649-A399-A03AF9B6A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EED76-1F84-5046-8ED2-12E546575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572"/>
            <a:ext cx="7886700" cy="47296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Boolean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bool x;</a:t>
            </a:r>
          </a:p>
          <a:p>
            <a:pPr lvl="1"/>
            <a:r>
              <a:rPr lang="en-US" dirty="0"/>
              <a:t>!(not), &amp;&amp;(and), ||(or), ==(equal), != (not equal)</a:t>
            </a:r>
          </a:p>
          <a:p>
            <a:r>
              <a:rPr lang="en-US" dirty="0"/>
              <a:t>Integer</a:t>
            </a:r>
          </a:p>
          <a:p>
            <a:pPr lvl="1"/>
            <a:r>
              <a:rPr lang="en-US" dirty="0" err="1"/>
              <a:t>int</a:t>
            </a:r>
            <a:r>
              <a:rPr lang="en-US" dirty="0"/>
              <a:t> (signed)/ </a:t>
            </a:r>
            <a:r>
              <a:rPr lang="en-US" dirty="0" err="1"/>
              <a:t>uint</a:t>
            </a:r>
            <a:r>
              <a:rPr lang="en-US" dirty="0"/>
              <a:t> (unsigned) + bit length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uint8, uint16, uint24, …, uint256</a:t>
            </a:r>
            <a:r>
              <a:rPr lang="en-US" dirty="0"/>
              <a:t> (default)</a:t>
            </a:r>
          </a:p>
          <a:p>
            <a:r>
              <a:rPr lang="en-US" dirty="0"/>
              <a:t>Fixed point </a:t>
            </a:r>
          </a:p>
          <a:p>
            <a:pPr lvl="1"/>
            <a:r>
              <a:rPr lang="en-US" dirty="0"/>
              <a:t>(u)</a:t>
            </a:r>
            <a:r>
              <a:rPr lang="en-US" dirty="0" err="1"/>
              <a:t>fixedMxN</a:t>
            </a:r>
            <a:endParaRPr lang="en-US" dirty="0"/>
          </a:p>
          <a:p>
            <a:pPr lvl="2"/>
            <a:r>
              <a:rPr lang="en-US" dirty="0"/>
              <a:t>M(bit size)=8,16,…,256, N(#decimals)=0,1,…,18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ufixed32x2</a:t>
            </a:r>
          </a:p>
          <a:p>
            <a:r>
              <a:rPr lang="en-US" dirty="0"/>
              <a:t>address (object)</a:t>
            </a:r>
          </a:p>
          <a:p>
            <a:pPr lvl="1"/>
            <a:r>
              <a:rPr lang="en-US" dirty="0"/>
              <a:t>20-byte Ethereum address</a:t>
            </a:r>
          </a:p>
          <a:p>
            <a:pPr lvl="1"/>
            <a:r>
              <a:rPr lang="en-US" dirty="0"/>
              <a:t>many useful methods: </a:t>
            </a:r>
            <a:r>
              <a:rPr lang="en-US" dirty="0" err="1">
                <a:solidFill>
                  <a:srgbClr val="0432FF"/>
                </a:solidFill>
              </a:rPr>
              <a:t>a.balance</a:t>
            </a:r>
            <a:r>
              <a:rPr lang="en-US" dirty="0">
                <a:solidFill>
                  <a:srgbClr val="0432FF"/>
                </a:solidFill>
              </a:rPr>
              <a:t>(), </a:t>
            </a:r>
            <a:r>
              <a:rPr lang="en-US" dirty="0" err="1">
                <a:solidFill>
                  <a:srgbClr val="0432FF"/>
                </a:solidFill>
              </a:rPr>
              <a:t>a.transfer</a:t>
            </a:r>
            <a:r>
              <a:rPr lang="en-US" dirty="0">
                <a:solidFill>
                  <a:srgbClr val="0432FF"/>
                </a:solidFill>
              </a:rPr>
              <a:t>()</a:t>
            </a:r>
          </a:p>
          <a:p>
            <a:r>
              <a:rPr lang="en-US" dirty="0" err="1"/>
              <a:t>bytearray</a:t>
            </a:r>
            <a:r>
              <a:rPr lang="en-US" dirty="0"/>
              <a:t> (fixed length)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byte1, byte2, …, byte32</a:t>
            </a:r>
          </a:p>
          <a:p>
            <a:r>
              <a:rPr lang="en-US" dirty="0" err="1"/>
              <a:t>bytearray</a:t>
            </a:r>
            <a:r>
              <a:rPr lang="en-US" dirty="0"/>
              <a:t> (variable length)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bytes</a:t>
            </a:r>
            <a:r>
              <a:rPr lang="en-US" dirty="0"/>
              <a:t> or </a:t>
            </a:r>
            <a:r>
              <a:rPr lang="en-US" dirty="0">
                <a:solidFill>
                  <a:srgbClr val="0432FF"/>
                </a:solidFill>
              </a:rPr>
              <a:t>string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605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39F05-AA81-C649-A399-A03AF9B6A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7EED76-1F84-5046-8ED2-12E546575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572"/>
            <a:ext cx="7886700" cy="4729656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Enumeration</a:t>
            </a:r>
          </a:p>
          <a:p>
            <a:pPr lvl="1"/>
            <a:r>
              <a:rPr lang="en-US" dirty="0"/>
              <a:t>constants for enumerating</a:t>
            </a:r>
          </a:p>
          <a:p>
            <a:pPr lvl="1"/>
            <a:r>
              <a:rPr lang="en-US" dirty="0" err="1">
                <a:solidFill>
                  <a:srgbClr val="0432FF"/>
                </a:solidFill>
              </a:rPr>
              <a:t>enum</a:t>
            </a:r>
            <a:r>
              <a:rPr lang="en-US" dirty="0">
                <a:solidFill>
                  <a:srgbClr val="0432FF"/>
                </a:solidFill>
              </a:rPr>
              <a:t> {APPLE, ORANGE, STRAWBERRY }</a:t>
            </a:r>
          </a:p>
          <a:p>
            <a:r>
              <a:rPr lang="en-US" dirty="0"/>
              <a:t>Array</a:t>
            </a:r>
          </a:p>
          <a:p>
            <a:pPr lvl="1"/>
            <a:r>
              <a:rPr lang="en-US" dirty="0"/>
              <a:t>array of any type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uint32[10], address[]</a:t>
            </a:r>
          </a:p>
          <a:p>
            <a:r>
              <a:rPr lang="en-US" dirty="0"/>
              <a:t>Struct</a:t>
            </a:r>
          </a:p>
          <a:p>
            <a:pPr lvl="1"/>
            <a:r>
              <a:rPr lang="en-US" dirty="0"/>
              <a:t>User-defined complex data container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struct position {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x; 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y; </a:t>
            </a:r>
            <a:r>
              <a:rPr lang="en-US" dirty="0" err="1">
                <a:solidFill>
                  <a:srgbClr val="0432FF"/>
                </a:solidFill>
              </a:rPr>
              <a:t>int</a:t>
            </a:r>
            <a:r>
              <a:rPr lang="en-US" dirty="0">
                <a:solidFill>
                  <a:srgbClr val="0432FF"/>
                </a:solidFill>
              </a:rPr>
              <a:t> z}</a:t>
            </a:r>
          </a:p>
          <a:p>
            <a:r>
              <a:rPr lang="en-US" dirty="0"/>
              <a:t>Mapping</a:t>
            </a:r>
          </a:p>
          <a:p>
            <a:pPr lvl="1"/>
            <a:r>
              <a:rPr lang="en-US" dirty="0"/>
              <a:t>Hash lookup (key, value) storage for any type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mapping( address =&gt; string ) </a:t>
            </a:r>
            <a:r>
              <a:rPr lang="en-US" dirty="0" err="1">
                <a:solidFill>
                  <a:srgbClr val="0432FF"/>
                </a:solidFill>
              </a:rPr>
              <a:t>account_names</a:t>
            </a:r>
            <a:endParaRPr lang="en-US" dirty="0">
              <a:solidFill>
                <a:srgbClr val="0432FF"/>
              </a:solidFill>
            </a:endParaRPr>
          </a:p>
          <a:p>
            <a:r>
              <a:rPr lang="en-US" dirty="0"/>
              <a:t>Time units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60 seconds, 1 minutes, 2 hours, 7 days, … (all converting to seconds)</a:t>
            </a:r>
          </a:p>
          <a:p>
            <a:r>
              <a:rPr lang="en-US" dirty="0"/>
              <a:t>Ether units</a:t>
            </a:r>
          </a:p>
          <a:p>
            <a:pPr lvl="1"/>
            <a:r>
              <a:rPr lang="en-US" dirty="0">
                <a:solidFill>
                  <a:srgbClr val="0432FF"/>
                </a:solidFill>
              </a:rPr>
              <a:t>1000 </a:t>
            </a:r>
            <a:r>
              <a:rPr lang="en-US" dirty="0" err="1">
                <a:solidFill>
                  <a:srgbClr val="0432FF"/>
                </a:solidFill>
              </a:rPr>
              <a:t>wei</a:t>
            </a:r>
            <a:r>
              <a:rPr lang="en-US" dirty="0">
                <a:solidFill>
                  <a:srgbClr val="0432FF"/>
                </a:solidFill>
              </a:rPr>
              <a:t>, 100 </a:t>
            </a:r>
            <a:r>
              <a:rPr lang="en-US" dirty="0" err="1">
                <a:solidFill>
                  <a:srgbClr val="0432FF"/>
                </a:solidFill>
              </a:rPr>
              <a:t>finneys</a:t>
            </a:r>
            <a:r>
              <a:rPr lang="en-US" dirty="0">
                <a:solidFill>
                  <a:srgbClr val="0432FF"/>
                </a:solidFill>
              </a:rPr>
              <a:t>, 8 </a:t>
            </a:r>
            <a:r>
              <a:rPr lang="en-US" dirty="0" err="1">
                <a:solidFill>
                  <a:srgbClr val="0432FF"/>
                </a:solidFill>
              </a:rPr>
              <a:t>szabo</a:t>
            </a:r>
            <a:r>
              <a:rPr lang="en-US" dirty="0">
                <a:solidFill>
                  <a:srgbClr val="0432FF"/>
                </a:solidFill>
              </a:rPr>
              <a:t>, … (all converting to </a:t>
            </a:r>
            <a:r>
              <a:rPr lang="en-US" dirty="0" err="1">
                <a:solidFill>
                  <a:srgbClr val="0432FF"/>
                </a:solidFill>
              </a:rPr>
              <a:t>wei</a:t>
            </a:r>
            <a:r>
              <a:rPr lang="en-US" dirty="0">
                <a:solidFill>
                  <a:srgbClr val="0432FF"/>
                </a:solidFill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944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2059E-4A98-F04A-967D-B10459561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Faucet.sol</a:t>
            </a:r>
            <a:r>
              <a:rPr lang="en-US" dirty="0"/>
              <a:t> (revisit)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DE4C345-7EF5-A146-93E3-D0D0A382DD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770" y="1579190"/>
            <a:ext cx="5900059" cy="4895586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FD37FD3B-CB6C-6842-987B-4DA56D1F68DC}"/>
              </a:ext>
            </a:extLst>
          </p:cNvPr>
          <p:cNvSpPr/>
          <p:nvPr/>
        </p:nvSpPr>
        <p:spPr>
          <a:xfrm>
            <a:off x="3352799" y="3900492"/>
            <a:ext cx="2144111" cy="451569"/>
          </a:xfrm>
          <a:prstGeom prst="ellipse">
            <a:avLst/>
          </a:prstGeom>
          <a:noFill/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480DBB3-6C86-5F42-8F5D-B36CBE32183C}"/>
              </a:ext>
            </a:extLst>
          </p:cNvPr>
          <p:cNvSpPr txBox="1"/>
          <p:nvPr/>
        </p:nvSpPr>
        <p:spPr>
          <a:xfrm>
            <a:off x="6618514" y="3374571"/>
            <a:ext cx="13839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 readable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685BBE2-AD58-1048-9137-4D30774A572E}"/>
              </a:ext>
            </a:extLst>
          </p:cNvPr>
          <p:cNvCxnSpPr>
            <a:stCxn id="3" idx="6"/>
            <a:endCxn id="4" idx="1"/>
          </p:cNvCxnSpPr>
          <p:nvPr/>
        </p:nvCxnSpPr>
        <p:spPr>
          <a:xfrm flipV="1">
            <a:off x="5496910" y="3559237"/>
            <a:ext cx="1121604" cy="5670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3478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66F90-5093-E14E-A5E4-F7D2CC435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ether units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F8749F-1757-4843-96CF-BD9F09393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readability, use appropriate ether units</a:t>
            </a:r>
          </a:p>
          <a:p>
            <a:r>
              <a:rPr lang="en-US" dirty="0" err="1"/>
              <a:t>Faucet.sol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[EX] </a:t>
            </a:r>
            <a:r>
              <a:rPr lang="en-US" dirty="0"/>
              <a:t>change </a:t>
            </a:r>
            <a:r>
              <a:rPr lang="en-US" dirty="0" err="1"/>
              <a:t>Faucet.sol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6BA29BB-6252-1444-A7DF-BF78E27BE66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70" t="49125" r="12362" b="45094"/>
          <a:stretch/>
        </p:blipFill>
        <p:spPr>
          <a:xfrm>
            <a:off x="1632856" y="3037114"/>
            <a:ext cx="5212567" cy="326572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5" name="Down Arrow 4">
            <a:extLst>
              <a:ext uri="{FF2B5EF4-FFF2-40B4-BE49-F238E27FC236}">
                <a16:creationId xmlns:a16="http://schemas.microsoft.com/office/drawing/2014/main" id="{40008F4D-C5FA-7B49-8322-F48FAEE29F3B}"/>
              </a:ext>
            </a:extLst>
          </p:cNvPr>
          <p:cNvSpPr/>
          <p:nvPr/>
        </p:nvSpPr>
        <p:spPr>
          <a:xfrm>
            <a:off x="4062669" y="3498622"/>
            <a:ext cx="352939" cy="3265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BE67B24-499B-B849-B6C4-4EB746D049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070" t="49125" r="12362" b="45094"/>
          <a:stretch/>
        </p:blipFill>
        <p:spPr>
          <a:xfrm>
            <a:off x="1632854" y="3935980"/>
            <a:ext cx="5212567" cy="326572"/>
          </a:xfrm>
          <a:prstGeom prst="rect">
            <a:avLst/>
          </a:prstGeom>
          <a:ln>
            <a:solidFill>
              <a:srgbClr val="0070C0"/>
            </a:solidFill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ED7D799-87CF-DE4A-84EF-9AF8ED66FB8C}"/>
              </a:ext>
            </a:extLst>
          </p:cNvPr>
          <p:cNvSpPr txBox="1"/>
          <p:nvPr/>
        </p:nvSpPr>
        <p:spPr>
          <a:xfrm>
            <a:off x="4572000" y="3947650"/>
            <a:ext cx="2273421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FF0000"/>
                </a:solidFill>
              </a:rPr>
              <a:t>0.1 ether</a:t>
            </a:r>
            <a:r>
              <a:rPr lang="en-US" sz="1500" dirty="0"/>
              <a:t>);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631824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75DC1-7307-284C-B5E7-4280D31FE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global variables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CFC58-3CDE-3A40-ABAE-F9E9722317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</p:spPr>
        <p:txBody>
          <a:bodyPr>
            <a:normAutofit fontScale="62500" lnSpcReduction="20000"/>
          </a:bodyPr>
          <a:lstStyle/>
          <a:p>
            <a:r>
              <a:rPr lang="en-US" dirty="0" err="1"/>
              <a:t>msg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Transaction call (from EOA) or message call (from contract)</a:t>
            </a:r>
          </a:p>
          <a:p>
            <a:pPr lvl="1"/>
            <a:r>
              <a:rPr lang="en-US" dirty="0"/>
              <a:t>msg.sender: address initiating this call (not necessarily originating EOA)</a:t>
            </a:r>
          </a:p>
          <a:p>
            <a:pPr lvl="1"/>
            <a:r>
              <a:rPr lang="en-US" dirty="0" err="1"/>
              <a:t>msg.value</a:t>
            </a:r>
            <a:r>
              <a:rPr lang="en-US" dirty="0"/>
              <a:t>: ether in </a:t>
            </a:r>
            <a:r>
              <a:rPr lang="en-US" dirty="0" err="1"/>
              <a:t>wei</a:t>
            </a:r>
            <a:endParaRPr lang="en-US" dirty="0"/>
          </a:p>
          <a:p>
            <a:pPr lvl="1"/>
            <a:r>
              <a:rPr lang="en-US" dirty="0" err="1"/>
              <a:t>msg.gas</a:t>
            </a:r>
            <a:r>
              <a:rPr lang="en-US" dirty="0"/>
              <a:t>: remaining gas (replaced by </a:t>
            </a:r>
            <a:r>
              <a:rPr lang="en-US" dirty="0" err="1"/>
              <a:t>gasleft</a:t>
            </a:r>
            <a:r>
              <a:rPr lang="en-US" dirty="0"/>
              <a:t>())</a:t>
            </a:r>
          </a:p>
          <a:p>
            <a:pPr lvl="1"/>
            <a:r>
              <a:rPr lang="en-US" dirty="0" err="1"/>
              <a:t>msg.data</a:t>
            </a:r>
            <a:r>
              <a:rPr lang="en-US" dirty="0"/>
              <a:t>: data payload</a:t>
            </a:r>
          </a:p>
          <a:p>
            <a:pPr lvl="1"/>
            <a:r>
              <a:rPr lang="en-US" dirty="0" err="1"/>
              <a:t>msg.sig</a:t>
            </a:r>
            <a:r>
              <a:rPr lang="en-US" dirty="0"/>
              <a:t>; first 4 bytes of data payload (function selector)</a:t>
            </a:r>
          </a:p>
          <a:p>
            <a:r>
              <a:rPr lang="en-US" dirty="0" err="1"/>
              <a:t>tx</a:t>
            </a:r>
            <a:r>
              <a:rPr lang="en-US" dirty="0"/>
              <a:t> object</a:t>
            </a:r>
          </a:p>
          <a:p>
            <a:pPr lvl="1"/>
            <a:r>
              <a:rPr lang="en-US" dirty="0"/>
              <a:t>transaction related information</a:t>
            </a:r>
          </a:p>
          <a:p>
            <a:pPr lvl="1"/>
            <a:r>
              <a:rPr lang="en-US" dirty="0" err="1"/>
              <a:t>tx.gasprice</a:t>
            </a:r>
            <a:endParaRPr lang="en-US" dirty="0"/>
          </a:p>
          <a:p>
            <a:pPr lvl="1"/>
            <a:r>
              <a:rPr lang="en-US" dirty="0" err="1"/>
              <a:t>tx.origin</a:t>
            </a:r>
            <a:r>
              <a:rPr lang="en-US" dirty="0"/>
              <a:t>: originating EOA</a:t>
            </a:r>
          </a:p>
          <a:p>
            <a:r>
              <a:rPr lang="en-US" dirty="0"/>
              <a:t>block </a:t>
            </a:r>
          </a:p>
          <a:p>
            <a:pPr lvl="1"/>
            <a:r>
              <a:rPr lang="en-US" dirty="0" err="1"/>
              <a:t>block.coinbase</a:t>
            </a:r>
            <a:r>
              <a:rPr lang="en-US" dirty="0"/>
              <a:t>: miner address</a:t>
            </a:r>
          </a:p>
          <a:p>
            <a:pPr lvl="1"/>
            <a:r>
              <a:rPr lang="en-US" dirty="0" err="1"/>
              <a:t>block.difficulty</a:t>
            </a:r>
            <a:r>
              <a:rPr lang="en-US" dirty="0"/>
              <a:t>: PoW difficulty</a:t>
            </a:r>
          </a:p>
          <a:p>
            <a:pPr lvl="1"/>
            <a:r>
              <a:rPr lang="en-US" dirty="0" err="1"/>
              <a:t>block.gaslimit</a:t>
            </a:r>
            <a:endParaRPr lang="en-US" dirty="0"/>
          </a:p>
          <a:p>
            <a:pPr lvl="1"/>
            <a:r>
              <a:rPr lang="en-US" dirty="0" err="1"/>
              <a:t>block.number</a:t>
            </a:r>
            <a:endParaRPr lang="en-US" dirty="0"/>
          </a:p>
          <a:p>
            <a:pPr lvl="1"/>
            <a:r>
              <a:rPr lang="en-US" dirty="0" err="1"/>
              <a:t>block.timestamp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451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4546</TotalTime>
  <Words>2200</Words>
  <Application>Microsoft Macintosh PowerPoint</Application>
  <PresentationFormat>On-screen Show (4:3)</PresentationFormat>
  <Paragraphs>368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맑은 고딕</vt:lpstr>
      <vt:lpstr>Arial</vt:lpstr>
      <vt:lpstr>Calibri</vt:lpstr>
      <vt:lpstr>Calibri Light</vt:lpstr>
      <vt:lpstr>Wingdings</vt:lpstr>
      <vt:lpstr>Office Theme</vt:lpstr>
      <vt:lpstr>Ethereum Development</vt:lpstr>
      <vt:lpstr>Ethereum HIgh-level Languages</vt:lpstr>
      <vt:lpstr>Development Tools</vt:lpstr>
      <vt:lpstr>Compiling a Smart Contract</vt:lpstr>
      <vt:lpstr>Data types</vt:lpstr>
      <vt:lpstr>Data types</vt:lpstr>
      <vt:lpstr>Faucet.sol (revisit)</vt:lpstr>
      <vt:lpstr>Using ether units</vt:lpstr>
      <vt:lpstr>Predefined global variables</vt:lpstr>
      <vt:lpstr>Predefined global variables</vt:lpstr>
      <vt:lpstr>Principal data types</vt:lpstr>
      <vt:lpstr>Functions</vt:lpstr>
      <vt:lpstr>Constructor &amp; Destructor</vt:lpstr>
      <vt:lpstr>Faucet.sol: constructor/destructor</vt:lpstr>
      <vt:lpstr>Function Modifier</vt:lpstr>
      <vt:lpstr>Contract Inheritance</vt:lpstr>
      <vt:lpstr>Faucet with Inheritance</vt:lpstr>
      <vt:lpstr>Error handling</vt:lpstr>
      <vt:lpstr>Event</vt:lpstr>
      <vt:lpstr>Faucet.sol: Events</vt:lpstr>
      <vt:lpstr>Constructor with arguments</vt:lpstr>
      <vt:lpstr>Casting to Contract / Address</vt:lpstr>
      <vt:lpstr>Calling other (new) Contracts </vt:lpstr>
      <vt:lpstr>ContractCreator.sol</vt:lpstr>
      <vt:lpstr>Calling Other Existing Contract</vt:lpstr>
      <vt:lpstr>ContractCaller.sol</vt:lpstr>
      <vt:lpstr>Low-level Contract Calling: call</vt:lpstr>
      <vt:lpstr>Low-level Contract Calling: delegatecall</vt:lpstr>
      <vt:lpstr>Calling Contexts</vt:lpstr>
      <vt:lpstr>Gas</vt:lpstr>
      <vt:lpstr>Devflow: Ganache/Remix/Metamask</vt:lpstr>
      <vt:lpstr>Design of Smart Contract</vt:lpstr>
      <vt:lpstr>Proj-1: Simple Coin</vt:lpstr>
      <vt:lpstr>Proj-1: Simple Coin</vt:lpstr>
      <vt:lpstr>Proj-1: Simple Coin (variations)</vt:lpstr>
      <vt:lpstr>Tips</vt:lpstr>
      <vt:lpstr>Proj-2: Ballot v.1 (simple)</vt:lpstr>
      <vt:lpstr>Proj-2: Ballot v.1 (simple)</vt:lpstr>
      <vt:lpstr>Proj-2: Ballot v.1 (simple)</vt:lpstr>
      <vt:lpstr>Proj-2: Ballot v.1 (simple)</vt:lpstr>
      <vt:lpstr>Proj-2: Ballot v.1 (simple)</vt:lpstr>
      <vt:lpstr>Proj-2: Ballot v.2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Ethereum Development</dc:title>
  <dc:creator>mhshin@mju.ac.kr</dc:creator>
  <cp:lastModifiedBy>mhshin@mju.ac.kr</cp:lastModifiedBy>
  <cp:revision>92</cp:revision>
  <dcterms:created xsi:type="dcterms:W3CDTF">2018-08-18T13:04:06Z</dcterms:created>
  <dcterms:modified xsi:type="dcterms:W3CDTF">2018-08-22T08:01:57Z</dcterms:modified>
</cp:coreProperties>
</file>