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256" r:id="rId2"/>
    <p:sldId id="258" r:id="rId3"/>
    <p:sldId id="263" r:id="rId4"/>
    <p:sldId id="257" r:id="rId5"/>
    <p:sldId id="261" r:id="rId6"/>
    <p:sldId id="262" r:id="rId7"/>
    <p:sldId id="268" r:id="rId8"/>
    <p:sldId id="264" r:id="rId9"/>
    <p:sldId id="265" r:id="rId10"/>
    <p:sldId id="266" r:id="rId11"/>
    <p:sldId id="269" r:id="rId12"/>
    <p:sldId id="270" r:id="rId13"/>
    <p:sldId id="271" r:id="rId14"/>
    <p:sldId id="272" r:id="rId15"/>
    <p:sldId id="273" r:id="rId16"/>
    <p:sldId id="274" r:id="rId17"/>
    <p:sldId id="275" r:id="rId18"/>
    <p:sldId id="277" r:id="rId19"/>
    <p:sldId id="279" r:id="rId20"/>
    <p:sldId id="280" r:id="rId21"/>
    <p:sldId id="281" r:id="rId22"/>
    <p:sldId id="282" r:id="rId23"/>
    <p:sldId id="283" r:id="rId24"/>
    <p:sldId id="284"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14" autoAdjust="0"/>
    <p:restoredTop sz="74599" autoAdjust="0"/>
  </p:normalViewPr>
  <p:slideViewPr>
    <p:cSldViewPr snapToGrid="0">
      <p:cViewPr varScale="1">
        <p:scale>
          <a:sx n="118" d="100"/>
          <a:sy n="118" d="100"/>
        </p:scale>
        <p:origin x="299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967436-5E1C-4247-AC01-746781550D98}" type="datetimeFigureOut">
              <a:rPr lang="ko-KR" altLang="en-US" smtClean="0"/>
              <a:t>2022-10-31</a:t>
            </a:fld>
            <a:endParaRPr lang="ko-KR" altLang="en-US"/>
          </a:p>
        </p:txBody>
      </p:sp>
      <p:sp>
        <p:nvSpPr>
          <p:cNvPr id="4" name="슬라이드 이미지 개체 틀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6" name="바닥글 개체 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22E514-0D81-46CB-BDFD-ADF50D30CB6D}" type="slidenum">
              <a:rPr lang="ko-KR" altLang="en-US" smtClean="0"/>
              <a:t>‹#›</a:t>
            </a:fld>
            <a:endParaRPr lang="ko-KR" altLang="en-US"/>
          </a:p>
        </p:txBody>
      </p:sp>
    </p:spTree>
    <p:extLst>
      <p:ext uri="{BB962C8B-B14F-4D97-AF65-F5344CB8AC3E}">
        <p14:creationId xmlns:p14="http://schemas.microsoft.com/office/powerpoint/2010/main" val="3298132011"/>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8" Type="http://schemas.openxmlformats.org/officeDocument/2006/relationships/hyperlink" Target="https://en.wikipedia.org/wiki/Linux_kernel" TargetMode="External"/><Relationship Id="rId3" Type="http://schemas.openxmlformats.org/officeDocument/2006/relationships/hyperlink" Target="https://en.wikipedia.org/wiki/Unix-like" TargetMode="External"/><Relationship Id="rId7" Type="http://schemas.openxmlformats.org/officeDocument/2006/relationships/hyperlink" Target="https://en.wikipedia.org/wiki/Mount_point"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s://en.wikipedia.org/wiki/Kernel_(operating_system)" TargetMode="External"/><Relationship Id="rId5" Type="http://schemas.openxmlformats.org/officeDocument/2006/relationships/hyperlink" Target="https://en.wikipedia.org/wiki/Tracing_(software)" TargetMode="External"/><Relationship Id="rId4" Type="http://schemas.openxmlformats.org/officeDocument/2006/relationships/hyperlink" Target="https://en.wikipedia.org/wiki/Process_(computing)"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dirty="0"/>
              <a:t>Creates an isolated memory area called “enclave” and prevents illegal access from outside of the enclave</a:t>
            </a:r>
          </a:p>
          <a:p>
            <a:endParaRPr lang="ko-KR" altLang="en-US" dirty="0"/>
          </a:p>
        </p:txBody>
      </p:sp>
      <p:sp>
        <p:nvSpPr>
          <p:cNvPr id="4" name="슬라이드 번호 개체 틀 3"/>
          <p:cNvSpPr>
            <a:spLocks noGrp="1"/>
          </p:cNvSpPr>
          <p:nvPr>
            <p:ph type="sldNum" sz="quarter" idx="5"/>
          </p:nvPr>
        </p:nvSpPr>
        <p:spPr/>
        <p:txBody>
          <a:bodyPr/>
          <a:lstStyle/>
          <a:p>
            <a:fld id="{9822E514-0D81-46CB-BDFD-ADF50D30CB6D}" type="slidenum">
              <a:rPr lang="ko-KR" altLang="en-US" smtClean="0"/>
              <a:t>4</a:t>
            </a:fld>
            <a:endParaRPr lang="ko-KR" altLang="en-US"/>
          </a:p>
        </p:txBody>
      </p:sp>
    </p:spTree>
    <p:extLst>
      <p:ext uri="{BB962C8B-B14F-4D97-AF65-F5344CB8AC3E}">
        <p14:creationId xmlns:p14="http://schemas.microsoft.com/office/powerpoint/2010/main" val="13421493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Since we assume the attacker obtained the root privilege, the attacker can find a</a:t>
            </a:r>
          </a:p>
          <a:p>
            <a:r>
              <a:rPr lang="en-US" altLang="ko-KR" dirty="0"/>
              <a:t>memory area that satisfies the above conditions as follows</a:t>
            </a:r>
          </a:p>
          <a:p>
            <a:endParaRPr lang="en-US" altLang="ko-KR" dirty="0"/>
          </a:p>
          <a:p>
            <a:r>
              <a:rPr lang="en-US" altLang="ko-KR" dirty="0"/>
              <a:t>obtain the memory mapping information of the target process by analyzing the /proc/</a:t>
            </a:r>
            <a:r>
              <a:rPr lang="en-US" altLang="ko-KR" dirty="0" err="1"/>
              <a:t>pid</a:t>
            </a:r>
            <a:r>
              <a:rPr lang="en-US" altLang="ko-KR" dirty="0"/>
              <a:t>/maps file</a:t>
            </a:r>
          </a:p>
          <a:p>
            <a:r>
              <a:rPr lang="en-US" altLang="ko-KR" dirty="0"/>
              <a:t>as shown in the Figure 3</a:t>
            </a:r>
            <a:endParaRPr lang="ko-KR" altLang="en-US" dirty="0"/>
          </a:p>
        </p:txBody>
      </p:sp>
      <p:sp>
        <p:nvSpPr>
          <p:cNvPr id="4" name="슬라이드 번호 개체 틀 3"/>
          <p:cNvSpPr>
            <a:spLocks noGrp="1"/>
          </p:cNvSpPr>
          <p:nvPr>
            <p:ph type="sldNum" sz="quarter" idx="5"/>
          </p:nvPr>
        </p:nvSpPr>
        <p:spPr/>
        <p:txBody>
          <a:bodyPr/>
          <a:lstStyle/>
          <a:p>
            <a:fld id="{9822E514-0D81-46CB-BDFD-ADF50D30CB6D}" type="slidenum">
              <a:rPr lang="ko-KR" altLang="en-US" smtClean="0"/>
              <a:t>16</a:t>
            </a:fld>
            <a:endParaRPr lang="ko-KR" altLang="en-US"/>
          </a:p>
        </p:txBody>
      </p:sp>
    </p:spTree>
    <p:extLst>
      <p:ext uri="{BB962C8B-B14F-4D97-AF65-F5344CB8AC3E}">
        <p14:creationId xmlns:p14="http://schemas.microsoft.com/office/powerpoint/2010/main" val="24731722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After checking the mapped memory area in lines 1∼6 and the enclave memory area in lines 15∼20, </a:t>
            </a:r>
          </a:p>
          <a:p>
            <a:r>
              <a:rPr lang="en-US" altLang="ko-KR" dirty="0"/>
              <a:t>the attacker can find memory areas located outside of the enclave</a:t>
            </a:r>
            <a:endParaRPr lang="ko-KR" altLang="en-US" dirty="0"/>
          </a:p>
        </p:txBody>
      </p:sp>
      <p:sp>
        <p:nvSpPr>
          <p:cNvPr id="4" name="슬라이드 번호 개체 틀 3"/>
          <p:cNvSpPr>
            <a:spLocks noGrp="1"/>
          </p:cNvSpPr>
          <p:nvPr>
            <p:ph type="sldNum" sz="quarter" idx="5"/>
          </p:nvPr>
        </p:nvSpPr>
        <p:spPr/>
        <p:txBody>
          <a:bodyPr/>
          <a:lstStyle/>
          <a:p>
            <a:fld id="{9822E514-0D81-46CB-BDFD-ADF50D30CB6D}" type="slidenum">
              <a:rPr lang="ko-KR" altLang="en-US" smtClean="0"/>
              <a:t>17</a:t>
            </a:fld>
            <a:endParaRPr lang="ko-KR" altLang="en-US"/>
          </a:p>
        </p:txBody>
      </p:sp>
    </p:spTree>
    <p:extLst>
      <p:ext uri="{BB962C8B-B14F-4D97-AF65-F5344CB8AC3E}">
        <p14:creationId xmlns:p14="http://schemas.microsoft.com/office/powerpoint/2010/main" val="25747446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Since we assume the attacker obtained the root privilege, the attacker can find a</a:t>
            </a:r>
          </a:p>
          <a:p>
            <a:r>
              <a:rPr lang="en-US" altLang="ko-KR" dirty="0"/>
              <a:t>memory area that satisfies the above conditions as follows</a:t>
            </a:r>
          </a:p>
          <a:p>
            <a:endParaRPr lang="en-US" altLang="ko-KR" dirty="0"/>
          </a:p>
          <a:p>
            <a:r>
              <a:rPr lang="en-US" altLang="ko-KR" dirty="0"/>
              <a:t>obtain the memory mapping information of the target process by analyzing the /proc/</a:t>
            </a:r>
            <a:r>
              <a:rPr lang="en-US" altLang="ko-KR" dirty="0" err="1"/>
              <a:t>pid</a:t>
            </a:r>
            <a:r>
              <a:rPr lang="en-US" altLang="ko-KR" dirty="0"/>
              <a:t>/maps file</a:t>
            </a:r>
          </a:p>
          <a:p>
            <a:r>
              <a:rPr lang="en-US" altLang="ko-KR" dirty="0"/>
              <a:t>as shown in the Figure 3</a:t>
            </a:r>
          </a:p>
          <a:p>
            <a:endParaRPr lang="en-US" altLang="ko-KR" dirty="0"/>
          </a:p>
          <a:p>
            <a:r>
              <a:rPr lang="en-US" altLang="ko-KR" dirty="0"/>
              <a:t>The second step is to identify every thread that accesses the possible probe array memory area by using the debugger</a:t>
            </a:r>
          </a:p>
          <a:p>
            <a:r>
              <a:rPr lang="en-US" altLang="ko-KR" dirty="0"/>
              <a:t>Then, the attacker can select a memory area that there are no threads accessing the area</a:t>
            </a:r>
            <a:endParaRPr lang="ko-KR" altLang="en-US" dirty="0"/>
          </a:p>
        </p:txBody>
      </p:sp>
      <p:sp>
        <p:nvSpPr>
          <p:cNvPr id="4" name="슬라이드 번호 개체 틀 3"/>
          <p:cNvSpPr>
            <a:spLocks noGrp="1"/>
          </p:cNvSpPr>
          <p:nvPr>
            <p:ph type="sldNum" sz="quarter" idx="5"/>
          </p:nvPr>
        </p:nvSpPr>
        <p:spPr/>
        <p:txBody>
          <a:bodyPr/>
          <a:lstStyle/>
          <a:p>
            <a:fld id="{9822E514-0D81-46CB-BDFD-ADF50D30CB6D}" type="slidenum">
              <a:rPr lang="ko-KR" altLang="en-US" smtClean="0"/>
              <a:t>18</a:t>
            </a:fld>
            <a:endParaRPr lang="ko-KR" altLang="en-US"/>
          </a:p>
        </p:txBody>
      </p:sp>
    </p:spTree>
    <p:extLst>
      <p:ext uri="{BB962C8B-B14F-4D97-AF65-F5344CB8AC3E}">
        <p14:creationId xmlns:p14="http://schemas.microsoft.com/office/powerpoint/2010/main" val="19399699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SGX does not allow dynamic linking, meaning that all necessary functions’ binaries are copied to the enclave code at build time</a:t>
            </a:r>
          </a:p>
          <a:p>
            <a:r>
              <a:rPr lang="en-US" altLang="ko-KR" dirty="0"/>
              <a:t>Therefore, an adversary has to build a customized ROP payload for each target enclave</a:t>
            </a:r>
          </a:p>
          <a:p>
            <a:endParaRPr lang="en-US" altLang="ko-KR" dirty="0"/>
          </a:p>
          <a:p>
            <a:r>
              <a:rPr lang="en-US" altLang="ko-KR" dirty="0"/>
              <a:t>In an ASLR environment, the same enclave is loaded at different base addresses.</a:t>
            </a:r>
          </a:p>
          <a:p>
            <a:r>
              <a:rPr lang="en-US" altLang="ko-KR" dirty="0"/>
              <a:t>However, it is worth noting that while base addresses are random at every execution,</a:t>
            </a:r>
          </a:p>
          <a:p>
            <a:r>
              <a:rPr lang="en-US" altLang="ko-KR" dirty="0"/>
              <a:t>the relative addresses of the text and data sections inside the enclave memory do not change</a:t>
            </a:r>
          </a:p>
          <a:p>
            <a:endParaRPr lang="en-US" altLang="ko-KR" dirty="0"/>
          </a:p>
          <a:p>
            <a:r>
              <a:rPr lang="en-US" altLang="ko-KR" dirty="0"/>
              <a:t>Therefore, a new version of the ROP payload can be constructed correctly when the base address of the target enclave becomes available</a:t>
            </a:r>
          </a:p>
          <a:p>
            <a:endParaRPr lang="en-US" altLang="ko-KR" dirty="0"/>
          </a:p>
          <a:p>
            <a:r>
              <a:rPr lang="en-US" altLang="ko-KR" dirty="0"/>
              <a:t>To find out the base address of the Enclave, we make use of the /proc/</a:t>
            </a:r>
            <a:r>
              <a:rPr lang="en-US" altLang="ko-KR" dirty="0" err="1"/>
              <a:t>pid</a:t>
            </a:r>
            <a:r>
              <a:rPr lang="en-US" altLang="ko-KR" dirty="0"/>
              <a:t>/maps file</a:t>
            </a:r>
          </a:p>
          <a:p>
            <a:r>
              <a:rPr lang="en-US" altLang="ko-KR" dirty="0"/>
              <a:t>This file contains the address information of the /dev/</a:t>
            </a:r>
            <a:r>
              <a:rPr lang="en-US" altLang="ko-KR" dirty="0" err="1"/>
              <a:t>isgx</a:t>
            </a:r>
            <a:r>
              <a:rPr lang="en-US" altLang="ko-KR" dirty="0"/>
              <a:t> file, which has the device name of the SGX kernel module</a:t>
            </a:r>
          </a:p>
          <a:p>
            <a:endParaRPr lang="en-US" altLang="ko-KR" dirty="0"/>
          </a:p>
          <a:p>
            <a:r>
              <a:rPr lang="en-US" altLang="ko-KR" dirty="0"/>
              <a:t>The address is identical to the base address of the loaded enclave in the target process</a:t>
            </a:r>
            <a:endParaRPr lang="ko-KR" altLang="en-US" dirty="0"/>
          </a:p>
          <a:p>
            <a:endParaRPr lang="en-US" altLang="ko-KR" dirty="0"/>
          </a:p>
        </p:txBody>
      </p:sp>
      <p:sp>
        <p:nvSpPr>
          <p:cNvPr id="4" name="슬라이드 번호 개체 틀 3"/>
          <p:cNvSpPr>
            <a:spLocks noGrp="1"/>
          </p:cNvSpPr>
          <p:nvPr>
            <p:ph type="sldNum" sz="quarter" idx="5"/>
          </p:nvPr>
        </p:nvSpPr>
        <p:spPr/>
        <p:txBody>
          <a:bodyPr/>
          <a:lstStyle/>
          <a:p>
            <a:fld id="{9822E514-0D81-46CB-BDFD-ADF50D30CB6D}" type="slidenum">
              <a:rPr lang="ko-KR" altLang="en-US" smtClean="0"/>
              <a:t>19</a:t>
            </a:fld>
            <a:endParaRPr lang="ko-KR" altLang="en-US"/>
          </a:p>
        </p:txBody>
      </p:sp>
    </p:spTree>
    <p:extLst>
      <p:ext uri="{BB962C8B-B14F-4D97-AF65-F5344CB8AC3E}">
        <p14:creationId xmlns:p14="http://schemas.microsoft.com/office/powerpoint/2010/main" val="32445446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Since the </a:t>
            </a:r>
            <a:r>
              <a:rPr lang="en-US" altLang="ko-KR" dirty="0" err="1"/>
              <a:t>SGXDump</a:t>
            </a:r>
            <a:r>
              <a:rPr lang="en-US" altLang="ko-KR" dirty="0"/>
              <a:t> consists of a relatively large amount of code compared to normal ROP payloads,</a:t>
            </a:r>
          </a:p>
          <a:p>
            <a:r>
              <a:rPr lang="en-US" altLang="ko-KR" dirty="0"/>
              <a:t>We grouped its code into four steps and depicted the overall flow in Algorithm 1.</a:t>
            </a:r>
          </a:p>
          <a:p>
            <a:endParaRPr lang="en-US" altLang="ko-KR" dirty="0"/>
          </a:p>
          <a:p>
            <a:r>
              <a:rPr lang="en-US" altLang="ko-KR" dirty="0"/>
              <a:t>First, The attacker initializes the registers to be used for the ROP payload to 0</a:t>
            </a:r>
          </a:p>
          <a:p>
            <a:r>
              <a:rPr lang="en-US" altLang="ko-KR" dirty="0"/>
              <a:t>Step 1. After reading the value at the sync address, </a:t>
            </a:r>
            <a:r>
              <a:rPr lang="en-US" altLang="ko-KR" dirty="0" err="1"/>
              <a:t>SGXDump</a:t>
            </a:r>
            <a:r>
              <a:rPr lang="en-US" altLang="ko-KR" dirty="0"/>
              <a:t> uses the value as a sign to access the next data or to jump back to check the sync address for busy waiting</a:t>
            </a:r>
          </a:p>
          <a:p>
            <a:r>
              <a:rPr lang="en-US" altLang="ko-KR" dirty="0"/>
              <a:t>Step 2. reads one byte from the Enclave memory and stores it in a register temporarily</a:t>
            </a:r>
          </a:p>
          <a:p>
            <a:r>
              <a:rPr lang="en-US" altLang="ko-KR" dirty="0"/>
              <a:t>Step 3. The ROP payload left-shifts the data 12 times, multiplying by 4096, and uses the resulting value as an index to access the probe array</a:t>
            </a:r>
          </a:p>
          <a:p>
            <a:r>
              <a:rPr lang="en-US" altLang="ko-KR" dirty="0"/>
              <a:t>Step 4. increments the content at the index address and writes an offset value at the sync address to make Step 1 perform a busy waiting</a:t>
            </a:r>
          </a:p>
        </p:txBody>
      </p:sp>
      <p:sp>
        <p:nvSpPr>
          <p:cNvPr id="4" name="슬라이드 번호 개체 틀 3"/>
          <p:cNvSpPr>
            <a:spLocks noGrp="1"/>
          </p:cNvSpPr>
          <p:nvPr>
            <p:ph type="sldNum" sz="quarter" idx="5"/>
          </p:nvPr>
        </p:nvSpPr>
        <p:spPr/>
        <p:txBody>
          <a:bodyPr/>
          <a:lstStyle/>
          <a:p>
            <a:fld id="{9822E514-0D81-46CB-BDFD-ADF50D30CB6D}" type="slidenum">
              <a:rPr lang="ko-KR" altLang="en-US" smtClean="0"/>
              <a:t>20</a:t>
            </a:fld>
            <a:endParaRPr lang="ko-KR" altLang="en-US"/>
          </a:p>
        </p:txBody>
      </p:sp>
    </p:spTree>
    <p:extLst>
      <p:ext uri="{BB962C8B-B14F-4D97-AF65-F5344CB8AC3E}">
        <p14:creationId xmlns:p14="http://schemas.microsoft.com/office/powerpoint/2010/main" val="38299605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If </a:t>
            </a:r>
            <a:r>
              <a:rPr lang="en-US" altLang="ko-KR" dirty="0" err="1"/>
              <a:t>SGXDump</a:t>
            </a:r>
            <a:r>
              <a:rPr lang="en-US" altLang="ko-KR" dirty="0"/>
              <a:t> runs faster than PAM, it might access the probe array multiple times before the PAM clears the page table’s access bits.</a:t>
            </a:r>
          </a:p>
          <a:p>
            <a:r>
              <a:rPr lang="en-US" altLang="ko-KR" dirty="0"/>
              <a:t> This is why we proposed the use of four-byte memory, which we call sync, for synchronization between </a:t>
            </a:r>
            <a:r>
              <a:rPr lang="en-US" altLang="ko-KR" dirty="0" err="1"/>
              <a:t>SGXDump</a:t>
            </a:r>
            <a:r>
              <a:rPr lang="en-US" altLang="ko-KR" dirty="0"/>
              <a:t> and the PAM</a:t>
            </a:r>
          </a:p>
          <a:p>
            <a:endParaRPr lang="en-US" altLang="ko-KR" dirty="0"/>
          </a:p>
          <a:p>
            <a:r>
              <a:rPr lang="en-US" altLang="ko-KR" dirty="0"/>
              <a:t>first monitors whether the sync address contains a non-zero value</a:t>
            </a:r>
          </a:p>
          <a:p>
            <a:r>
              <a:rPr lang="en-US" altLang="ko-KR" dirty="0"/>
              <a:t>A non-zero value indicates that </a:t>
            </a:r>
            <a:r>
              <a:rPr lang="en-US" altLang="ko-KR" dirty="0" err="1"/>
              <a:t>SGXDump</a:t>
            </a:r>
            <a:r>
              <a:rPr lang="en-US" altLang="ko-KR" dirty="0"/>
              <a:t> has finished one iteration and is now in the state “busy waiting” until content of the sync address becomes 0</a:t>
            </a:r>
          </a:p>
          <a:p>
            <a:r>
              <a:rPr lang="en-US" altLang="ko-KR" dirty="0"/>
              <a:t>After reading the protected data, the PAM clears the access bit of the PTE and changes the content of the sync address to 0x0, thus signaling the </a:t>
            </a:r>
            <a:r>
              <a:rPr lang="en-US" altLang="ko-KR" dirty="0" err="1"/>
              <a:t>SGXDump</a:t>
            </a:r>
            <a:r>
              <a:rPr lang="en-US" altLang="ko-KR" dirty="0"/>
              <a:t> to continue reading the next bytes</a:t>
            </a:r>
            <a:endParaRPr lang="ko-KR" altLang="en-US" dirty="0"/>
          </a:p>
        </p:txBody>
      </p:sp>
      <p:sp>
        <p:nvSpPr>
          <p:cNvPr id="4" name="슬라이드 번호 개체 틀 3"/>
          <p:cNvSpPr>
            <a:spLocks noGrp="1"/>
          </p:cNvSpPr>
          <p:nvPr>
            <p:ph type="sldNum" sz="quarter" idx="5"/>
          </p:nvPr>
        </p:nvSpPr>
        <p:spPr/>
        <p:txBody>
          <a:bodyPr/>
          <a:lstStyle/>
          <a:p>
            <a:fld id="{9822E514-0D81-46CB-BDFD-ADF50D30CB6D}" type="slidenum">
              <a:rPr lang="ko-KR" altLang="en-US" smtClean="0"/>
              <a:t>21</a:t>
            </a:fld>
            <a:endParaRPr lang="ko-KR" altLang="en-US"/>
          </a:p>
        </p:txBody>
      </p:sp>
    </p:spTree>
    <p:extLst>
      <p:ext uri="{BB962C8B-B14F-4D97-AF65-F5344CB8AC3E}">
        <p14:creationId xmlns:p14="http://schemas.microsoft.com/office/powerpoint/2010/main" val="42265095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TLS communication can be insecure when an attacker with root privilege accesses the communication process’ memory</a:t>
            </a:r>
          </a:p>
          <a:p>
            <a:r>
              <a:rPr lang="en-US" altLang="ko-KR" dirty="0" err="1"/>
              <a:t>mbedTLS</a:t>
            </a:r>
            <a:r>
              <a:rPr lang="en-US" altLang="ko-KR" dirty="0"/>
              <a:t>-SGX was introduced to overcome this limitation by preventing the compromised OS from accessing the contents of a TLS communication running inside an enclave</a:t>
            </a:r>
          </a:p>
          <a:p>
            <a:endParaRPr lang="en-US" altLang="ko-KR" dirty="0"/>
          </a:p>
          <a:p>
            <a:r>
              <a:rPr lang="en-US" altLang="ko-KR" dirty="0"/>
              <a:t>After exchanging session keys with a remote server, </a:t>
            </a:r>
            <a:r>
              <a:rPr lang="en-US" altLang="ko-KR" dirty="0" err="1"/>
              <a:t>mbedTLS</a:t>
            </a:r>
            <a:r>
              <a:rPr lang="en-US" altLang="ko-KR" dirty="0"/>
              <a:t>-SGX continues to access plaintext and ciphertext for encryption and decryption before/after sending and receiving ciphertexts</a:t>
            </a:r>
          </a:p>
          <a:p>
            <a:r>
              <a:rPr lang="en-US" altLang="ko-KR" dirty="0"/>
              <a:t>When terminating the TLS communication, it calls </a:t>
            </a:r>
            <a:r>
              <a:rPr lang="en-US" altLang="ko-KR" dirty="0" err="1"/>
              <a:t>close_connection</a:t>
            </a:r>
            <a:endParaRPr lang="en-US" altLang="ko-KR" dirty="0"/>
          </a:p>
          <a:p>
            <a:r>
              <a:rPr lang="en-US" altLang="ko-KR" dirty="0"/>
              <a:t>At this point, we injected our </a:t>
            </a:r>
            <a:r>
              <a:rPr lang="en-US" altLang="ko-KR" dirty="0" err="1"/>
              <a:t>SGXDump</a:t>
            </a:r>
            <a:r>
              <a:rPr lang="en-US" altLang="ko-KR" dirty="0"/>
              <a:t> ROP code</a:t>
            </a:r>
          </a:p>
          <a:p>
            <a:endParaRPr lang="en-US" altLang="ko-KR" dirty="0"/>
          </a:p>
          <a:p>
            <a:r>
              <a:rPr lang="en-US" altLang="ko-KR" dirty="0"/>
              <a:t>Please note that this does not mean </a:t>
            </a:r>
            <a:r>
              <a:rPr lang="en-US" altLang="ko-KR" dirty="0" err="1"/>
              <a:t>mbedTLS</a:t>
            </a:r>
            <a:r>
              <a:rPr lang="en-US" altLang="ko-KR" dirty="0"/>
              <a:t>-SGX’s function has a vulnerability</a:t>
            </a:r>
          </a:p>
          <a:p>
            <a:r>
              <a:rPr lang="en-US" altLang="ko-KR" dirty="0"/>
              <a:t>We modified its source code to make it vulnerable to a buffer overflow attack</a:t>
            </a:r>
          </a:p>
          <a:p>
            <a:endParaRPr lang="en-US" altLang="ko-KR" dirty="0"/>
          </a:p>
          <a:p>
            <a:r>
              <a:rPr lang="en-US" altLang="ko-KR" dirty="0"/>
              <a:t>To enhance security, only statically linked binaries can run in the enclave</a:t>
            </a:r>
          </a:p>
          <a:p>
            <a:r>
              <a:rPr lang="en-US" altLang="ko-KR" dirty="0"/>
              <a:t>However, since most applications prefer dynamic linking for improved memory efficiency, it is hard to use existing binaries with SGX</a:t>
            </a:r>
          </a:p>
          <a:p>
            <a:r>
              <a:rPr lang="en-US" altLang="ko-KR" dirty="0"/>
              <a:t>To overcome this limitation, Graphene-SGX was proposed to run non-SGX applications on SGX without the need for modification</a:t>
            </a:r>
          </a:p>
          <a:p>
            <a:endParaRPr lang="en-US" altLang="ko-KR" dirty="0"/>
          </a:p>
          <a:p>
            <a:r>
              <a:rPr lang="en-US" altLang="ko-KR" dirty="0"/>
              <a:t>After creating an enclave, Graphene-SGX first loads the standard C libraries and necessary user libraries</a:t>
            </a:r>
          </a:p>
          <a:p>
            <a:r>
              <a:rPr lang="en-US" altLang="ko-KR" dirty="0"/>
              <a:t>it then loads one C application into the enclave</a:t>
            </a:r>
          </a:p>
          <a:p>
            <a:endParaRPr lang="en-US" altLang="ko-KR" dirty="0"/>
          </a:p>
          <a:p>
            <a:r>
              <a:rPr lang="en-US" altLang="ko-KR" dirty="0"/>
              <a:t>In theory, even when a binary running with Graphene-SGX has a vulnerability, SGX should protect its memory from illegal access</a:t>
            </a:r>
          </a:p>
          <a:p>
            <a:r>
              <a:rPr lang="en-US" altLang="ko-KR" dirty="0"/>
              <a:t>To show that an </a:t>
            </a:r>
            <a:r>
              <a:rPr lang="en-US" altLang="ko-KR" dirty="0" err="1"/>
              <a:t>SGXDump</a:t>
            </a:r>
            <a:r>
              <a:rPr lang="en-US" altLang="ko-KR" dirty="0"/>
              <a:t> attack can break this protection, we implemented a simple ftp client with a buffer overflow vulnerability</a:t>
            </a:r>
          </a:p>
          <a:p>
            <a:r>
              <a:rPr lang="en-US" altLang="ko-KR" dirty="0"/>
              <a:t>We inserted the vulnerable code into the close function</a:t>
            </a:r>
          </a:p>
          <a:p>
            <a:endParaRPr lang="en-US" altLang="ko-KR" dirty="0"/>
          </a:p>
          <a:p>
            <a:endParaRPr lang="en-US" altLang="ko-KR" dirty="0"/>
          </a:p>
          <a:p>
            <a:endParaRPr lang="ko-KR" altLang="en-US" dirty="0"/>
          </a:p>
        </p:txBody>
      </p:sp>
      <p:sp>
        <p:nvSpPr>
          <p:cNvPr id="4" name="슬라이드 번호 개체 틀 3"/>
          <p:cNvSpPr>
            <a:spLocks noGrp="1"/>
          </p:cNvSpPr>
          <p:nvPr>
            <p:ph type="sldNum" sz="quarter" idx="5"/>
          </p:nvPr>
        </p:nvSpPr>
        <p:spPr/>
        <p:txBody>
          <a:bodyPr/>
          <a:lstStyle/>
          <a:p>
            <a:fld id="{9822E514-0D81-46CB-BDFD-ADF50D30CB6D}" type="slidenum">
              <a:rPr lang="ko-KR" altLang="en-US" smtClean="0"/>
              <a:t>22</a:t>
            </a:fld>
            <a:endParaRPr lang="ko-KR" altLang="en-US"/>
          </a:p>
        </p:txBody>
      </p:sp>
    </p:spTree>
    <p:extLst>
      <p:ext uri="{BB962C8B-B14F-4D97-AF65-F5344CB8AC3E}">
        <p14:creationId xmlns:p14="http://schemas.microsoft.com/office/powerpoint/2010/main" val="38969761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 As you can see from the table, in other attacks, they required too many attempts to leak data from the victim enclave and have low bps</a:t>
            </a:r>
          </a:p>
          <a:p>
            <a:r>
              <a:rPr lang="en-US" altLang="ko-KR" dirty="0"/>
              <a:t>They must try many times to leak data since their attacks have noise</a:t>
            </a:r>
          </a:p>
          <a:p>
            <a:r>
              <a:rPr lang="en-US" altLang="ko-KR" dirty="0"/>
              <a:t>Moreover, many times of attempts to leak data can affect bps</a:t>
            </a:r>
          </a:p>
          <a:p>
            <a:endParaRPr lang="en-US" altLang="ko-KR" dirty="0"/>
          </a:p>
          <a:p>
            <a:r>
              <a:rPr lang="en-US" altLang="ko-KR" dirty="0"/>
              <a:t>In </a:t>
            </a:r>
            <a:r>
              <a:rPr lang="en-US" altLang="ko-KR" dirty="0" err="1"/>
              <a:t>MemJam</a:t>
            </a:r>
            <a:r>
              <a:rPr lang="en-US" altLang="ko-KR" dirty="0"/>
              <a:t>, they tried to recover the 128-bit AES key from SGX</a:t>
            </a:r>
          </a:p>
          <a:p>
            <a:r>
              <a:rPr lang="en-US" altLang="ko-KR" dirty="0"/>
              <a:t>Their nonoptimized attack needed 2,000,000 observations to recover the key and took 5 min with noise</a:t>
            </a:r>
          </a:p>
          <a:p>
            <a:endParaRPr lang="en-US" altLang="ko-KR" dirty="0"/>
          </a:p>
          <a:p>
            <a:r>
              <a:rPr lang="en-US" altLang="ko-KR" dirty="0"/>
              <a:t>In </a:t>
            </a:r>
            <a:r>
              <a:rPr lang="en-US" altLang="ko-KR" dirty="0" err="1"/>
              <a:t>CopyCat</a:t>
            </a:r>
            <a:r>
              <a:rPr lang="en-US" altLang="ko-KR" dirty="0"/>
              <a:t> [9], they tried to recover the 2048-bit RSA key from SGX</a:t>
            </a:r>
          </a:p>
          <a:p>
            <a:r>
              <a:rPr lang="en-US" altLang="ko-KR" dirty="0"/>
              <a:t>On average, they needed 39,400 steps and 20s to recover the key with noise</a:t>
            </a:r>
          </a:p>
          <a:p>
            <a:r>
              <a:rPr lang="en-US" altLang="ko-KR" dirty="0" err="1"/>
              <a:t>CopyCat</a:t>
            </a:r>
            <a:r>
              <a:rPr lang="en-US" altLang="ko-KR" dirty="0"/>
              <a:t> can leak data faster than </a:t>
            </a:r>
            <a:r>
              <a:rPr lang="en-US" altLang="ko-KR" dirty="0" err="1"/>
              <a:t>MemJam</a:t>
            </a:r>
            <a:endParaRPr lang="en-US" altLang="ko-KR" dirty="0"/>
          </a:p>
          <a:p>
            <a:r>
              <a:rPr lang="en-US" altLang="ko-KR" dirty="0"/>
              <a:t>However, </a:t>
            </a:r>
            <a:r>
              <a:rPr lang="en-US" altLang="ko-KR" dirty="0" err="1"/>
              <a:t>CopyCat’s</a:t>
            </a:r>
            <a:r>
              <a:rPr lang="en-US" altLang="ko-KR" dirty="0"/>
              <a:t> bps is lower than our attack</a:t>
            </a:r>
          </a:p>
          <a:p>
            <a:endParaRPr lang="en-US" altLang="ko-KR" dirty="0"/>
          </a:p>
          <a:p>
            <a:r>
              <a:rPr lang="en-US" altLang="ko-KR" dirty="0"/>
              <a:t>In our attack, when we already found gadgets that are needed to construct the ROP payload,</a:t>
            </a:r>
          </a:p>
          <a:p>
            <a:r>
              <a:rPr lang="en-US" altLang="ko-KR" dirty="0"/>
              <a:t>we can extract data with extremely high bps without noise with only one attempt</a:t>
            </a:r>
          </a:p>
          <a:p>
            <a:endParaRPr lang="en-US" altLang="ko-KR" dirty="0"/>
          </a:p>
          <a:p>
            <a:r>
              <a:rPr lang="en-US" altLang="ko-KR" dirty="0"/>
              <a:t>We tried to leak 8192-bit data by using </a:t>
            </a:r>
            <a:r>
              <a:rPr lang="en-US" altLang="ko-KR" dirty="0" err="1"/>
              <a:t>SGXDump</a:t>
            </a:r>
            <a:r>
              <a:rPr lang="en-US" altLang="ko-KR" dirty="0"/>
              <a:t> to our implementations</a:t>
            </a:r>
          </a:p>
          <a:p>
            <a:r>
              <a:rPr lang="en-US" altLang="ko-KR" dirty="0"/>
              <a:t>First, in </a:t>
            </a:r>
            <a:r>
              <a:rPr lang="en-US" altLang="ko-KR" dirty="0" err="1"/>
              <a:t>mbedTLS</a:t>
            </a:r>
            <a:r>
              <a:rPr lang="en-US" altLang="ko-KR" dirty="0"/>
              <a:t>-SGX, we can leak data in only one try without noise and it took 3s on average</a:t>
            </a:r>
          </a:p>
          <a:p>
            <a:endParaRPr lang="en-US" altLang="ko-KR" dirty="0"/>
          </a:p>
          <a:p>
            <a:r>
              <a:rPr lang="en-US" altLang="ko-KR" dirty="0"/>
              <a:t>Next, in Graphene-SGX, as in the previous case as, we can leak data in only one try without noise and it took 12 s on average</a:t>
            </a:r>
          </a:p>
          <a:p>
            <a:r>
              <a:rPr lang="en-US" altLang="ko-KR" dirty="0"/>
              <a:t>In the case of Graphene-SGX, it needed a kernel patch to run the Graphene-SGX application, and this may affect bps</a:t>
            </a:r>
          </a:p>
          <a:p>
            <a:endParaRPr lang="ko-KR" altLang="en-US" dirty="0"/>
          </a:p>
        </p:txBody>
      </p:sp>
      <p:sp>
        <p:nvSpPr>
          <p:cNvPr id="4" name="슬라이드 번호 개체 틀 3"/>
          <p:cNvSpPr>
            <a:spLocks noGrp="1"/>
          </p:cNvSpPr>
          <p:nvPr>
            <p:ph type="sldNum" sz="quarter" idx="5"/>
          </p:nvPr>
        </p:nvSpPr>
        <p:spPr/>
        <p:txBody>
          <a:bodyPr/>
          <a:lstStyle/>
          <a:p>
            <a:fld id="{9822E514-0D81-46CB-BDFD-ADF50D30CB6D}" type="slidenum">
              <a:rPr lang="ko-KR" altLang="en-US" smtClean="0"/>
              <a:t>23</a:t>
            </a:fld>
            <a:endParaRPr lang="ko-KR" altLang="en-US"/>
          </a:p>
        </p:txBody>
      </p:sp>
    </p:spTree>
    <p:extLst>
      <p:ext uri="{BB962C8B-B14F-4D97-AF65-F5344CB8AC3E}">
        <p14:creationId xmlns:p14="http://schemas.microsoft.com/office/powerpoint/2010/main" val="23919075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The important conclusions from this work are the following: </a:t>
            </a:r>
          </a:p>
          <a:p>
            <a:endParaRPr lang="en-US" altLang="ko-KR" dirty="0"/>
          </a:p>
          <a:p>
            <a:r>
              <a:rPr lang="en-US" altLang="ko-KR" dirty="0"/>
              <a:t>First, this study demonstrated that enclave memory can be leaked rather easily when the SGX application has a memory corruption vulnerability</a:t>
            </a:r>
          </a:p>
          <a:p>
            <a:r>
              <a:rPr lang="en-US" altLang="ko-KR" dirty="0"/>
              <a:t>This contradicts the general belief that SGX’s abilities to disallow illegal memory accesses and to prevent injected code from running cannot mitigate the SGX application’s memory corruption vulnerability problem</a:t>
            </a:r>
          </a:p>
          <a:p>
            <a:endParaRPr lang="en-US" altLang="ko-KR" dirty="0"/>
          </a:p>
          <a:p>
            <a:r>
              <a:rPr lang="en-US" altLang="ko-KR" dirty="0"/>
              <a:t>we presented a rather complicated return-oriented programming attack to retrieve the enclave’s entire memory</a:t>
            </a:r>
          </a:p>
          <a:p>
            <a:endParaRPr lang="en-US" altLang="ko-KR" dirty="0"/>
          </a:p>
          <a:p>
            <a:r>
              <a:rPr lang="en-US" altLang="ko-KR" dirty="0"/>
              <a:t>Since it is considered to be hard to construct an ROP payload for complex tasks, people often use ROP attacks for simple but critical operations such as escalating privilege, disarming security mechanism, or calling a desired function</a:t>
            </a:r>
          </a:p>
          <a:p>
            <a:endParaRPr lang="en-US" altLang="ko-KR" dirty="0"/>
          </a:p>
          <a:p>
            <a:r>
              <a:rPr lang="en-US" altLang="ko-KR" dirty="0"/>
              <a:t>However, we used ROP as the main attack method; the synchronization, data extraction, and loops are implemented through ROP</a:t>
            </a:r>
          </a:p>
          <a:p>
            <a:r>
              <a:rPr lang="en-US" altLang="ko-KR" dirty="0"/>
              <a:t>This does not leave any system logs about security-related configuration changes and function calls, thus making the </a:t>
            </a:r>
            <a:r>
              <a:rPr lang="en-US" altLang="ko-KR" dirty="0" err="1"/>
              <a:t>SGXDump</a:t>
            </a:r>
            <a:r>
              <a:rPr lang="en-US" altLang="ko-KR" dirty="0"/>
              <a:t> attack more stealthy</a:t>
            </a:r>
            <a:endParaRPr lang="ko-KR" altLang="en-US" dirty="0"/>
          </a:p>
        </p:txBody>
      </p:sp>
      <p:sp>
        <p:nvSpPr>
          <p:cNvPr id="4" name="슬라이드 번호 개체 틀 3"/>
          <p:cNvSpPr>
            <a:spLocks noGrp="1"/>
          </p:cNvSpPr>
          <p:nvPr>
            <p:ph type="sldNum" sz="quarter" idx="5"/>
          </p:nvPr>
        </p:nvSpPr>
        <p:spPr/>
        <p:txBody>
          <a:bodyPr/>
          <a:lstStyle/>
          <a:p>
            <a:fld id="{9822E514-0D81-46CB-BDFD-ADF50D30CB6D}" type="slidenum">
              <a:rPr lang="ko-KR" altLang="en-US" smtClean="0"/>
              <a:t>24</a:t>
            </a:fld>
            <a:endParaRPr lang="ko-KR" altLang="en-US"/>
          </a:p>
        </p:txBody>
      </p:sp>
    </p:spTree>
    <p:extLst>
      <p:ext uri="{BB962C8B-B14F-4D97-AF65-F5344CB8AC3E}">
        <p14:creationId xmlns:p14="http://schemas.microsoft.com/office/powerpoint/2010/main" val="40467295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371600" y="1143000"/>
            <a:ext cx="4114800" cy="3086100"/>
          </a:xfrm>
        </p:spPr>
      </p:sp>
      <p:sp>
        <p:nvSpPr>
          <p:cNvPr id="3" name="슬라이드 노트 개체 틀 2"/>
          <p:cNvSpPr>
            <a:spLocks noGrp="1"/>
          </p:cNvSpPr>
          <p:nvPr>
            <p:ph type="body" idx="1"/>
          </p:nvPr>
        </p:nvSpPr>
        <p:spPr/>
        <p:txBody>
          <a:bodyPr/>
          <a:lstStyle/>
          <a:p>
            <a:r>
              <a:rPr lang="en-US" altLang="ko-KR" dirty="0"/>
              <a:t>Enclave</a:t>
            </a:r>
          </a:p>
          <a:p>
            <a:r>
              <a:rPr lang="en-US" altLang="ko-KR" dirty="0"/>
              <a:t>Has separate code and data sections including a stack and heap</a:t>
            </a:r>
          </a:p>
          <a:p>
            <a:endParaRPr lang="en-US" altLang="ko-KR" dirty="0"/>
          </a:p>
          <a:p>
            <a:r>
              <a:rPr lang="en-US" altLang="ko-KR" dirty="0"/>
              <a:t>Self-contained binary</a:t>
            </a:r>
          </a:p>
          <a:p>
            <a:pPr lvl="1"/>
            <a:r>
              <a:rPr lang="en-US" altLang="ko-KR" dirty="0"/>
              <a:t>SGX SDK libraries are statically linked to an </a:t>
            </a:r>
            <a:r>
              <a:rPr lang="en-US" altLang="ko-KR" dirty="0" err="1"/>
              <a:t>eclave’s</a:t>
            </a:r>
            <a:r>
              <a:rPr lang="en-US" altLang="ko-KR" dirty="0"/>
              <a:t> code at build-time</a:t>
            </a:r>
          </a:p>
          <a:p>
            <a:endParaRPr lang="en-US" altLang="ko-KR" dirty="0"/>
          </a:p>
          <a:p>
            <a:endParaRPr lang="en-US" altLang="ko-KR" dirty="0"/>
          </a:p>
          <a:p>
            <a:r>
              <a:rPr lang="en-US" altLang="ko-KR" dirty="0"/>
              <a:t>ASLR(Address Space Layout Randomization)</a:t>
            </a:r>
          </a:p>
          <a:p>
            <a:r>
              <a:rPr lang="en-US" altLang="ko-KR" dirty="0"/>
              <a:t>Randomly selects the loading address of executables including libraries, the heap, and stack in the address space</a:t>
            </a:r>
          </a:p>
          <a:p>
            <a:endParaRPr lang="en-US" altLang="ko-KR" dirty="0"/>
          </a:p>
          <a:p>
            <a:r>
              <a:rPr lang="en-US" altLang="ko-KR" dirty="0"/>
              <a:t>Effective against memory corruption vulnerability</a:t>
            </a:r>
          </a:p>
          <a:p>
            <a:endParaRPr lang="en-US" altLang="ko-KR" dirty="0"/>
          </a:p>
          <a:p>
            <a:r>
              <a:rPr lang="en-US" altLang="ko-KR" dirty="0"/>
              <a:t>ROP Gadget</a:t>
            </a:r>
          </a:p>
          <a:p>
            <a:r>
              <a:rPr lang="en-US" altLang="ko-KR" dirty="0"/>
              <a:t>Ret </a:t>
            </a:r>
            <a:r>
              <a:rPr lang="ko-KR" altLang="en-US" dirty="0" err="1"/>
              <a:t>어샘블리</a:t>
            </a:r>
            <a:r>
              <a:rPr lang="ko-KR" altLang="en-US" dirty="0"/>
              <a:t> 명령어로 끝나는 코드 모음</a:t>
            </a:r>
          </a:p>
        </p:txBody>
      </p:sp>
      <p:sp>
        <p:nvSpPr>
          <p:cNvPr id="4" name="슬라이드 번호 개체 틀 3"/>
          <p:cNvSpPr>
            <a:spLocks noGrp="1"/>
          </p:cNvSpPr>
          <p:nvPr>
            <p:ph type="sldNum" sz="quarter" idx="5"/>
          </p:nvPr>
        </p:nvSpPr>
        <p:spPr/>
        <p:txBody>
          <a:bodyPr/>
          <a:lstStyle/>
          <a:p>
            <a:fld id="{9822E514-0D81-46CB-BDFD-ADF50D30CB6D}" type="slidenum">
              <a:rPr lang="ko-KR" altLang="en-US" smtClean="0"/>
              <a:t>5</a:t>
            </a:fld>
            <a:endParaRPr lang="ko-KR" altLang="en-US"/>
          </a:p>
        </p:txBody>
      </p:sp>
    </p:spTree>
    <p:extLst>
      <p:ext uri="{BB962C8B-B14F-4D97-AF65-F5344CB8AC3E}">
        <p14:creationId xmlns:p14="http://schemas.microsoft.com/office/powerpoint/2010/main" val="3406974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371600" y="1143000"/>
            <a:ext cx="4114800" cy="3086100"/>
          </a:xfrm>
        </p:spPr>
      </p:sp>
      <p:sp>
        <p:nvSpPr>
          <p:cNvPr id="3" name="슬라이드 노트 개체 틀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dirty="0"/>
              <a:t>As a computer operates, virtual addresses need to be translated into physical addresses</a:t>
            </a:r>
          </a:p>
          <a:p>
            <a:pPr marL="0" marR="0" lvl="0" indent="0" algn="l" defTabSz="914400" rtl="0" eaLnBrk="1" fontAlgn="auto" latinLnBrk="1" hangingPunct="1">
              <a:lnSpc>
                <a:spcPct val="100000"/>
              </a:lnSpc>
              <a:spcBef>
                <a:spcPts val="0"/>
              </a:spcBef>
              <a:spcAft>
                <a:spcPts val="0"/>
              </a:spcAft>
              <a:buClrTx/>
              <a:buSzTx/>
              <a:buFontTx/>
              <a:buNone/>
              <a:tabLst/>
              <a:defRPr/>
            </a:pPr>
            <a:endParaRPr lang="en-US" altLang="ko-KR" dirty="0"/>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dirty="0"/>
              <a:t>For this purpose, the OS uses a per-process page table(array of page table entries) to manage its memory at the page level</a:t>
            </a:r>
          </a:p>
          <a:p>
            <a:endParaRPr lang="en-US" altLang="ko-KR" dirty="0"/>
          </a:p>
          <a:p>
            <a:r>
              <a:rPr lang="en-US" altLang="ko-KR" dirty="0"/>
              <a:t>Page Table Entry contains the physical address of a virtual page and additional information including status bits such as accessed, present, </a:t>
            </a:r>
            <a:r>
              <a:rPr lang="en-US" altLang="ko-KR" dirty="0" err="1"/>
              <a:t>rw</a:t>
            </a:r>
            <a:r>
              <a:rPr lang="en-US" altLang="ko-KR" dirty="0"/>
              <a:t>, user, and dirty, among others</a:t>
            </a:r>
            <a:endParaRPr lang="ko-KR" altLang="en-US" dirty="0"/>
          </a:p>
        </p:txBody>
      </p:sp>
      <p:sp>
        <p:nvSpPr>
          <p:cNvPr id="4" name="슬라이드 번호 개체 틀 3"/>
          <p:cNvSpPr>
            <a:spLocks noGrp="1"/>
          </p:cNvSpPr>
          <p:nvPr>
            <p:ph type="sldNum" sz="quarter" idx="5"/>
          </p:nvPr>
        </p:nvSpPr>
        <p:spPr/>
        <p:txBody>
          <a:bodyPr/>
          <a:lstStyle/>
          <a:p>
            <a:fld id="{9822E514-0D81-46CB-BDFD-ADF50D30CB6D}" type="slidenum">
              <a:rPr lang="ko-KR" altLang="en-US" smtClean="0"/>
              <a:t>6</a:t>
            </a:fld>
            <a:endParaRPr lang="ko-KR" altLang="en-US"/>
          </a:p>
        </p:txBody>
      </p:sp>
    </p:spTree>
    <p:extLst>
      <p:ext uri="{BB962C8B-B14F-4D97-AF65-F5344CB8AC3E}">
        <p14:creationId xmlns:p14="http://schemas.microsoft.com/office/powerpoint/2010/main" val="22834438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5"/>
          </p:nvPr>
        </p:nvSpPr>
        <p:spPr/>
        <p:txBody>
          <a:bodyPr/>
          <a:lstStyle/>
          <a:p>
            <a:fld id="{9822E514-0D81-46CB-BDFD-ADF50D30CB6D}" type="slidenum">
              <a:rPr lang="ko-KR" altLang="en-US" smtClean="0"/>
              <a:t>7</a:t>
            </a:fld>
            <a:endParaRPr lang="ko-KR" altLang="en-US"/>
          </a:p>
        </p:txBody>
      </p:sp>
    </p:spTree>
    <p:extLst>
      <p:ext uri="{BB962C8B-B14F-4D97-AF65-F5344CB8AC3E}">
        <p14:creationId xmlns:p14="http://schemas.microsoft.com/office/powerpoint/2010/main" val="11593555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Figure 2 depicts the overall architecture of the </a:t>
            </a:r>
            <a:r>
              <a:rPr lang="en-US" altLang="ko-KR" dirty="0" err="1"/>
              <a:t>SGXDump</a:t>
            </a:r>
            <a:r>
              <a:rPr lang="en-US" altLang="ko-KR" dirty="0"/>
              <a:t> Attack.</a:t>
            </a:r>
          </a:p>
          <a:p>
            <a:endParaRPr lang="en-US" altLang="ko-KR" dirty="0"/>
          </a:p>
          <a:p>
            <a:r>
              <a:rPr lang="en-US" altLang="ko-KR" dirty="0"/>
              <a:t>Two main units are the </a:t>
            </a:r>
            <a:r>
              <a:rPr lang="en-US" altLang="ko-KR" dirty="0" err="1"/>
              <a:t>SGXDump</a:t>
            </a:r>
            <a:r>
              <a:rPr lang="en-US" altLang="ko-KR" dirty="0"/>
              <a:t> and Probe Array Monitor.</a:t>
            </a:r>
          </a:p>
          <a:p>
            <a:endParaRPr lang="en-US" altLang="ko-KR" dirty="0"/>
          </a:p>
          <a:p>
            <a:r>
              <a:rPr lang="en-US" altLang="ko-KR" dirty="0" err="1"/>
              <a:t>SGXDump</a:t>
            </a:r>
            <a:r>
              <a:rPr lang="en-US" altLang="ko-KR" dirty="0"/>
              <a:t> in the form of an ROP payload is injected into the vulnerable code and keeps reading one byte from the enclave memory,</a:t>
            </a:r>
          </a:p>
          <a:p>
            <a:r>
              <a:rPr lang="en-US" altLang="ko-KR" dirty="0"/>
              <a:t>Accessing one page of the probe array until it reads through the entire enclave memory</a:t>
            </a:r>
          </a:p>
          <a:p>
            <a:endParaRPr lang="en-US" altLang="ko-KR" dirty="0"/>
          </a:p>
          <a:p>
            <a:r>
              <a:rPr lang="en-US" altLang="ko-KR" dirty="0"/>
              <a:t>The Probe Array Monitor module is inserted into the kernel by the attacker beforehand and waits for </a:t>
            </a:r>
            <a:r>
              <a:rPr lang="en-US" altLang="ko-KR" dirty="0" err="1"/>
              <a:t>SGXDump’s</a:t>
            </a:r>
            <a:r>
              <a:rPr lang="en-US" altLang="ko-KR" dirty="0"/>
              <a:t> access to the probe array.</a:t>
            </a:r>
          </a:p>
          <a:p>
            <a:r>
              <a:rPr lang="en-US" altLang="ko-KR" dirty="0"/>
              <a:t>The PAM(Probe Array Monitor) translates the locations of access bits into enclave memory values.</a:t>
            </a:r>
          </a:p>
          <a:p>
            <a:endParaRPr lang="en-US" altLang="ko-KR" dirty="0"/>
          </a:p>
          <a:p>
            <a:r>
              <a:rPr lang="en-US" altLang="ko-KR" dirty="0"/>
              <a:t>The attacker obtains the enclave data by reading PAM’s memory through ‘</a:t>
            </a:r>
            <a:r>
              <a:rPr lang="en-US" altLang="ko-KR" dirty="0" err="1"/>
              <a:t>procfs</a:t>
            </a:r>
            <a:r>
              <a:rPr lang="en-US" altLang="ko-KR" dirty="0"/>
              <a:t>’</a:t>
            </a:r>
          </a:p>
          <a:p>
            <a:endParaRPr lang="en-US" altLang="ko-KR" dirty="0"/>
          </a:p>
          <a:p>
            <a:r>
              <a:rPr lang="en-US" altLang="ko-KR" dirty="0"/>
              <a:t>*</a:t>
            </a:r>
            <a:r>
              <a:rPr lang="en-US" altLang="ko-KR" dirty="0" err="1"/>
              <a:t>procfs</a:t>
            </a:r>
            <a:r>
              <a:rPr lang="en-US" altLang="ko-KR" dirty="0"/>
              <a:t>: Process File System, </a:t>
            </a:r>
          </a:p>
          <a:p>
            <a:r>
              <a:rPr lang="en-US" altLang="ko-KR" b="0" i="0" dirty="0">
                <a:solidFill>
                  <a:srgbClr val="202122"/>
                </a:solidFill>
                <a:effectLst/>
                <a:latin typeface="Arial" panose="020B0604020202020204" pitchFamily="34" charset="0"/>
              </a:rPr>
              <a:t>- special filesystem in </a:t>
            </a:r>
            <a:r>
              <a:rPr lang="en-US" altLang="ko-KR" b="0" i="0" u="none" strike="noStrike" dirty="0">
                <a:solidFill>
                  <a:srgbClr val="0645AD"/>
                </a:solidFill>
                <a:effectLst/>
                <a:latin typeface="Arial" panose="020B0604020202020204" pitchFamily="34" charset="0"/>
                <a:hlinkClick r:id="rId3" tooltip="Unix-like"/>
              </a:rPr>
              <a:t>Unix-like</a:t>
            </a:r>
            <a:r>
              <a:rPr lang="en-US" altLang="ko-KR" b="0" i="0" dirty="0">
                <a:solidFill>
                  <a:srgbClr val="202122"/>
                </a:solidFill>
                <a:effectLst/>
                <a:latin typeface="Arial" panose="020B0604020202020204" pitchFamily="34" charset="0"/>
              </a:rPr>
              <a:t> operating systems that presents information about </a:t>
            </a:r>
            <a:r>
              <a:rPr lang="en-US" altLang="ko-KR" b="0" i="0" u="none" strike="noStrike" dirty="0">
                <a:solidFill>
                  <a:srgbClr val="0645AD"/>
                </a:solidFill>
                <a:effectLst/>
                <a:latin typeface="Arial" panose="020B0604020202020204" pitchFamily="34" charset="0"/>
                <a:hlinkClick r:id="rId4" tooltip="Process (computing)"/>
              </a:rPr>
              <a:t>processes</a:t>
            </a:r>
            <a:r>
              <a:rPr lang="en-US" altLang="ko-KR" b="0" i="0" dirty="0">
                <a:solidFill>
                  <a:srgbClr val="202122"/>
                </a:solidFill>
                <a:effectLst/>
                <a:latin typeface="Arial" panose="020B0604020202020204" pitchFamily="34" charset="0"/>
              </a:rPr>
              <a:t> and other system information in a hierarchical file-like structure, providing a more convenient and standardized method for dynamically accessing process data held in the kernel than traditional </a:t>
            </a:r>
            <a:r>
              <a:rPr lang="en-US" altLang="ko-KR" b="0" i="0" u="none" strike="noStrike" dirty="0">
                <a:solidFill>
                  <a:srgbClr val="0645AD"/>
                </a:solidFill>
                <a:effectLst/>
                <a:latin typeface="Arial" panose="020B0604020202020204" pitchFamily="34" charset="0"/>
                <a:hlinkClick r:id="rId5" tooltip="Tracing (software)"/>
              </a:rPr>
              <a:t>tracing</a:t>
            </a:r>
            <a:r>
              <a:rPr lang="en-US" altLang="ko-KR" b="0" i="0" dirty="0">
                <a:solidFill>
                  <a:srgbClr val="202122"/>
                </a:solidFill>
                <a:effectLst/>
                <a:latin typeface="Arial" panose="020B0604020202020204" pitchFamily="34" charset="0"/>
              </a:rPr>
              <a:t> methods or direct access to </a:t>
            </a:r>
            <a:r>
              <a:rPr lang="en-US" altLang="ko-KR" b="0" i="0" u="none" strike="noStrike" dirty="0">
                <a:solidFill>
                  <a:srgbClr val="0645AD"/>
                </a:solidFill>
                <a:effectLst/>
                <a:latin typeface="Arial" panose="020B0604020202020204" pitchFamily="34" charset="0"/>
                <a:hlinkClick r:id="rId6" tooltip="Kernel (operating system)"/>
              </a:rPr>
              <a:t>kernel</a:t>
            </a:r>
            <a:r>
              <a:rPr lang="en-US" altLang="ko-KR" b="0" i="0" dirty="0">
                <a:solidFill>
                  <a:srgbClr val="202122"/>
                </a:solidFill>
                <a:effectLst/>
                <a:latin typeface="Arial" panose="020B0604020202020204" pitchFamily="34" charset="0"/>
              </a:rPr>
              <a:t> memory. Typically, it is mapped to a </a:t>
            </a:r>
            <a:r>
              <a:rPr lang="en-US" altLang="ko-KR" b="0" i="0" u="none" strike="noStrike" dirty="0">
                <a:solidFill>
                  <a:srgbClr val="0645AD"/>
                </a:solidFill>
                <a:effectLst/>
                <a:latin typeface="Arial" panose="020B0604020202020204" pitchFamily="34" charset="0"/>
                <a:hlinkClick r:id="rId7" tooltip="Mount point"/>
              </a:rPr>
              <a:t>mount point</a:t>
            </a:r>
            <a:r>
              <a:rPr lang="en-US" altLang="ko-KR" b="0" i="0" dirty="0">
                <a:solidFill>
                  <a:srgbClr val="202122"/>
                </a:solidFill>
                <a:effectLst/>
                <a:latin typeface="Arial" panose="020B0604020202020204" pitchFamily="34" charset="0"/>
              </a:rPr>
              <a:t> named </a:t>
            </a:r>
            <a:r>
              <a:rPr lang="en-US" altLang="ko-KR" b="0" i="1" dirty="0">
                <a:solidFill>
                  <a:srgbClr val="202122"/>
                </a:solidFill>
                <a:effectLst/>
                <a:latin typeface="Arial" panose="020B0604020202020204" pitchFamily="34" charset="0"/>
              </a:rPr>
              <a:t>/proc</a:t>
            </a:r>
            <a:r>
              <a:rPr lang="en-US" altLang="ko-KR" b="0" i="0" dirty="0">
                <a:solidFill>
                  <a:srgbClr val="202122"/>
                </a:solidFill>
                <a:effectLst/>
                <a:latin typeface="Arial" panose="020B0604020202020204" pitchFamily="34" charset="0"/>
              </a:rPr>
              <a:t> at boot time. The proc file system acts as an interface to internal data structures about running processes in the kernel. In </a:t>
            </a:r>
            <a:r>
              <a:rPr lang="en-US" altLang="ko-KR" b="0" i="0" u="none" strike="noStrike" dirty="0">
                <a:solidFill>
                  <a:srgbClr val="0645AD"/>
                </a:solidFill>
                <a:effectLst/>
                <a:latin typeface="Arial" panose="020B0604020202020204" pitchFamily="34" charset="0"/>
                <a:hlinkClick r:id="rId8" tooltip="Linux kernel"/>
              </a:rPr>
              <a:t>Linux</a:t>
            </a:r>
            <a:r>
              <a:rPr lang="en-US" altLang="ko-KR" b="0" i="0" dirty="0">
                <a:solidFill>
                  <a:srgbClr val="202122"/>
                </a:solidFill>
                <a:effectLst/>
                <a:latin typeface="Arial" panose="020B0604020202020204" pitchFamily="34" charset="0"/>
              </a:rPr>
              <a:t>, it can also be used to obtain information about the kernel and to change certain kernel parameters at runtime</a:t>
            </a:r>
            <a:endParaRPr lang="ko-KR" altLang="en-US" dirty="0"/>
          </a:p>
        </p:txBody>
      </p:sp>
      <p:sp>
        <p:nvSpPr>
          <p:cNvPr id="4" name="슬라이드 번호 개체 틀 3"/>
          <p:cNvSpPr>
            <a:spLocks noGrp="1"/>
          </p:cNvSpPr>
          <p:nvPr>
            <p:ph type="sldNum" sz="quarter" idx="5"/>
          </p:nvPr>
        </p:nvSpPr>
        <p:spPr/>
        <p:txBody>
          <a:bodyPr/>
          <a:lstStyle/>
          <a:p>
            <a:fld id="{9822E514-0D81-46CB-BDFD-ADF50D30CB6D}" type="slidenum">
              <a:rPr lang="ko-KR" altLang="en-US" smtClean="0"/>
              <a:t>10</a:t>
            </a:fld>
            <a:endParaRPr lang="ko-KR" altLang="en-US"/>
          </a:p>
        </p:txBody>
      </p:sp>
    </p:spTree>
    <p:extLst>
      <p:ext uri="{BB962C8B-B14F-4D97-AF65-F5344CB8AC3E}">
        <p14:creationId xmlns:p14="http://schemas.microsoft.com/office/powerpoint/2010/main" val="11093391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Typical role of the ROP Payload is to escalate the privilege of the malicious code for running the shell or disabling the security enforcement</a:t>
            </a:r>
          </a:p>
          <a:p>
            <a:r>
              <a:rPr lang="en-US" altLang="ko-KR" dirty="0"/>
              <a:t>However, </a:t>
            </a:r>
            <a:r>
              <a:rPr lang="en-US" altLang="ko-KR" dirty="0" err="1"/>
              <a:t>SGXDump</a:t>
            </a:r>
            <a:r>
              <a:rPr lang="en-US" altLang="ko-KR" dirty="0"/>
              <a:t> ROP payload extracts the entire enclave’s memory including code and data using the probe array’s page table entry.</a:t>
            </a:r>
          </a:p>
        </p:txBody>
      </p:sp>
      <p:sp>
        <p:nvSpPr>
          <p:cNvPr id="4" name="슬라이드 번호 개체 틀 3"/>
          <p:cNvSpPr>
            <a:spLocks noGrp="1"/>
          </p:cNvSpPr>
          <p:nvPr>
            <p:ph type="sldNum" sz="quarter" idx="5"/>
          </p:nvPr>
        </p:nvSpPr>
        <p:spPr/>
        <p:txBody>
          <a:bodyPr/>
          <a:lstStyle/>
          <a:p>
            <a:fld id="{9822E514-0D81-46CB-BDFD-ADF50D30CB6D}" type="slidenum">
              <a:rPr lang="ko-KR" altLang="en-US" smtClean="0"/>
              <a:t>11</a:t>
            </a:fld>
            <a:endParaRPr lang="ko-KR" altLang="en-US"/>
          </a:p>
        </p:txBody>
      </p:sp>
    </p:spTree>
    <p:extLst>
      <p:ext uri="{BB962C8B-B14F-4D97-AF65-F5344CB8AC3E}">
        <p14:creationId xmlns:p14="http://schemas.microsoft.com/office/powerpoint/2010/main" val="14381798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The main task of the PAM is to detect a change in a PTE of the probe array and to recover value by locating the accessed page number in the PTE</a:t>
            </a:r>
          </a:p>
          <a:p>
            <a:r>
              <a:rPr lang="en-US" altLang="ko-KR" dirty="0"/>
              <a:t>Then, PAM clears the access bit in the PTE and continues to wait for a change in the PTE</a:t>
            </a:r>
          </a:p>
          <a:p>
            <a:endParaRPr lang="en-US" altLang="ko-KR" dirty="0"/>
          </a:p>
          <a:p>
            <a:r>
              <a:rPr lang="en-US" altLang="ko-KR" dirty="0"/>
              <a:t>However, </a:t>
            </a:r>
            <a:r>
              <a:rPr lang="en-US" altLang="ko-KR" dirty="0" err="1"/>
              <a:t>SGXDump</a:t>
            </a:r>
            <a:r>
              <a:rPr lang="en-US" altLang="ko-KR" dirty="0"/>
              <a:t> is not able to detect the clearing event of carried out by PAM, so it cannot decide when to read the next bytes.</a:t>
            </a:r>
          </a:p>
          <a:p>
            <a:r>
              <a:rPr lang="en-US" altLang="ko-KR" dirty="0"/>
              <a:t>If the two component are not synchronized well, </a:t>
            </a:r>
            <a:r>
              <a:rPr lang="en-US" altLang="ko-KR" dirty="0" err="1"/>
              <a:t>SGXDump</a:t>
            </a:r>
            <a:r>
              <a:rPr lang="en-US" altLang="ko-KR" dirty="0"/>
              <a:t> could access the probe array multiple times before the PAM retrieves the information or vice versa, resulting in noisy or incorrect data leakage.</a:t>
            </a:r>
          </a:p>
          <a:p>
            <a:endParaRPr lang="en-US" altLang="ko-KR" dirty="0"/>
          </a:p>
          <a:p>
            <a:r>
              <a:rPr lang="en-US" altLang="ko-KR" dirty="0"/>
              <a:t>In order to make sure that the </a:t>
            </a:r>
            <a:r>
              <a:rPr lang="en-US" altLang="ko-KR" dirty="0" err="1"/>
              <a:t>SGXDump</a:t>
            </a:r>
            <a:r>
              <a:rPr lang="en-US" altLang="ko-KR" dirty="0"/>
              <a:t> and PAM leak data correctly, we devised a simple binary semaphore using four byte memory in the target application’s stack area</a:t>
            </a:r>
          </a:p>
          <a:p>
            <a:r>
              <a:rPr lang="en-US" altLang="ko-KR" dirty="0"/>
              <a:t>We call this memory sync</a:t>
            </a:r>
          </a:p>
          <a:p>
            <a:endParaRPr lang="en-US" altLang="ko-KR" b="1" dirty="0"/>
          </a:p>
        </p:txBody>
      </p:sp>
      <p:sp>
        <p:nvSpPr>
          <p:cNvPr id="4" name="슬라이드 번호 개체 틀 3"/>
          <p:cNvSpPr>
            <a:spLocks noGrp="1"/>
          </p:cNvSpPr>
          <p:nvPr>
            <p:ph type="sldNum" sz="quarter" idx="5"/>
          </p:nvPr>
        </p:nvSpPr>
        <p:spPr/>
        <p:txBody>
          <a:bodyPr/>
          <a:lstStyle/>
          <a:p>
            <a:fld id="{9822E514-0D81-46CB-BDFD-ADF50D30CB6D}" type="slidenum">
              <a:rPr lang="ko-KR" altLang="en-US" smtClean="0"/>
              <a:t>13</a:t>
            </a:fld>
            <a:endParaRPr lang="ko-KR" altLang="en-US"/>
          </a:p>
        </p:txBody>
      </p:sp>
    </p:spTree>
    <p:extLst>
      <p:ext uri="{BB962C8B-B14F-4D97-AF65-F5344CB8AC3E}">
        <p14:creationId xmlns:p14="http://schemas.microsoft.com/office/powerpoint/2010/main" val="4685344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Sync uses zero or an offset, which will vary depending on target enclave applications</a:t>
            </a:r>
          </a:p>
          <a:p>
            <a:r>
              <a:rPr lang="en-US" altLang="ko-KR" dirty="0"/>
              <a:t>If ZERO, </a:t>
            </a:r>
            <a:r>
              <a:rPr lang="en-US" altLang="ko-KR" dirty="0" err="1"/>
              <a:t>SGXDump</a:t>
            </a:r>
            <a:r>
              <a:rPr lang="en-US" altLang="ko-KR" dirty="0"/>
              <a:t> can continue to read the next byte. After accessing the probe array, it writes an offset value at the sync</a:t>
            </a:r>
          </a:p>
          <a:p>
            <a:r>
              <a:rPr lang="en-US" altLang="ko-KR" dirty="0"/>
              <a:t>This offset is used to jump to the starting address of a waiting loop in the ROP payload of </a:t>
            </a:r>
            <a:r>
              <a:rPr lang="en-US" altLang="ko-KR" dirty="0" err="1"/>
              <a:t>SGXDump</a:t>
            </a:r>
            <a:r>
              <a:rPr lang="en-US" altLang="ko-KR" dirty="0"/>
              <a:t>, which will be explained in detail in the next section</a:t>
            </a:r>
          </a:p>
          <a:p>
            <a:endParaRPr lang="en-US" altLang="ko-KR" dirty="0"/>
          </a:p>
          <a:p>
            <a:r>
              <a:rPr lang="en-US" altLang="ko-KR" dirty="0"/>
              <a:t>Simultaneously, the PAM keeps checking the sync.</a:t>
            </a:r>
          </a:p>
          <a:p>
            <a:r>
              <a:rPr lang="en-US" altLang="ko-KR" dirty="0"/>
              <a:t>If the value stored in the sync is not zero, it means that </a:t>
            </a:r>
            <a:r>
              <a:rPr lang="en-US" altLang="ko-KR" dirty="0" err="1"/>
              <a:t>SGXDump</a:t>
            </a:r>
            <a:r>
              <a:rPr lang="en-US" altLang="ko-KR" dirty="0"/>
              <a:t> has finished accessing the probe array.</a:t>
            </a:r>
          </a:p>
          <a:p>
            <a:r>
              <a:rPr lang="en-US" altLang="ko-KR" dirty="0"/>
              <a:t>Now, it is the PAM’s turn to retrieve information from the PTE.</a:t>
            </a:r>
          </a:p>
          <a:p>
            <a:r>
              <a:rPr lang="en-US" altLang="ko-KR" dirty="0"/>
              <a:t>After this, the PAM clears the access bit if the PTE and resets the sync to zero</a:t>
            </a:r>
            <a:endParaRPr lang="ko-KR" altLang="en-US" dirty="0"/>
          </a:p>
        </p:txBody>
      </p:sp>
      <p:sp>
        <p:nvSpPr>
          <p:cNvPr id="4" name="슬라이드 번호 개체 틀 3"/>
          <p:cNvSpPr>
            <a:spLocks noGrp="1"/>
          </p:cNvSpPr>
          <p:nvPr>
            <p:ph type="sldNum" sz="quarter" idx="5"/>
          </p:nvPr>
        </p:nvSpPr>
        <p:spPr/>
        <p:txBody>
          <a:bodyPr/>
          <a:lstStyle/>
          <a:p>
            <a:fld id="{9822E514-0D81-46CB-BDFD-ADF50D30CB6D}" type="slidenum">
              <a:rPr lang="ko-KR" altLang="en-US" smtClean="0"/>
              <a:t>14</a:t>
            </a:fld>
            <a:endParaRPr lang="ko-KR" altLang="en-US"/>
          </a:p>
        </p:txBody>
      </p:sp>
    </p:spTree>
    <p:extLst>
      <p:ext uri="{BB962C8B-B14F-4D97-AF65-F5344CB8AC3E}">
        <p14:creationId xmlns:p14="http://schemas.microsoft.com/office/powerpoint/2010/main" val="844792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In this section, we </a:t>
            </a:r>
            <a:r>
              <a:rPr lang="en-US" altLang="ko-KR" dirty="0" err="1"/>
              <a:t>descrive</a:t>
            </a:r>
            <a:r>
              <a:rPr lang="en-US" altLang="ko-KR" dirty="0"/>
              <a:t> the attack process in detail</a:t>
            </a:r>
          </a:p>
          <a:p>
            <a:r>
              <a:rPr lang="en-US" altLang="ko-KR" dirty="0"/>
              <a:t>We begin with memory selection for the probe array</a:t>
            </a:r>
          </a:p>
          <a:p>
            <a:r>
              <a:rPr lang="en-US" altLang="ko-KR" dirty="0"/>
              <a:t>The, we explain gadget searching and the ROP payload structure</a:t>
            </a:r>
          </a:p>
          <a:p>
            <a:r>
              <a:rPr lang="en-US" altLang="ko-KR" dirty="0"/>
              <a:t>Finally we finish this section by looking at data leakage and synchronization</a:t>
            </a:r>
          </a:p>
          <a:p>
            <a:endParaRPr lang="en-US" altLang="ko-KR" dirty="0"/>
          </a:p>
          <a:p>
            <a:r>
              <a:rPr lang="en-US" altLang="ko-KR" dirty="0"/>
              <a:t>The probe array is a array used to set the access bit in the PTE.</a:t>
            </a:r>
          </a:p>
          <a:p>
            <a:r>
              <a:rPr lang="en-US" altLang="ko-KR" dirty="0"/>
              <a:t>To minimize the noise, we choose the memory area as a probe array that satisfies the following conditions</a:t>
            </a:r>
          </a:p>
          <a:p>
            <a:endParaRPr lang="en-US" altLang="ko-KR" dirty="0"/>
          </a:p>
          <a:p>
            <a:r>
              <a:rPr lang="en-US" altLang="ko-KR" dirty="0"/>
              <a:t>If an unmapped memory area is chosen as the probe array, </a:t>
            </a:r>
          </a:p>
          <a:p>
            <a:r>
              <a:rPr lang="en-US" altLang="ko-KR" dirty="0"/>
              <a:t>unnecessary exceptions will occur whenever the ROP accesses the probe array</a:t>
            </a:r>
          </a:p>
          <a:p>
            <a:r>
              <a:rPr lang="en-US" altLang="ko-KR" dirty="0"/>
              <a:t>To avoid this situation, we select a mapped memory area for the probe array</a:t>
            </a:r>
          </a:p>
          <a:p>
            <a:endParaRPr lang="en-US" altLang="ko-KR" dirty="0"/>
          </a:p>
          <a:p>
            <a:r>
              <a:rPr lang="en-US" altLang="ko-KR" dirty="0"/>
              <a:t>If other threads access the probe array, this access will cause unwanted noise.</a:t>
            </a:r>
          </a:p>
          <a:p>
            <a:r>
              <a:rPr lang="en-US" altLang="ko-KR" dirty="0"/>
              <a:t>Therefore, we choose a memory area that is not accessed by other threads</a:t>
            </a:r>
          </a:p>
          <a:p>
            <a:endParaRPr lang="en-US" altLang="ko-KR" dirty="0"/>
          </a:p>
          <a:p>
            <a:r>
              <a:rPr lang="en-US" altLang="ko-KR" dirty="0"/>
              <a:t>Since </a:t>
            </a:r>
            <a:r>
              <a:rPr lang="en-US" altLang="ko-KR" dirty="0" err="1"/>
              <a:t>SGXDump</a:t>
            </a:r>
            <a:r>
              <a:rPr lang="en-US" altLang="ko-KR" dirty="0"/>
              <a:t> will read through all the enclave memory,</a:t>
            </a:r>
          </a:p>
          <a:p>
            <a:r>
              <a:rPr lang="en-US" altLang="ko-KR" dirty="0"/>
              <a:t>access bits of the memory will change as a consequence </a:t>
            </a:r>
          </a:p>
          <a:p>
            <a:r>
              <a:rPr lang="en-US" altLang="ko-KR" dirty="0"/>
              <a:t>To avoid undesirable noise on the access bits,</a:t>
            </a:r>
          </a:p>
          <a:p>
            <a:r>
              <a:rPr lang="en-US" altLang="ko-KR" dirty="0"/>
              <a:t>it is necessary to pick a memory area outside of the enclave</a:t>
            </a:r>
          </a:p>
          <a:p>
            <a:endParaRPr lang="en-US" altLang="ko-KR" dirty="0"/>
          </a:p>
          <a:p>
            <a:endParaRPr lang="ko-KR" altLang="en-US" dirty="0"/>
          </a:p>
        </p:txBody>
      </p:sp>
      <p:sp>
        <p:nvSpPr>
          <p:cNvPr id="4" name="슬라이드 번호 개체 틀 3"/>
          <p:cNvSpPr>
            <a:spLocks noGrp="1"/>
          </p:cNvSpPr>
          <p:nvPr>
            <p:ph type="sldNum" sz="quarter" idx="5"/>
          </p:nvPr>
        </p:nvSpPr>
        <p:spPr/>
        <p:txBody>
          <a:bodyPr/>
          <a:lstStyle/>
          <a:p>
            <a:fld id="{9822E514-0D81-46CB-BDFD-ADF50D30CB6D}" type="slidenum">
              <a:rPr lang="ko-KR" altLang="en-US" smtClean="0"/>
              <a:t>15</a:t>
            </a:fld>
            <a:endParaRPr lang="ko-KR" altLang="en-US"/>
          </a:p>
        </p:txBody>
      </p:sp>
    </p:spTree>
    <p:extLst>
      <p:ext uri="{BB962C8B-B14F-4D97-AF65-F5344CB8AC3E}">
        <p14:creationId xmlns:p14="http://schemas.microsoft.com/office/powerpoint/2010/main" val="5130720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ko-KR" altLang="en-US"/>
              <a:t>마스터 제목 스타일 편집</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endParaRPr lang="en-US" dirty="0"/>
          </a:p>
        </p:txBody>
      </p:sp>
      <p:sp>
        <p:nvSpPr>
          <p:cNvPr id="4" name="Date Placeholder 3"/>
          <p:cNvSpPr>
            <a:spLocks noGrp="1"/>
          </p:cNvSpPr>
          <p:nvPr>
            <p:ph type="dt" sz="half" idx="10"/>
          </p:nvPr>
        </p:nvSpPr>
        <p:spPr/>
        <p:txBody>
          <a:bodyPr/>
          <a:lstStyle/>
          <a:p>
            <a:fld id="{F90BB42D-3FCE-487C-82AE-187DECEECDF6}" type="datetimeFigureOut">
              <a:rPr lang="ko-KR" altLang="en-US" smtClean="0"/>
              <a:t>2022-10-31</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2776BCE3-E475-4FAA-B76B-20FD737299C5}" type="slidenum">
              <a:rPr lang="ko-KR" altLang="en-US" smtClean="0"/>
              <a:t>‹#›</a:t>
            </a:fld>
            <a:endParaRPr lang="ko-KR" altLang="en-US"/>
          </a:p>
        </p:txBody>
      </p:sp>
    </p:spTree>
    <p:extLst>
      <p:ext uri="{BB962C8B-B14F-4D97-AF65-F5344CB8AC3E}">
        <p14:creationId xmlns:p14="http://schemas.microsoft.com/office/powerpoint/2010/main" val="22987908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F90BB42D-3FCE-487C-82AE-187DECEECDF6}" type="datetimeFigureOut">
              <a:rPr lang="ko-KR" altLang="en-US" smtClean="0"/>
              <a:t>2022-10-31</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2776BCE3-E475-4FAA-B76B-20FD737299C5}" type="slidenum">
              <a:rPr lang="ko-KR" altLang="en-US" smtClean="0"/>
              <a:t>‹#›</a:t>
            </a:fld>
            <a:endParaRPr lang="ko-KR" altLang="en-US"/>
          </a:p>
        </p:txBody>
      </p:sp>
    </p:spTree>
    <p:extLst>
      <p:ext uri="{BB962C8B-B14F-4D97-AF65-F5344CB8AC3E}">
        <p14:creationId xmlns:p14="http://schemas.microsoft.com/office/powerpoint/2010/main" val="31940435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F90BB42D-3FCE-487C-82AE-187DECEECDF6}" type="datetimeFigureOut">
              <a:rPr lang="ko-KR" altLang="en-US" smtClean="0"/>
              <a:t>2022-10-31</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2776BCE3-E475-4FAA-B76B-20FD737299C5}" type="slidenum">
              <a:rPr lang="ko-KR" altLang="en-US" smtClean="0"/>
              <a:t>‹#›</a:t>
            </a:fld>
            <a:endParaRPr lang="ko-KR" altLang="en-US"/>
          </a:p>
        </p:txBody>
      </p:sp>
    </p:spTree>
    <p:extLst>
      <p:ext uri="{BB962C8B-B14F-4D97-AF65-F5344CB8AC3E}">
        <p14:creationId xmlns:p14="http://schemas.microsoft.com/office/powerpoint/2010/main" val="23355450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F90BB42D-3FCE-487C-82AE-187DECEECDF6}" type="datetimeFigureOut">
              <a:rPr lang="ko-KR" altLang="en-US" smtClean="0"/>
              <a:t>2022-10-31</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2776BCE3-E475-4FAA-B76B-20FD737299C5}" type="slidenum">
              <a:rPr lang="ko-KR" altLang="en-US" smtClean="0"/>
              <a:t>‹#›</a:t>
            </a:fld>
            <a:endParaRPr lang="ko-KR" altLang="en-US"/>
          </a:p>
        </p:txBody>
      </p:sp>
    </p:spTree>
    <p:extLst>
      <p:ext uri="{BB962C8B-B14F-4D97-AF65-F5344CB8AC3E}">
        <p14:creationId xmlns:p14="http://schemas.microsoft.com/office/powerpoint/2010/main" val="24470021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ko-KR" altLang="en-US"/>
              <a:t>마스터 제목 스타일 편집</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편집하려면 클릭</a:t>
            </a:r>
          </a:p>
        </p:txBody>
      </p:sp>
      <p:sp>
        <p:nvSpPr>
          <p:cNvPr id="4" name="Date Placeholder 3"/>
          <p:cNvSpPr>
            <a:spLocks noGrp="1"/>
          </p:cNvSpPr>
          <p:nvPr>
            <p:ph type="dt" sz="half" idx="10"/>
          </p:nvPr>
        </p:nvSpPr>
        <p:spPr/>
        <p:txBody>
          <a:bodyPr/>
          <a:lstStyle/>
          <a:p>
            <a:fld id="{F90BB42D-3FCE-487C-82AE-187DECEECDF6}" type="datetimeFigureOut">
              <a:rPr lang="ko-KR" altLang="en-US" smtClean="0"/>
              <a:t>2022-10-31</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2776BCE3-E475-4FAA-B76B-20FD737299C5}" type="slidenum">
              <a:rPr lang="ko-KR" altLang="en-US" smtClean="0"/>
              <a:t>‹#›</a:t>
            </a:fld>
            <a:endParaRPr lang="ko-KR" altLang="en-US"/>
          </a:p>
        </p:txBody>
      </p:sp>
    </p:spTree>
    <p:extLst>
      <p:ext uri="{BB962C8B-B14F-4D97-AF65-F5344CB8AC3E}">
        <p14:creationId xmlns:p14="http://schemas.microsoft.com/office/powerpoint/2010/main" val="165628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Date Placeholder 4"/>
          <p:cNvSpPr>
            <a:spLocks noGrp="1"/>
          </p:cNvSpPr>
          <p:nvPr>
            <p:ph type="dt" sz="half" idx="10"/>
          </p:nvPr>
        </p:nvSpPr>
        <p:spPr/>
        <p:txBody>
          <a:bodyPr/>
          <a:lstStyle/>
          <a:p>
            <a:fld id="{F90BB42D-3FCE-487C-82AE-187DECEECDF6}" type="datetimeFigureOut">
              <a:rPr lang="ko-KR" altLang="en-US" smtClean="0"/>
              <a:t>2022-10-31</a:t>
            </a:fld>
            <a:endParaRPr lang="ko-KR" altLang="en-US"/>
          </a:p>
        </p:txBody>
      </p:sp>
      <p:sp>
        <p:nvSpPr>
          <p:cNvPr id="6" name="Footer Placeholder 5"/>
          <p:cNvSpPr>
            <a:spLocks noGrp="1"/>
          </p:cNvSpPr>
          <p:nvPr>
            <p:ph type="ftr" sz="quarter" idx="11"/>
          </p:nvPr>
        </p:nvSpPr>
        <p:spPr/>
        <p:txBody>
          <a:bodyPr/>
          <a:lstStyle/>
          <a:p>
            <a:endParaRPr lang="ko-KR" altLang="en-US"/>
          </a:p>
        </p:txBody>
      </p:sp>
      <p:sp>
        <p:nvSpPr>
          <p:cNvPr id="7" name="Slide Number Placeholder 6"/>
          <p:cNvSpPr>
            <a:spLocks noGrp="1"/>
          </p:cNvSpPr>
          <p:nvPr>
            <p:ph type="sldNum" sz="quarter" idx="12"/>
          </p:nvPr>
        </p:nvSpPr>
        <p:spPr/>
        <p:txBody>
          <a:bodyPr/>
          <a:lstStyle/>
          <a:p>
            <a:fld id="{2776BCE3-E475-4FAA-B76B-20FD737299C5}" type="slidenum">
              <a:rPr lang="ko-KR" altLang="en-US" smtClean="0"/>
              <a:t>‹#›</a:t>
            </a:fld>
            <a:endParaRPr lang="ko-KR" altLang="en-US"/>
          </a:p>
        </p:txBody>
      </p:sp>
    </p:spTree>
    <p:extLst>
      <p:ext uri="{BB962C8B-B14F-4D97-AF65-F5344CB8AC3E}">
        <p14:creationId xmlns:p14="http://schemas.microsoft.com/office/powerpoint/2010/main" val="1410260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ko-KR" altLang="en-US"/>
              <a:t>마스터 제목 스타일 편집</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Content Placeholder 3"/>
          <p:cNvSpPr>
            <a:spLocks noGrp="1"/>
          </p:cNvSpPr>
          <p:nvPr>
            <p:ph sz="half" idx="2"/>
          </p:nvPr>
        </p:nvSpPr>
        <p:spPr>
          <a:xfrm>
            <a:off x="629842" y="2505075"/>
            <a:ext cx="3868340"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Content Placeholder 5"/>
          <p:cNvSpPr>
            <a:spLocks noGrp="1"/>
          </p:cNvSpPr>
          <p:nvPr>
            <p:ph sz="quarter" idx="4"/>
          </p:nvPr>
        </p:nvSpPr>
        <p:spPr>
          <a:xfrm>
            <a:off x="4629150" y="2505075"/>
            <a:ext cx="3887391"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7" name="Date Placeholder 6"/>
          <p:cNvSpPr>
            <a:spLocks noGrp="1"/>
          </p:cNvSpPr>
          <p:nvPr>
            <p:ph type="dt" sz="half" idx="10"/>
          </p:nvPr>
        </p:nvSpPr>
        <p:spPr/>
        <p:txBody>
          <a:bodyPr/>
          <a:lstStyle/>
          <a:p>
            <a:fld id="{F90BB42D-3FCE-487C-82AE-187DECEECDF6}" type="datetimeFigureOut">
              <a:rPr lang="ko-KR" altLang="en-US" smtClean="0"/>
              <a:t>2022-10-31</a:t>
            </a:fld>
            <a:endParaRPr lang="ko-KR" altLang="en-US"/>
          </a:p>
        </p:txBody>
      </p:sp>
      <p:sp>
        <p:nvSpPr>
          <p:cNvPr id="8" name="Footer Placeholder 7"/>
          <p:cNvSpPr>
            <a:spLocks noGrp="1"/>
          </p:cNvSpPr>
          <p:nvPr>
            <p:ph type="ftr" sz="quarter" idx="11"/>
          </p:nvPr>
        </p:nvSpPr>
        <p:spPr/>
        <p:txBody>
          <a:bodyPr/>
          <a:lstStyle/>
          <a:p>
            <a:endParaRPr lang="ko-KR" altLang="en-US"/>
          </a:p>
        </p:txBody>
      </p:sp>
      <p:sp>
        <p:nvSpPr>
          <p:cNvPr id="9" name="Slide Number Placeholder 8"/>
          <p:cNvSpPr>
            <a:spLocks noGrp="1"/>
          </p:cNvSpPr>
          <p:nvPr>
            <p:ph type="sldNum" sz="quarter" idx="12"/>
          </p:nvPr>
        </p:nvSpPr>
        <p:spPr/>
        <p:txBody>
          <a:bodyPr/>
          <a:lstStyle/>
          <a:p>
            <a:fld id="{2776BCE3-E475-4FAA-B76B-20FD737299C5}" type="slidenum">
              <a:rPr lang="ko-KR" altLang="en-US" smtClean="0"/>
              <a:t>‹#›</a:t>
            </a:fld>
            <a:endParaRPr lang="ko-KR" altLang="en-US"/>
          </a:p>
        </p:txBody>
      </p:sp>
    </p:spTree>
    <p:extLst>
      <p:ext uri="{BB962C8B-B14F-4D97-AF65-F5344CB8AC3E}">
        <p14:creationId xmlns:p14="http://schemas.microsoft.com/office/powerpoint/2010/main" val="4231315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Date Placeholder 2"/>
          <p:cNvSpPr>
            <a:spLocks noGrp="1"/>
          </p:cNvSpPr>
          <p:nvPr>
            <p:ph type="dt" sz="half" idx="10"/>
          </p:nvPr>
        </p:nvSpPr>
        <p:spPr/>
        <p:txBody>
          <a:bodyPr/>
          <a:lstStyle/>
          <a:p>
            <a:fld id="{F90BB42D-3FCE-487C-82AE-187DECEECDF6}" type="datetimeFigureOut">
              <a:rPr lang="ko-KR" altLang="en-US" smtClean="0"/>
              <a:t>2022-10-31</a:t>
            </a:fld>
            <a:endParaRPr lang="ko-KR" altLang="en-US"/>
          </a:p>
        </p:txBody>
      </p:sp>
      <p:sp>
        <p:nvSpPr>
          <p:cNvPr id="4" name="Footer Placeholder 3"/>
          <p:cNvSpPr>
            <a:spLocks noGrp="1"/>
          </p:cNvSpPr>
          <p:nvPr>
            <p:ph type="ftr" sz="quarter" idx="11"/>
          </p:nvPr>
        </p:nvSpPr>
        <p:spPr/>
        <p:txBody>
          <a:bodyPr/>
          <a:lstStyle/>
          <a:p>
            <a:endParaRPr lang="ko-KR" altLang="en-US"/>
          </a:p>
        </p:txBody>
      </p:sp>
      <p:sp>
        <p:nvSpPr>
          <p:cNvPr id="5" name="Slide Number Placeholder 4"/>
          <p:cNvSpPr>
            <a:spLocks noGrp="1"/>
          </p:cNvSpPr>
          <p:nvPr>
            <p:ph type="sldNum" sz="quarter" idx="12"/>
          </p:nvPr>
        </p:nvSpPr>
        <p:spPr/>
        <p:txBody>
          <a:bodyPr/>
          <a:lstStyle/>
          <a:p>
            <a:fld id="{2776BCE3-E475-4FAA-B76B-20FD737299C5}" type="slidenum">
              <a:rPr lang="ko-KR" altLang="en-US" smtClean="0"/>
              <a:t>‹#›</a:t>
            </a:fld>
            <a:endParaRPr lang="ko-KR" altLang="en-US"/>
          </a:p>
        </p:txBody>
      </p:sp>
    </p:spTree>
    <p:extLst>
      <p:ext uri="{BB962C8B-B14F-4D97-AF65-F5344CB8AC3E}">
        <p14:creationId xmlns:p14="http://schemas.microsoft.com/office/powerpoint/2010/main" val="22108952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0BB42D-3FCE-487C-82AE-187DECEECDF6}" type="datetimeFigureOut">
              <a:rPr lang="ko-KR" altLang="en-US" smtClean="0"/>
              <a:t>2022-10-31</a:t>
            </a:fld>
            <a:endParaRPr lang="ko-KR" altLang="en-US"/>
          </a:p>
        </p:txBody>
      </p:sp>
      <p:sp>
        <p:nvSpPr>
          <p:cNvPr id="3" name="Footer Placeholder 2"/>
          <p:cNvSpPr>
            <a:spLocks noGrp="1"/>
          </p:cNvSpPr>
          <p:nvPr>
            <p:ph type="ftr" sz="quarter" idx="11"/>
          </p:nvPr>
        </p:nvSpPr>
        <p:spPr/>
        <p:txBody>
          <a:bodyPr/>
          <a:lstStyle/>
          <a:p>
            <a:endParaRPr lang="ko-KR" altLang="en-US"/>
          </a:p>
        </p:txBody>
      </p:sp>
      <p:sp>
        <p:nvSpPr>
          <p:cNvPr id="4" name="Slide Number Placeholder 3"/>
          <p:cNvSpPr>
            <a:spLocks noGrp="1"/>
          </p:cNvSpPr>
          <p:nvPr>
            <p:ph type="sldNum" sz="quarter" idx="12"/>
          </p:nvPr>
        </p:nvSpPr>
        <p:spPr/>
        <p:txBody>
          <a:bodyPr/>
          <a:lstStyle/>
          <a:p>
            <a:fld id="{2776BCE3-E475-4FAA-B76B-20FD737299C5}" type="slidenum">
              <a:rPr lang="ko-KR" altLang="en-US" smtClean="0"/>
              <a:t>‹#›</a:t>
            </a:fld>
            <a:endParaRPr lang="ko-KR" altLang="en-US"/>
          </a:p>
        </p:txBody>
      </p:sp>
    </p:spTree>
    <p:extLst>
      <p:ext uri="{BB962C8B-B14F-4D97-AF65-F5344CB8AC3E}">
        <p14:creationId xmlns:p14="http://schemas.microsoft.com/office/powerpoint/2010/main" val="33737902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ko-KR" altLang="en-US"/>
              <a:t>마스터 제목 스타일 편집</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F90BB42D-3FCE-487C-82AE-187DECEECDF6}" type="datetimeFigureOut">
              <a:rPr lang="ko-KR" altLang="en-US" smtClean="0"/>
              <a:t>2022-10-31</a:t>
            </a:fld>
            <a:endParaRPr lang="ko-KR" altLang="en-US"/>
          </a:p>
        </p:txBody>
      </p:sp>
      <p:sp>
        <p:nvSpPr>
          <p:cNvPr id="6" name="Footer Placeholder 5"/>
          <p:cNvSpPr>
            <a:spLocks noGrp="1"/>
          </p:cNvSpPr>
          <p:nvPr>
            <p:ph type="ftr" sz="quarter" idx="11"/>
          </p:nvPr>
        </p:nvSpPr>
        <p:spPr/>
        <p:txBody>
          <a:bodyPr/>
          <a:lstStyle/>
          <a:p>
            <a:endParaRPr lang="ko-KR" altLang="en-US"/>
          </a:p>
        </p:txBody>
      </p:sp>
      <p:sp>
        <p:nvSpPr>
          <p:cNvPr id="7" name="Slide Number Placeholder 6"/>
          <p:cNvSpPr>
            <a:spLocks noGrp="1"/>
          </p:cNvSpPr>
          <p:nvPr>
            <p:ph type="sldNum" sz="quarter" idx="12"/>
          </p:nvPr>
        </p:nvSpPr>
        <p:spPr/>
        <p:txBody>
          <a:bodyPr/>
          <a:lstStyle/>
          <a:p>
            <a:fld id="{2776BCE3-E475-4FAA-B76B-20FD737299C5}" type="slidenum">
              <a:rPr lang="ko-KR" altLang="en-US" smtClean="0"/>
              <a:t>‹#›</a:t>
            </a:fld>
            <a:endParaRPr lang="ko-KR" altLang="en-US"/>
          </a:p>
        </p:txBody>
      </p:sp>
    </p:spTree>
    <p:extLst>
      <p:ext uri="{BB962C8B-B14F-4D97-AF65-F5344CB8AC3E}">
        <p14:creationId xmlns:p14="http://schemas.microsoft.com/office/powerpoint/2010/main" val="31515633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ko-KR" altLang="en-US"/>
              <a:t>마스터 제목 스타일 편집</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F90BB42D-3FCE-487C-82AE-187DECEECDF6}" type="datetimeFigureOut">
              <a:rPr lang="ko-KR" altLang="en-US" smtClean="0"/>
              <a:t>2022-10-31</a:t>
            </a:fld>
            <a:endParaRPr lang="ko-KR" altLang="en-US"/>
          </a:p>
        </p:txBody>
      </p:sp>
      <p:sp>
        <p:nvSpPr>
          <p:cNvPr id="6" name="Footer Placeholder 5"/>
          <p:cNvSpPr>
            <a:spLocks noGrp="1"/>
          </p:cNvSpPr>
          <p:nvPr>
            <p:ph type="ftr" sz="quarter" idx="11"/>
          </p:nvPr>
        </p:nvSpPr>
        <p:spPr/>
        <p:txBody>
          <a:bodyPr/>
          <a:lstStyle/>
          <a:p>
            <a:endParaRPr lang="ko-KR" altLang="en-US"/>
          </a:p>
        </p:txBody>
      </p:sp>
      <p:sp>
        <p:nvSpPr>
          <p:cNvPr id="7" name="Slide Number Placeholder 6"/>
          <p:cNvSpPr>
            <a:spLocks noGrp="1"/>
          </p:cNvSpPr>
          <p:nvPr>
            <p:ph type="sldNum" sz="quarter" idx="12"/>
          </p:nvPr>
        </p:nvSpPr>
        <p:spPr/>
        <p:txBody>
          <a:bodyPr/>
          <a:lstStyle/>
          <a:p>
            <a:fld id="{2776BCE3-E475-4FAA-B76B-20FD737299C5}" type="slidenum">
              <a:rPr lang="ko-KR" altLang="en-US" smtClean="0"/>
              <a:t>‹#›</a:t>
            </a:fld>
            <a:endParaRPr lang="ko-KR" altLang="en-US"/>
          </a:p>
        </p:txBody>
      </p:sp>
    </p:spTree>
    <p:extLst>
      <p:ext uri="{BB962C8B-B14F-4D97-AF65-F5344CB8AC3E}">
        <p14:creationId xmlns:p14="http://schemas.microsoft.com/office/powerpoint/2010/main" val="2734237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0BB42D-3FCE-487C-82AE-187DECEECDF6}" type="datetimeFigureOut">
              <a:rPr lang="ko-KR" altLang="en-US" smtClean="0"/>
              <a:t>2022-10-31</a:t>
            </a:fld>
            <a:endParaRPr lang="ko-KR"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76BCE3-E475-4FAA-B76B-20FD737299C5}" type="slidenum">
              <a:rPr lang="ko-KR" altLang="en-US" smtClean="0"/>
              <a:t>‹#›</a:t>
            </a:fld>
            <a:endParaRPr lang="ko-KR" altLang="en-US"/>
          </a:p>
        </p:txBody>
      </p:sp>
    </p:spTree>
    <p:extLst>
      <p:ext uri="{BB962C8B-B14F-4D97-AF65-F5344CB8AC3E}">
        <p14:creationId xmlns:p14="http://schemas.microsoft.com/office/powerpoint/2010/main" val="15965029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49B93CF5-E478-1B9E-ED24-4E5082C98E64}"/>
              </a:ext>
            </a:extLst>
          </p:cNvPr>
          <p:cNvSpPr>
            <a:spLocks noGrp="1"/>
          </p:cNvSpPr>
          <p:nvPr>
            <p:ph type="ctrTitle"/>
          </p:nvPr>
        </p:nvSpPr>
        <p:spPr/>
        <p:txBody>
          <a:bodyPr>
            <a:noAutofit/>
          </a:bodyPr>
          <a:lstStyle/>
          <a:p>
            <a:r>
              <a:rPr lang="en-US" altLang="ko-KR" sz="2400" dirty="0" err="1"/>
              <a:t>SGXDump</a:t>
            </a:r>
            <a:r>
              <a:rPr lang="en-US" altLang="ko-KR" sz="2400" dirty="0"/>
              <a:t>: A Repeatable Code-Reuse Attack for Extracting</a:t>
            </a:r>
            <a:br>
              <a:rPr lang="en-US" altLang="ko-KR" sz="2400" dirty="0"/>
            </a:br>
            <a:r>
              <a:rPr lang="en-US" altLang="ko-KR" sz="2400" dirty="0"/>
              <a:t>SGX Enclave Memory</a:t>
            </a:r>
            <a:endParaRPr lang="ko-KR" altLang="en-US" sz="2400" dirty="0"/>
          </a:p>
        </p:txBody>
      </p:sp>
      <p:sp>
        <p:nvSpPr>
          <p:cNvPr id="3" name="부제목 2">
            <a:extLst>
              <a:ext uri="{FF2B5EF4-FFF2-40B4-BE49-F238E27FC236}">
                <a16:creationId xmlns:a16="http://schemas.microsoft.com/office/drawing/2014/main" id="{05F4B59C-B3DF-50AD-C555-1B564F312C56}"/>
              </a:ext>
            </a:extLst>
          </p:cNvPr>
          <p:cNvSpPr>
            <a:spLocks noGrp="1"/>
          </p:cNvSpPr>
          <p:nvPr>
            <p:ph type="subTitle" idx="1"/>
          </p:nvPr>
        </p:nvSpPr>
        <p:spPr/>
        <p:txBody>
          <a:bodyPr/>
          <a:lstStyle/>
          <a:p>
            <a:endParaRPr lang="ko-KR" altLang="en-US" dirty="0"/>
          </a:p>
        </p:txBody>
      </p:sp>
    </p:spTree>
    <p:extLst>
      <p:ext uri="{BB962C8B-B14F-4D97-AF65-F5344CB8AC3E}">
        <p14:creationId xmlns:p14="http://schemas.microsoft.com/office/powerpoint/2010/main" val="28006771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A99EACAD-6A76-6E05-53F2-DD5393A97F6E}"/>
              </a:ext>
            </a:extLst>
          </p:cNvPr>
          <p:cNvSpPr>
            <a:spLocks noGrp="1"/>
          </p:cNvSpPr>
          <p:nvPr>
            <p:ph type="title"/>
          </p:nvPr>
        </p:nvSpPr>
        <p:spPr/>
        <p:txBody>
          <a:bodyPr/>
          <a:lstStyle/>
          <a:p>
            <a:r>
              <a:rPr lang="en-US" altLang="ko-KR" dirty="0" err="1"/>
              <a:t>SGXDump</a:t>
            </a:r>
            <a:r>
              <a:rPr lang="en-US" altLang="ko-KR" dirty="0"/>
              <a:t> Attack Overview</a:t>
            </a:r>
            <a:endParaRPr lang="ko-KR" altLang="en-US" dirty="0"/>
          </a:p>
        </p:txBody>
      </p:sp>
      <p:pic>
        <p:nvPicPr>
          <p:cNvPr id="5" name="내용 개체 틀 4">
            <a:extLst>
              <a:ext uri="{FF2B5EF4-FFF2-40B4-BE49-F238E27FC236}">
                <a16:creationId xmlns:a16="http://schemas.microsoft.com/office/drawing/2014/main" id="{21B35655-9B2B-4FE2-66D6-96098F56FD44}"/>
              </a:ext>
            </a:extLst>
          </p:cNvPr>
          <p:cNvPicPr>
            <a:picLocks noGrp="1" noChangeAspect="1"/>
          </p:cNvPicPr>
          <p:nvPr>
            <p:ph idx="1"/>
          </p:nvPr>
        </p:nvPicPr>
        <p:blipFill>
          <a:blip r:embed="rId3"/>
          <a:stretch>
            <a:fillRect/>
          </a:stretch>
        </p:blipFill>
        <p:spPr>
          <a:xfrm>
            <a:off x="203453" y="1448475"/>
            <a:ext cx="8737094" cy="4785515"/>
          </a:xfrm>
        </p:spPr>
      </p:pic>
      <p:sp>
        <p:nvSpPr>
          <p:cNvPr id="7" name="직사각형 6">
            <a:extLst>
              <a:ext uri="{FF2B5EF4-FFF2-40B4-BE49-F238E27FC236}">
                <a16:creationId xmlns:a16="http://schemas.microsoft.com/office/drawing/2014/main" id="{4D1A81AC-F5D0-8287-F5C4-68AFD4806278}"/>
              </a:ext>
            </a:extLst>
          </p:cNvPr>
          <p:cNvSpPr/>
          <p:nvPr/>
        </p:nvSpPr>
        <p:spPr>
          <a:xfrm>
            <a:off x="4725749" y="4329239"/>
            <a:ext cx="3609048" cy="1586039"/>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ko-KR" sz="2400" dirty="0">
              <a:solidFill>
                <a:srgbClr val="FF0000"/>
              </a:solidFill>
            </a:endParaRPr>
          </a:p>
          <a:p>
            <a:pPr algn="ctr"/>
            <a:endParaRPr lang="en-US" altLang="ko-KR" sz="2400" dirty="0">
              <a:solidFill>
                <a:srgbClr val="FF0000"/>
              </a:solidFill>
            </a:endParaRPr>
          </a:p>
          <a:p>
            <a:pPr algn="ctr"/>
            <a:endParaRPr lang="en-US" altLang="ko-KR" sz="2400" dirty="0">
              <a:solidFill>
                <a:srgbClr val="FF0000"/>
              </a:solidFill>
            </a:endParaRPr>
          </a:p>
          <a:p>
            <a:pPr algn="ctr"/>
            <a:r>
              <a:rPr lang="en-US" altLang="ko-KR" sz="2400" dirty="0">
                <a:solidFill>
                  <a:srgbClr val="FF0000"/>
                </a:solidFill>
              </a:rPr>
              <a:t>Probe Array Monitor</a:t>
            </a:r>
            <a:endParaRPr lang="ko-KR" altLang="en-US" sz="2400" dirty="0">
              <a:solidFill>
                <a:srgbClr val="FF0000"/>
              </a:solidFill>
            </a:endParaRPr>
          </a:p>
        </p:txBody>
      </p:sp>
      <p:sp>
        <p:nvSpPr>
          <p:cNvPr id="8" name="직사각형 7">
            <a:extLst>
              <a:ext uri="{FF2B5EF4-FFF2-40B4-BE49-F238E27FC236}">
                <a16:creationId xmlns:a16="http://schemas.microsoft.com/office/drawing/2014/main" id="{E2375D6A-9F8D-EFC6-421E-BB7B5BDA8EFE}"/>
              </a:ext>
            </a:extLst>
          </p:cNvPr>
          <p:cNvSpPr/>
          <p:nvPr/>
        </p:nvSpPr>
        <p:spPr>
          <a:xfrm>
            <a:off x="95756" y="2055377"/>
            <a:ext cx="1466007" cy="120571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ko-KR" sz="2400" dirty="0">
              <a:solidFill>
                <a:srgbClr val="FF0000"/>
              </a:solidFill>
            </a:endParaRPr>
          </a:p>
          <a:p>
            <a:pPr algn="ctr"/>
            <a:endParaRPr lang="en-US" altLang="ko-KR" sz="2400" dirty="0">
              <a:solidFill>
                <a:srgbClr val="FF0000"/>
              </a:solidFill>
            </a:endParaRPr>
          </a:p>
          <a:p>
            <a:pPr algn="ctr"/>
            <a:r>
              <a:rPr lang="en-US" altLang="ko-KR" sz="2400" dirty="0" err="1">
                <a:solidFill>
                  <a:srgbClr val="FF0000"/>
                </a:solidFill>
              </a:rPr>
              <a:t>SGXDump</a:t>
            </a:r>
            <a:endParaRPr lang="en-US" altLang="ko-KR" sz="2400" dirty="0">
              <a:solidFill>
                <a:srgbClr val="FF0000"/>
              </a:solidFill>
            </a:endParaRPr>
          </a:p>
        </p:txBody>
      </p:sp>
    </p:spTree>
    <p:extLst>
      <p:ext uri="{BB962C8B-B14F-4D97-AF65-F5344CB8AC3E}">
        <p14:creationId xmlns:p14="http://schemas.microsoft.com/office/powerpoint/2010/main" val="2825067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65B67C10-03EA-3BED-1013-DCD91642993D}"/>
              </a:ext>
            </a:extLst>
          </p:cNvPr>
          <p:cNvSpPr>
            <a:spLocks noGrp="1"/>
          </p:cNvSpPr>
          <p:nvPr>
            <p:ph type="title"/>
          </p:nvPr>
        </p:nvSpPr>
        <p:spPr/>
        <p:txBody>
          <a:bodyPr/>
          <a:lstStyle/>
          <a:p>
            <a:r>
              <a:rPr lang="en-US" altLang="ko-KR" dirty="0" err="1"/>
              <a:t>SGXDump</a:t>
            </a:r>
            <a:endParaRPr lang="ko-KR" altLang="en-US" dirty="0"/>
          </a:p>
        </p:txBody>
      </p:sp>
      <p:sp>
        <p:nvSpPr>
          <p:cNvPr id="3" name="내용 개체 틀 2">
            <a:extLst>
              <a:ext uri="{FF2B5EF4-FFF2-40B4-BE49-F238E27FC236}">
                <a16:creationId xmlns:a16="http://schemas.microsoft.com/office/drawing/2014/main" id="{0D5E3C46-E570-2AC3-BC8B-4539C31E956E}"/>
              </a:ext>
            </a:extLst>
          </p:cNvPr>
          <p:cNvSpPr>
            <a:spLocks noGrp="1"/>
          </p:cNvSpPr>
          <p:nvPr>
            <p:ph idx="1"/>
          </p:nvPr>
        </p:nvSpPr>
        <p:spPr/>
        <p:txBody>
          <a:bodyPr/>
          <a:lstStyle/>
          <a:p>
            <a:r>
              <a:rPr lang="en-US" altLang="ko-KR" dirty="0"/>
              <a:t>Turns enclave memory values into virtual page numbers in the accessed PTE(Page Table Entry)</a:t>
            </a:r>
          </a:p>
          <a:p>
            <a:pPr lvl="1"/>
            <a:r>
              <a:rPr lang="en-US" altLang="ko-KR" dirty="0"/>
              <a:t>Reads one byte from enclave memory</a:t>
            </a:r>
          </a:p>
          <a:p>
            <a:pPr lvl="1"/>
            <a:endParaRPr lang="en-US" altLang="ko-KR" dirty="0"/>
          </a:p>
          <a:p>
            <a:pPr lvl="1"/>
            <a:r>
              <a:rPr lang="en-US" altLang="ko-KR" dirty="0"/>
              <a:t>Binary-shifts the value to the left twelve times</a:t>
            </a:r>
          </a:p>
          <a:p>
            <a:pPr lvl="2">
              <a:buFont typeface="Symbol" panose="05050102010706020507" pitchFamily="18" charset="2"/>
              <a:buChar char="Þ"/>
            </a:pPr>
            <a:r>
              <a:rPr lang="en-US" altLang="ko-KR" dirty="0"/>
              <a:t>Multiplying 4096 to the value</a:t>
            </a:r>
          </a:p>
          <a:p>
            <a:pPr lvl="2">
              <a:buFont typeface="Symbol" panose="05050102010706020507" pitchFamily="18" charset="2"/>
              <a:buChar char="Þ"/>
            </a:pPr>
            <a:endParaRPr lang="en-US" altLang="ko-KR" dirty="0"/>
          </a:p>
          <a:p>
            <a:pPr lvl="1"/>
            <a:r>
              <a:rPr lang="en-US" altLang="ko-KR" dirty="0"/>
              <a:t>Adds base address of the probe array to the value</a:t>
            </a:r>
          </a:p>
          <a:p>
            <a:pPr lvl="1"/>
            <a:endParaRPr lang="en-US" altLang="ko-KR" dirty="0"/>
          </a:p>
          <a:p>
            <a:pPr lvl="1"/>
            <a:r>
              <a:rPr lang="en-US" altLang="ko-KR" dirty="0"/>
              <a:t>Uses the value as index to access the probe array</a:t>
            </a:r>
          </a:p>
          <a:p>
            <a:pPr lvl="2">
              <a:buFont typeface="Symbol" panose="05050102010706020507" pitchFamily="18" charset="2"/>
              <a:buChar char="Þ"/>
            </a:pPr>
            <a:r>
              <a:rPr lang="en-US" altLang="ko-KR" dirty="0"/>
              <a:t>Sets access bit of PTE to 1</a:t>
            </a:r>
          </a:p>
        </p:txBody>
      </p:sp>
    </p:spTree>
    <p:extLst>
      <p:ext uri="{BB962C8B-B14F-4D97-AF65-F5344CB8AC3E}">
        <p14:creationId xmlns:p14="http://schemas.microsoft.com/office/powerpoint/2010/main" val="23536166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76D39DEE-F7EC-2F43-7519-5F7280CA8BAA}"/>
              </a:ext>
            </a:extLst>
          </p:cNvPr>
          <p:cNvSpPr>
            <a:spLocks noGrp="1"/>
          </p:cNvSpPr>
          <p:nvPr>
            <p:ph type="title"/>
          </p:nvPr>
        </p:nvSpPr>
        <p:spPr/>
        <p:txBody>
          <a:bodyPr/>
          <a:lstStyle/>
          <a:p>
            <a:r>
              <a:rPr lang="en-US" altLang="ko-KR" dirty="0" err="1"/>
              <a:t>SGXDump</a:t>
            </a:r>
            <a:endParaRPr lang="ko-KR" altLang="en-US" dirty="0"/>
          </a:p>
        </p:txBody>
      </p:sp>
      <p:sp>
        <p:nvSpPr>
          <p:cNvPr id="3" name="내용 개체 틀 2">
            <a:extLst>
              <a:ext uri="{FF2B5EF4-FFF2-40B4-BE49-F238E27FC236}">
                <a16:creationId xmlns:a16="http://schemas.microsoft.com/office/drawing/2014/main" id="{31AA8214-A563-B611-AD91-FD640EE25CE0}"/>
              </a:ext>
            </a:extLst>
          </p:cNvPr>
          <p:cNvSpPr>
            <a:spLocks noGrp="1"/>
          </p:cNvSpPr>
          <p:nvPr>
            <p:ph idx="1"/>
          </p:nvPr>
        </p:nvSpPr>
        <p:spPr/>
        <p:txBody>
          <a:bodyPr/>
          <a:lstStyle/>
          <a:p>
            <a:r>
              <a:rPr lang="en-US" altLang="ko-KR" dirty="0"/>
              <a:t>The value that </a:t>
            </a:r>
            <a:r>
              <a:rPr lang="en-US" altLang="ko-KR" dirty="0" err="1"/>
              <a:t>SGXDump</a:t>
            </a:r>
            <a:r>
              <a:rPr lang="en-US" altLang="ko-KR" dirty="0"/>
              <a:t> read from the enclave memory can be recovered based on the index of the accessed probe array</a:t>
            </a:r>
          </a:p>
          <a:p>
            <a:endParaRPr lang="en-US" altLang="ko-KR" dirty="0"/>
          </a:p>
          <a:p>
            <a:r>
              <a:rPr lang="en-US" altLang="ko-KR" dirty="0"/>
              <a:t>To obtain the entire contents, </a:t>
            </a:r>
            <a:r>
              <a:rPr lang="en-US" altLang="ko-KR" dirty="0" err="1"/>
              <a:t>SGXDump</a:t>
            </a:r>
            <a:r>
              <a:rPr lang="en-US" altLang="ko-KR" dirty="0"/>
              <a:t> iterates until it reaches the end of the memory</a:t>
            </a:r>
            <a:endParaRPr lang="ko-KR" altLang="en-US" dirty="0"/>
          </a:p>
        </p:txBody>
      </p:sp>
    </p:spTree>
    <p:extLst>
      <p:ext uri="{BB962C8B-B14F-4D97-AF65-F5344CB8AC3E}">
        <p14:creationId xmlns:p14="http://schemas.microsoft.com/office/powerpoint/2010/main" val="22233816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2097264E-7467-C693-FB34-BA09BCBB2A93}"/>
              </a:ext>
            </a:extLst>
          </p:cNvPr>
          <p:cNvSpPr>
            <a:spLocks noGrp="1"/>
          </p:cNvSpPr>
          <p:nvPr>
            <p:ph type="title"/>
          </p:nvPr>
        </p:nvSpPr>
        <p:spPr/>
        <p:txBody>
          <a:bodyPr/>
          <a:lstStyle/>
          <a:p>
            <a:r>
              <a:rPr lang="en-US" altLang="ko-KR" dirty="0"/>
              <a:t>Probe Array Monitoring</a:t>
            </a:r>
            <a:endParaRPr lang="ko-KR" altLang="en-US" dirty="0"/>
          </a:p>
        </p:txBody>
      </p:sp>
      <p:sp>
        <p:nvSpPr>
          <p:cNvPr id="3" name="내용 개체 틀 2">
            <a:extLst>
              <a:ext uri="{FF2B5EF4-FFF2-40B4-BE49-F238E27FC236}">
                <a16:creationId xmlns:a16="http://schemas.microsoft.com/office/drawing/2014/main" id="{F321C737-8FE6-83CC-9E5B-0CFC6400F058}"/>
              </a:ext>
            </a:extLst>
          </p:cNvPr>
          <p:cNvSpPr>
            <a:spLocks noGrp="1"/>
          </p:cNvSpPr>
          <p:nvPr>
            <p:ph idx="1"/>
          </p:nvPr>
        </p:nvSpPr>
        <p:spPr/>
        <p:txBody>
          <a:bodyPr/>
          <a:lstStyle/>
          <a:p>
            <a:r>
              <a:rPr lang="en-US" altLang="ko-KR" dirty="0"/>
              <a:t>Detect a change in a PTE</a:t>
            </a:r>
          </a:p>
          <a:p>
            <a:endParaRPr lang="en-US" altLang="ko-KR" dirty="0"/>
          </a:p>
          <a:p>
            <a:r>
              <a:rPr lang="en-US" altLang="ko-KR" dirty="0"/>
              <a:t>Recover the value by locating the accessed page number in the PTE</a:t>
            </a:r>
          </a:p>
          <a:p>
            <a:endParaRPr lang="en-US" altLang="ko-KR" dirty="0"/>
          </a:p>
          <a:p>
            <a:r>
              <a:rPr lang="en-US" altLang="ko-KR" dirty="0"/>
              <a:t>Clears the access bit in the PTE and continues</a:t>
            </a:r>
          </a:p>
          <a:p>
            <a:endParaRPr lang="en-US" altLang="ko-KR" dirty="0"/>
          </a:p>
          <a:p>
            <a:r>
              <a:rPr lang="en-US" altLang="ko-KR" dirty="0"/>
              <a:t>To</a:t>
            </a:r>
            <a:r>
              <a:rPr lang="ko-KR" altLang="en-US" dirty="0"/>
              <a:t> </a:t>
            </a:r>
            <a:r>
              <a:rPr lang="en-US" altLang="ko-KR" dirty="0"/>
              <a:t>leak</a:t>
            </a:r>
            <a:r>
              <a:rPr lang="ko-KR" altLang="en-US" dirty="0"/>
              <a:t> </a:t>
            </a:r>
            <a:r>
              <a:rPr lang="en-US" altLang="ko-KR" dirty="0"/>
              <a:t>data</a:t>
            </a:r>
            <a:r>
              <a:rPr lang="ko-KR" altLang="en-US" dirty="0"/>
              <a:t> </a:t>
            </a:r>
            <a:r>
              <a:rPr lang="en-US" altLang="ko-KR" dirty="0"/>
              <a:t>correctly,</a:t>
            </a:r>
            <a:r>
              <a:rPr lang="ko-KR" altLang="en-US" dirty="0"/>
              <a:t> </a:t>
            </a:r>
            <a:r>
              <a:rPr lang="en-US" altLang="ko-KR" dirty="0"/>
              <a:t>uses semaphore</a:t>
            </a:r>
            <a:endParaRPr lang="ko-KR" altLang="en-US" dirty="0"/>
          </a:p>
          <a:p>
            <a:endParaRPr lang="ko-KR" altLang="en-US" dirty="0"/>
          </a:p>
        </p:txBody>
      </p:sp>
    </p:spTree>
    <p:extLst>
      <p:ext uri="{BB962C8B-B14F-4D97-AF65-F5344CB8AC3E}">
        <p14:creationId xmlns:p14="http://schemas.microsoft.com/office/powerpoint/2010/main" val="31838142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7BEF4CA8-3760-E633-2E5A-479E4E61F907}"/>
              </a:ext>
            </a:extLst>
          </p:cNvPr>
          <p:cNvSpPr>
            <a:spLocks noGrp="1"/>
          </p:cNvSpPr>
          <p:nvPr>
            <p:ph type="title"/>
          </p:nvPr>
        </p:nvSpPr>
        <p:spPr/>
        <p:txBody>
          <a:bodyPr/>
          <a:lstStyle/>
          <a:p>
            <a:r>
              <a:rPr lang="en-US" altLang="ko-KR" dirty="0"/>
              <a:t>Probe Array Monitoring</a:t>
            </a:r>
            <a:endParaRPr lang="ko-KR" altLang="en-US" dirty="0"/>
          </a:p>
        </p:txBody>
      </p:sp>
      <p:sp>
        <p:nvSpPr>
          <p:cNvPr id="3" name="내용 개체 틀 2">
            <a:extLst>
              <a:ext uri="{FF2B5EF4-FFF2-40B4-BE49-F238E27FC236}">
                <a16:creationId xmlns:a16="http://schemas.microsoft.com/office/drawing/2014/main" id="{AF2CFB03-AB95-AC4F-AC39-C494032DE773}"/>
              </a:ext>
            </a:extLst>
          </p:cNvPr>
          <p:cNvSpPr>
            <a:spLocks noGrp="1"/>
          </p:cNvSpPr>
          <p:nvPr>
            <p:ph idx="1"/>
          </p:nvPr>
        </p:nvSpPr>
        <p:spPr/>
        <p:txBody>
          <a:bodyPr/>
          <a:lstStyle/>
          <a:p>
            <a:r>
              <a:rPr lang="en-US" altLang="ko-KR" dirty="0"/>
              <a:t>Sync</a:t>
            </a:r>
          </a:p>
          <a:p>
            <a:pPr lvl="1"/>
            <a:r>
              <a:rPr lang="en-US" altLang="ko-KR" dirty="0"/>
              <a:t>Four-byte memory in target application’s stack</a:t>
            </a:r>
          </a:p>
          <a:p>
            <a:pPr lvl="1"/>
            <a:endParaRPr lang="en-US" altLang="ko-KR" dirty="0"/>
          </a:p>
          <a:p>
            <a:pPr lvl="1"/>
            <a:r>
              <a:rPr lang="en-US" altLang="ko-KR" dirty="0"/>
              <a:t>Uses zero to indicate </a:t>
            </a:r>
            <a:r>
              <a:rPr lang="en-US" altLang="ko-KR" dirty="0" err="1"/>
              <a:t>SGXDump</a:t>
            </a:r>
            <a:r>
              <a:rPr lang="en-US" altLang="ko-KR" dirty="0"/>
              <a:t> to read next byte</a:t>
            </a:r>
          </a:p>
          <a:p>
            <a:pPr lvl="1"/>
            <a:endParaRPr lang="en-US" altLang="ko-KR" dirty="0"/>
          </a:p>
          <a:p>
            <a:pPr lvl="1"/>
            <a:r>
              <a:rPr lang="en-US" altLang="ko-KR" dirty="0"/>
              <a:t>Uses starting address of a waiting loop in </a:t>
            </a:r>
            <a:r>
              <a:rPr lang="en-US" altLang="ko-KR" dirty="0" err="1"/>
              <a:t>SGXDump</a:t>
            </a:r>
            <a:endParaRPr lang="ko-KR" altLang="en-US" dirty="0"/>
          </a:p>
        </p:txBody>
      </p:sp>
    </p:spTree>
    <p:extLst>
      <p:ext uri="{BB962C8B-B14F-4D97-AF65-F5344CB8AC3E}">
        <p14:creationId xmlns:p14="http://schemas.microsoft.com/office/powerpoint/2010/main" val="13594727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96F93C48-ADC1-D46E-BCE4-72989196B73E}"/>
              </a:ext>
            </a:extLst>
          </p:cNvPr>
          <p:cNvSpPr>
            <a:spLocks noGrp="1"/>
          </p:cNvSpPr>
          <p:nvPr>
            <p:ph type="title"/>
          </p:nvPr>
        </p:nvSpPr>
        <p:spPr/>
        <p:txBody>
          <a:bodyPr/>
          <a:lstStyle/>
          <a:p>
            <a:r>
              <a:rPr lang="en-US" altLang="ko-KR" dirty="0"/>
              <a:t>Attack Design</a:t>
            </a:r>
            <a:endParaRPr lang="ko-KR" altLang="en-US" dirty="0"/>
          </a:p>
        </p:txBody>
      </p:sp>
      <p:sp>
        <p:nvSpPr>
          <p:cNvPr id="3" name="내용 개체 틀 2">
            <a:extLst>
              <a:ext uri="{FF2B5EF4-FFF2-40B4-BE49-F238E27FC236}">
                <a16:creationId xmlns:a16="http://schemas.microsoft.com/office/drawing/2014/main" id="{427C212A-2B9A-DEE0-0485-FAB0EE0A525D}"/>
              </a:ext>
            </a:extLst>
          </p:cNvPr>
          <p:cNvSpPr>
            <a:spLocks noGrp="1"/>
          </p:cNvSpPr>
          <p:nvPr>
            <p:ph idx="1"/>
          </p:nvPr>
        </p:nvSpPr>
        <p:spPr/>
        <p:txBody>
          <a:bodyPr/>
          <a:lstStyle/>
          <a:p>
            <a:pPr marL="0" indent="0">
              <a:buNone/>
            </a:pPr>
            <a:r>
              <a:rPr lang="en-US" altLang="ko-KR" dirty="0"/>
              <a:t>Choosing the Probe Array</a:t>
            </a:r>
          </a:p>
          <a:p>
            <a:pPr marL="0" indent="0">
              <a:buNone/>
            </a:pPr>
            <a:endParaRPr lang="en-US" altLang="ko-KR" dirty="0"/>
          </a:p>
          <a:p>
            <a:r>
              <a:rPr lang="en-US" altLang="ko-KR" dirty="0"/>
              <a:t>Conditions of Memory area for Probe Array</a:t>
            </a:r>
          </a:p>
          <a:p>
            <a:pPr lvl="1"/>
            <a:r>
              <a:rPr lang="en-US" altLang="ko-KR" dirty="0"/>
              <a:t>Mapped Memory area</a:t>
            </a:r>
          </a:p>
          <a:p>
            <a:pPr lvl="1"/>
            <a:endParaRPr lang="en-US" altLang="ko-KR" dirty="0"/>
          </a:p>
          <a:p>
            <a:pPr lvl="1"/>
            <a:r>
              <a:rPr lang="en-US" altLang="ko-KR" dirty="0"/>
              <a:t>No access by other threads</a:t>
            </a:r>
          </a:p>
          <a:p>
            <a:pPr lvl="1"/>
            <a:endParaRPr lang="en-US" altLang="ko-KR" dirty="0"/>
          </a:p>
          <a:p>
            <a:pPr lvl="1"/>
            <a:r>
              <a:rPr lang="en-US" altLang="ko-KR" dirty="0"/>
              <a:t>Memory area outside of the Enclave</a:t>
            </a:r>
          </a:p>
        </p:txBody>
      </p:sp>
    </p:spTree>
    <p:extLst>
      <p:ext uri="{BB962C8B-B14F-4D97-AF65-F5344CB8AC3E}">
        <p14:creationId xmlns:p14="http://schemas.microsoft.com/office/powerpoint/2010/main" val="18838776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96F93C48-ADC1-D46E-BCE4-72989196B73E}"/>
              </a:ext>
            </a:extLst>
          </p:cNvPr>
          <p:cNvSpPr>
            <a:spLocks noGrp="1"/>
          </p:cNvSpPr>
          <p:nvPr>
            <p:ph type="title"/>
          </p:nvPr>
        </p:nvSpPr>
        <p:spPr/>
        <p:txBody>
          <a:bodyPr/>
          <a:lstStyle/>
          <a:p>
            <a:r>
              <a:rPr lang="en-US" altLang="ko-KR" dirty="0"/>
              <a:t>Attack Design</a:t>
            </a:r>
            <a:endParaRPr lang="ko-KR" altLang="en-US" dirty="0"/>
          </a:p>
        </p:txBody>
      </p:sp>
      <p:sp>
        <p:nvSpPr>
          <p:cNvPr id="3" name="내용 개체 틀 2">
            <a:extLst>
              <a:ext uri="{FF2B5EF4-FFF2-40B4-BE49-F238E27FC236}">
                <a16:creationId xmlns:a16="http://schemas.microsoft.com/office/drawing/2014/main" id="{427C212A-2B9A-DEE0-0485-FAB0EE0A525D}"/>
              </a:ext>
            </a:extLst>
          </p:cNvPr>
          <p:cNvSpPr>
            <a:spLocks noGrp="1"/>
          </p:cNvSpPr>
          <p:nvPr>
            <p:ph idx="1"/>
          </p:nvPr>
        </p:nvSpPr>
        <p:spPr/>
        <p:txBody>
          <a:bodyPr/>
          <a:lstStyle/>
          <a:p>
            <a:pPr marL="0" indent="0">
              <a:buNone/>
            </a:pPr>
            <a:r>
              <a:rPr lang="en-US" altLang="ko-KR" dirty="0"/>
              <a:t>Choosing the Probe Array</a:t>
            </a:r>
          </a:p>
          <a:p>
            <a:pPr marL="0" indent="0">
              <a:buNone/>
            </a:pPr>
            <a:endParaRPr lang="en-US" altLang="ko-KR" dirty="0"/>
          </a:p>
          <a:p>
            <a:r>
              <a:rPr lang="en-US" altLang="ko-KR" dirty="0"/>
              <a:t>Finding the satisfying area</a:t>
            </a:r>
          </a:p>
          <a:p>
            <a:pPr lvl="1"/>
            <a:r>
              <a:rPr lang="en-US" altLang="ko-KR" dirty="0"/>
              <a:t>Analyze memory mapping information of the target process</a:t>
            </a:r>
          </a:p>
          <a:p>
            <a:pPr lvl="2"/>
            <a:r>
              <a:rPr lang="en-US" altLang="ko-KR" dirty="0"/>
              <a:t>/proc/</a:t>
            </a:r>
            <a:r>
              <a:rPr lang="en-US" altLang="ko-KR" dirty="0" err="1"/>
              <a:t>pid</a:t>
            </a:r>
            <a:r>
              <a:rPr lang="en-US" altLang="ko-KR" dirty="0"/>
              <a:t>/maps</a:t>
            </a:r>
          </a:p>
        </p:txBody>
      </p:sp>
    </p:spTree>
    <p:extLst>
      <p:ext uri="{BB962C8B-B14F-4D97-AF65-F5344CB8AC3E}">
        <p14:creationId xmlns:p14="http://schemas.microsoft.com/office/powerpoint/2010/main" val="39313675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96F93C48-ADC1-D46E-BCE4-72989196B73E}"/>
              </a:ext>
            </a:extLst>
          </p:cNvPr>
          <p:cNvSpPr>
            <a:spLocks noGrp="1"/>
          </p:cNvSpPr>
          <p:nvPr>
            <p:ph type="title"/>
          </p:nvPr>
        </p:nvSpPr>
        <p:spPr/>
        <p:txBody>
          <a:bodyPr/>
          <a:lstStyle/>
          <a:p>
            <a:r>
              <a:rPr lang="en-US" altLang="ko-KR" dirty="0"/>
              <a:t>Attack Design</a:t>
            </a:r>
            <a:endParaRPr lang="ko-KR" altLang="en-US" dirty="0"/>
          </a:p>
        </p:txBody>
      </p:sp>
      <p:sp>
        <p:nvSpPr>
          <p:cNvPr id="3" name="내용 개체 틀 2">
            <a:extLst>
              <a:ext uri="{FF2B5EF4-FFF2-40B4-BE49-F238E27FC236}">
                <a16:creationId xmlns:a16="http://schemas.microsoft.com/office/drawing/2014/main" id="{427C212A-2B9A-DEE0-0485-FAB0EE0A525D}"/>
              </a:ext>
            </a:extLst>
          </p:cNvPr>
          <p:cNvSpPr>
            <a:spLocks noGrp="1"/>
          </p:cNvSpPr>
          <p:nvPr>
            <p:ph idx="1"/>
          </p:nvPr>
        </p:nvSpPr>
        <p:spPr/>
        <p:txBody>
          <a:bodyPr/>
          <a:lstStyle/>
          <a:p>
            <a:pPr marL="0" indent="0">
              <a:buNone/>
            </a:pPr>
            <a:r>
              <a:rPr lang="en-US" altLang="ko-KR" dirty="0"/>
              <a:t>Choosing the Probe Array</a:t>
            </a:r>
          </a:p>
          <a:p>
            <a:pPr marL="0" indent="0">
              <a:buNone/>
            </a:pPr>
            <a:endParaRPr lang="en-US" altLang="ko-KR" dirty="0"/>
          </a:p>
        </p:txBody>
      </p:sp>
      <p:pic>
        <p:nvPicPr>
          <p:cNvPr id="5" name="그림 4">
            <a:extLst>
              <a:ext uri="{FF2B5EF4-FFF2-40B4-BE49-F238E27FC236}">
                <a16:creationId xmlns:a16="http://schemas.microsoft.com/office/drawing/2014/main" id="{82F27B8C-B842-61AF-9DB8-6FF4725CEB80}"/>
              </a:ext>
            </a:extLst>
          </p:cNvPr>
          <p:cNvPicPr>
            <a:picLocks noChangeAspect="1"/>
          </p:cNvPicPr>
          <p:nvPr/>
        </p:nvPicPr>
        <p:blipFill>
          <a:blip r:embed="rId3"/>
          <a:stretch>
            <a:fillRect/>
          </a:stretch>
        </p:blipFill>
        <p:spPr>
          <a:xfrm>
            <a:off x="404602" y="1499810"/>
            <a:ext cx="8334796" cy="5363107"/>
          </a:xfrm>
          <a:prstGeom prst="rect">
            <a:avLst/>
          </a:prstGeom>
        </p:spPr>
      </p:pic>
    </p:spTree>
    <p:extLst>
      <p:ext uri="{BB962C8B-B14F-4D97-AF65-F5344CB8AC3E}">
        <p14:creationId xmlns:p14="http://schemas.microsoft.com/office/powerpoint/2010/main" val="30280459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96F93C48-ADC1-D46E-BCE4-72989196B73E}"/>
              </a:ext>
            </a:extLst>
          </p:cNvPr>
          <p:cNvSpPr>
            <a:spLocks noGrp="1"/>
          </p:cNvSpPr>
          <p:nvPr>
            <p:ph type="title"/>
          </p:nvPr>
        </p:nvSpPr>
        <p:spPr/>
        <p:txBody>
          <a:bodyPr/>
          <a:lstStyle/>
          <a:p>
            <a:r>
              <a:rPr lang="en-US" altLang="ko-KR" dirty="0"/>
              <a:t>Attack Design</a:t>
            </a:r>
            <a:endParaRPr lang="ko-KR" altLang="en-US" dirty="0"/>
          </a:p>
        </p:txBody>
      </p:sp>
      <p:sp>
        <p:nvSpPr>
          <p:cNvPr id="3" name="내용 개체 틀 2">
            <a:extLst>
              <a:ext uri="{FF2B5EF4-FFF2-40B4-BE49-F238E27FC236}">
                <a16:creationId xmlns:a16="http://schemas.microsoft.com/office/drawing/2014/main" id="{427C212A-2B9A-DEE0-0485-FAB0EE0A525D}"/>
              </a:ext>
            </a:extLst>
          </p:cNvPr>
          <p:cNvSpPr>
            <a:spLocks noGrp="1"/>
          </p:cNvSpPr>
          <p:nvPr>
            <p:ph idx="1"/>
          </p:nvPr>
        </p:nvSpPr>
        <p:spPr/>
        <p:txBody>
          <a:bodyPr/>
          <a:lstStyle/>
          <a:p>
            <a:pPr marL="0" indent="0">
              <a:buNone/>
            </a:pPr>
            <a:r>
              <a:rPr lang="en-US" altLang="ko-KR" dirty="0"/>
              <a:t>Choosing the Probe Array</a:t>
            </a:r>
          </a:p>
          <a:p>
            <a:pPr marL="0" indent="0">
              <a:buNone/>
            </a:pPr>
            <a:endParaRPr lang="en-US" altLang="ko-KR" dirty="0"/>
          </a:p>
          <a:p>
            <a:r>
              <a:rPr lang="en-US" altLang="ko-KR" dirty="0"/>
              <a:t>Finding the satisfying area</a:t>
            </a:r>
          </a:p>
          <a:p>
            <a:pPr lvl="1"/>
            <a:r>
              <a:rPr lang="en-US" altLang="ko-KR" dirty="0"/>
              <a:t>Analyze memory mapping information of the target process</a:t>
            </a:r>
          </a:p>
          <a:p>
            <a:pPr lvl="2"/>
            <a:r>
              <a:rPr lang="en-US" altLang="ko-KR" dirty="0"/>
              <a:t>/proc/</a:t>
            </a:r>
            <a:r>
              <a:rPr lang="en-US" altLang="ko-KR" dirty="0" err="1"/>
              <a:t>pid</a:t>
            </a:r>
            <a:r>
              <a:rPr lang="en-US" altLang="ko-KR" dirty="0"/>
              <a:t>/maps</a:t>
            </a:r>
          </a:p>
          <a:p>
            <a:pPr lvl="1"/>
            <a:endParaRPr lang="en-US" altLang="ko-KR" dirty="0"/>
          </a:p>
          <a:p>
            <a:pPr lvl="1"/>
            <a:r>
              <a:rPr lang="en-US" altLang="ko-KR" dirty="0"/>
              <a:t>Check if a thread uses the possible memory area</a:t>
            </a:r>
          </a:p>
        </p:txBody>
      </p:sp>
    </p:spTree>
    <p:extLst>
      <p:ext uri="{BB962C8B-B14F-4D97-AF65-F5344CB8AC3E}">
        <p14:creationId xmlns:p14="http://schemas.microsoft.com/office/powerpoint/2010/main" val="20330371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052BA319-791C-1B13-6B33-8E225494DAD8}"/>
              </a:ext>
            </a:extLst>
          </p:cNvPr>
          <p:cNvSpPr>
            <a:spLocks noGrp="1"/>
          </p:cNvSpPr>
          <p:nvPr>
            <p:ph type="title"/>
          </p:nvPr>
        </p:nvSpPr>
        <p:spPr/>
        <p:txBody>
          <a:bodyPr/>
          <a:lstStyle/>
          <a:p>
            <a:r>
              <a:rPr lang="en-US" altLang="ko-KR" dirty="0"/>
              <a:t>Attack Design</a:t>
            </a:r>
            <a:endParaRPr lang="ko-KR" altLang="en-US" dirty="0"/>
          </a:p>
        </p:txBody>
      </p:sp>
      <p:sp>
        <p:nvSpPr>
          <p:cNvPr id="3" name="내용 개체 틀 2">
            <a:extLst>
              <a:ext uri="{FF2B5EF4-FFF2-40B4-BE49-F238E27FC236}">
                <a16:creationId xmlns:a16="http://schemas.microsoft.com/office/drawing/2014/main" id="{58117D64-7AE4-AFD8-2D48-87DFF81786AA}"/>
              </a:ext>
            </a:extLst>
          </p:cNvPr>
          <p:cNvSpPr>
            <a:spLocks noGrp="1"/>
          </p:cNvSpPr>
          <p:nvPr>
            <p:ph idx="1"/>
          </p:nvPr>
        </p:nvSpPr>
        <p:spPr/>
        <p:txBody>
          <a:bodyPr/>
          <a:lstStyle/>
          <a:p>
            <a:pPr marL="0" indent="0">
              <a:buNone/>
            </a:pPr>
            <a:r>
              <a:rPr lang="en-US" altLang="ko-KR" dirty="0"/>
              <a:t>Identifying the Enclave’s Base Address</a:t>
            </a:r>
          </a:p>
          <a:p>
            <a:pPr marL="0" indent="0">
              <a:buNone/>
            </a:pPr>
            <a:endParaRPr lang="en-US" altLang="ko-KR" dirty="0"/>
          </a:p>
          <a:p>
            <a:r>
              <a:rPr lang="en-US" altLang="ko-KR" dirty="0"/>
              <a:t>Intel’s SGX does NOT allow dynamic linking</a:t>
            </a:r>
          </a:p>
          <a:p>
            <a:pPr lvl="1">
              <a:buFont typeface="Symbol" panose="05050102010706020507" pitchFamily="18" charset="2"/>
              <a:buChar char="Þ"/>
            </a:pPr>
            <a:r>
              <a:rPr lang="en-US" altLang="ko-KR" dirty="0"/>
              <a:t>Need a customized ROP payload for each target enclave</a:t>
            </a:r>
          </a:p>
          <a:p>
            <a:pPr lvl="1"/>
            <a:endParaRPr lang="en-US" altLang="ko-KR" dirty="0"/>
          </a:p>
          <a:p>
            <a:r>
              <a:rPr lang="en-US" altLang="ko-KR" dirty="0"/>
              <a:t>Only Enclave base address is random in ASLR environment</a:t>
            </a:r>
          </a:p>
          <a:p>
            <a:pPr lvl="1">
              <a:buFont typeface="Symbol" panose="05050102010706020507" pitchFamily="18" charset="2"/>
              <a:buChar char="Þ"/>
            </a:pPr>
            <a:r>
              <a:rPr lang="en-US" altLang="ko-KR" dirty="0"/>
              <a:t>ROP Payload can be constructed correctly with base address</a:t>
            </a:r>
          </a:p>
          <a:p>
            <a:pPr lvl="1">
              <a:buFont typeface="Symbol" panose="05050102010706020507" pitchFamily="18" charset="2"/>
              <a:buChar char="Þ"/>
            </a:pPr>
            <a:endParaRPr lang="en-US" altLang="ko-KR" dirty="0"/>
          </a:p>
          <a:p>
            <a:pPr lvl="1"/>
            <a:endParaRPr lang="en-US" altLang="ko-KR" dirty="0"/>
          </a:p>
          <a:p>
            <a:endParaRPr lang="en-US" altLang="ko-KR" dirty="0"/>
          </a:p>
          <a:p>
            <a:endParaRPr lang="ko-KR" altLang="en-US" dirty="0"/>
          </a:p>
        </p:txBody>
      </p:sp>
    </p:spTree>
    <p:extLst>
      <p:ext uri="{BB962C8B-B14F-4D97-AF65-F5344CB8AC3E}">
        <p14:creationId xmlns:p14="http://schemas.microsoft.com/office/powerpoint/2010/main" val="34278695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721AD4C6-DD4D-1B04-AC8F-33F9A02A9D8D}"/>
              </a:ext>
            </a:extLst>
          </p:cNvPr>
          <p:cNvSpPr>
            <a:spLocks noGrp="1"/>
          </p:cNvSpPr>
          <p:nvPr>
            <p:ph type="title"/>
          </p:nvPr>
        </p:nvSpPr>
        <p:spPr/>
        <p:txBody>
          <a:bodyPr/>
          <a:lstStyle/>
          <a:p>
            <a:r>
              <a:rPr lang="en-US" altLang="ko-KR" dirty="0"/>
              <a:t>Contents</a:t>
            </a:r>
            <a:endParaRPr lang="ko-KR" altLang="en-US" dirty="0"/>
          </a:p>
        </p:txBody>
      </p:sp>
      <p:sp>
        <p:nvSpPr>
          <p:cNvPr id="3" name="내용 개체 틀 2">
            <a:extLst>
              <a:ext uri="{FF2B5EF4-FFF2-40B4-BE49-F238E27FC236}">
                <a16:creationId xmlns:a16="http://schemas.microsoft.com/office/drawing/2014/main" id="{59F0C676-EF2B-3DB0-0C65-F2300FA28B35}"/>
              </a:ext>
            </a:extLst>
          </p:cNvPr>
          <p:cNvSpPr>
            <a:spLocks noGrp="1"/>
          </p:cNvSpPr>
          <p:nvPr>
            <p:ph idx="1"/>
          </p:nvPr>
        </p:nvSpPr>
        <p:spPr/>
        <p:txBody>
          <a:bodyPr/>
          <a:lstStyle/>
          <a:p>
            <a:r>
              <a:rPr lang="en-US" altLang="ko-KR" dirty="0"/>
              <a:t>Background</a:t>
            </a:r>
          </a:p>
          <a:p>
            <a:r>
              <a:rPr lang="en-US" altLang="ko-KR" dirty="0"/>
              <a:t>Threat Model</a:t>
            </a:r>
          </a:p>
          <a:p>
            <a:r>
              <a:rPr lang="en-US" altLang="ko-KR" dirty="0" err="1"/>
              <a:t>SGXDump</a:t>
            </a:r>
            <a:r>
              <a:rPr lang="en-US" altLang="ko-KR" dirty="0"/>
              <a:t> Attack Overview</a:t>
            </a:r>
          </a:p>
          <a:p>
            <a:r>
              <a:rPr lang="en-US" altLang="ko-KR" dirty="0"/>
              <a:t>Attack Design</a:t>
            </a:r>
          </a:p>
          <a:p>
            <a:r>
              <a:rPr lang="en-US" altLang="ko-KR" dirty="0"/>
              <a:t>Implementation</a:t>
            </a:r>
          </a:p>
          <a:p>
            <a:r>
              <a:rPr lang="en-US" altLang="ko-KR" dirty="0"/>
              <a:t>Conclusion</a:t>
            </a:r>
            <a:endParaRPr lang="ko-KR" altLang="en-US" dirty="0"/>
          </a:p>
        </p:txBody>
      </p:sp>
    </p:spTree>
    <p:extLst>
      <p:ext uri="{BB962C8B-B14F-4D97-AF65-F5344CB8AC3E}">
        <p14:creationId xmlns:p14="http://schemas.microsoft.com/office/powerpoint/2010/main" val="5906456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279DB1F6-134F-C18B-4CF6-08A80F133A84}"/>
              </a:ext>
            </a:extLst>
          </p:cNvPr>
          <p:cNvSpPr>
            <a:spLocks noGrp="1"/>
          </p:cNvSpPr>
          <p:nvPr>
            <p:ph type="title"/>
          </p:nvPr>
        </p:nvSpPr>
        <p:spPr/>
        <p:txBody>
          <a:bodyPr/>
          <a:lstStyle/>
          <a:p>
            <a:r>
              <a:rPr lang="en-US" altLang="ko-KR" dirty="0"/>
              <a:t>Attack Design</a:t>
            </a:r>
            <a:endParaRPr lang="ko-KR" altLang="en-US" dirty="0"/>
          </a:p>
        </p:txBody>
      </p:sp>
      <p:sp>
        <p:nvSpPr>
          <p:cNvPr id="3" name="내용 개체 틀 2">
            <a:extLst>
              <a:ext uri="{FF2B5EF4-FFF2-40B4-BE49-F238E27FC236}">
                <a16:creationId xmlns:a16="http://schemas.microsoft.com/office/drawing/2014/main" id="{74EB3364-4564-DC2C-08C4-84FA344E6D98}"/>
              </a:ext>
            </a:extLst>
          </p:cNvPr>
          <p:cNvSpPr>
            <a:spLocks noGrp="1"/>
          </p:cNvSpPr>
          <p:nvPr>
            <p:ph idx="1"/>
          </p:nvPr>
        </p:nvSpPr>
        <p:spPr/>
        <p:txBody>
          <a:bodyPr/>
          <a:lstStyle/>
          <a:p>
            <a:pPr marL="0" indent="0">
              <a:buNone/>
            </a:pPr>
            <a:r>
              <a:rPr lang="en-US" altLang="ko-KR" dirty="0" err="1"/>
              <a:t>SGXDump</a:t>
            </a:r>
            <a:r>
              <a:rPr lang="en-US" altLang="ko-KR" dirty="0"/>
              <a:t> ROP Payload Structure</a:t>
            </a:r>
          </a:p>
          <a:p>
            <a:endParaRPr lang="en-US" altLang="ko-KR" dirty="0"/>
          </a:p>
          <a:p>
            <a:endParaRPr lang="ko-KR" altLang="en-US" dirty="0"/>
          </a:p>
        </p:txBody>
      </p:sp>
      <p:pic>
        <p:nvPicPr>
          <p:cNvPr id="5" name="그림 4">
            <a:extLst>
              <a:ext uri="{FF2B5EF4-FFF2-40B4-BE49-F238E27FC236}">
                <a16:creationId xmlns:a16="http://schemas.microsoft.com/office/drawing/2014/main" id="{05117A0E-B2BB-2789-EFCC-B5415D38A1C9}"/>
              </a:ext>
            </a:extLst>
          </p:cNvPr>
          <p:cNvPicPr>
            <a:picLocks noChangeAspect="1"/>
          </p:cNvPicPr>
          <p:nvPr/>
        </p:nvPicPr>
        <p:blipFill>
          <a:blip r:embed="rId3"/>
          <a:stretch>
            <a:fillRect/>
          </a:stretch>
        </p:blipFill>
        <p:spPr>
          <a:xfrm>
            <a:off x="770994" y="2301289"/>
            <a:ext cx="7602011" cy="4191585"/>
          </a:xfrm>
          <a:prstGeom prst="rect">
            <a:avLst/>
          </a:prstGeom>
        </p:spPr>
      </p:pic>
    </p:spTree>
    <p:extLst>
      <p:ext uri="{BB962C8B-B14F-4D97-AF65-F5344CB8AC3E}">
        <p14:creationId xmlns:p14="http://schemas.microsoft.com/office/powerpoint/2010/main" val="2002855974"/>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3B89ADF1-67C0-6A2E-D502-745F8D67A800}"/>
              </a:ext>
            </a:extLst>
          </p:cNvPr>
          <p:cNvSpPr>
            <a:spLocks noGrp="1"/>
          </p:cNvSpPr>
          <p:nvPr>
            <p:ph type="title"/>
          </p:nvPr>
        </p:nvSpPr>
        <p:spPr/>
        <p:txBody>
          <a:bodyPr/>
          <a:lstStyle/>
          <a:p>
            <a:r>
              <a:rPr lang="en-US" altLang="ko-KR" dirty="0"/>
              <a:t>Attack Design</a:t>
            </a:r>
            <a:endParaRPr lang="ko-KR" altLang="en-US" dirty="0"/>
          </a:p>
        </p:txBody>
      </p:sp>
      <p:sp>
        <p:nvSpPr>
          <p:cNvPr id="3" name="내용 개체 틀 2">
            <a:extLst>
              <a:ext uri="{FF2B5EF4-FFF2-40B4-BE49-F238E27FC236}">
                <a16:creationId xmlns:a16="http://schemas.microsoft.com/office/drawing/2014/main" id="{6E0AA783-9919-6872-35B3-129939311EDF}"/>
              </a:ext>
            </a:extLst>
          </p:cNvPr>
          <p:cNvSpPr>
            <a:spLocks noGrp="1"/>
          </p:cNvSpPr>
          <p:nvPr>
            <p:ph idx="1"/>
          </p:nvPr>
        </p:nvSpPr>
        <p:spPr/>
        <p:txBody>
          <a:bodyPr/>
          <a:lstStyle/>
          <a:p>
            <a:pPr marL="0" indent="0">
              <a:buNone/>
            </a:pPr>
            <a:r>
              <a:rPr lang="en-US" altLang="ko-KR" dirty="0"/>
              <a:t>Synchronization and Data Leak via PAM</a:t>
            </a:r>
          </a:p>
          <a:p>
            <a:endParaRPr lang="en-US" altLang="ko-KR" dirty="0"/>
          </a:p>
          <a:p>
            <a:endParaRPr lang="en-US" altLang="ko-KR" dirty="0"/>
          </a:p>
          <a:p>
            <a:endParaRPr lang="ko-KR" altLang="en-US" dirty="0"/>
          </a:p>
        </p:txBody>
      </p:sp>
      <p:pic>
        <p:nvPicPr>
          <p:cNvPr id="5" name="그림 4">
            <a:extLst>
              <a:ext uri="{FF2B5EF4-FFF2-40B4-BE49-F238E27FC236}">
                <a16:creationId xmlns:a16="http://schemas.microsoft.com/office/drawing/2014/main" id="{25C0D710-7453-36C3-3044-09F2A419281A}"/>
              </a:ext>
            </a:extLst>
          </p:cNvPr>
          <p:cNvPicPr>
            <a:picLocks noChangeAspect="1"/>
          </p:cNvPicPr>
          <p:nvPr/>
        </p:nvPicPr>
        <p:blipFill>
          <a:blip r:embed="rId3"/>
          <a:stretch>
            <a:fillRect/>
          </a:stretch>
        </p:blipFill>
        <p:spPr>
          <a:xfrm>
            <a:off x="790047" y="2356905"/>
            <a:ext cx="7563906" cy="3820058"/>
          </a:xfrm>
          <a:prstGeom prst="rect">
            <a:avLst/>
          </a:prstGeom>
        </p:spPr>
      </p:pic>
    </p:spTree>
    <p:extLst>
      <p:ext uri="{BB962C8B-B14F-4D97-AF65-F5344CB8AC3E}">
        <p14:creationId xmlns:p14="http://schemas.microsoft.com/office/powerpoint/2010/main" val="4289233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BC5CBB2C-5741-E9A3-0A3C-5C39809C84CA}"/>
              </a:ext>
            </a:extLst>
          </p:cNvPr>
          <p:cNvSpPr>
            <a:spLocks noGrp="1"/>
          </p:cNvSpPr>
          <p:nvPr>
            <p:ph type="title"/>
          </p:nvPr>
        </p:nvSpPr>
        <p:spPr/>
        <p:txBody>
          <a:bodyPr/>
          <a:lstStyle/>
          <a:p>
            <a:r>
              <a:rPr lang="en-US" altLang="ko-KR" dirty="0"/>
              <a:t>Implementation</a:t>
            </a:r>
            <a:endParaRPr lang="ko-KR" altLang="en-US" dirty="0"/>
          </a:p>
        </p:txBody>
      </p:sp>
      <p:sp>
        <p:nvSpPr>
          <p:cNvPr id="3" name="내용 개체 틀 2">
            <a:extLst>
              <a:ext uri="{FF2B5EF4-FFF2-40B4-BE49-F238E27FC236}">
                <a16:creationId xmlns:a16="http://schemas.microsoft.com/office/drawing/2014/main" id="{4CEC7B26-DCF9-85CA-1BFA-F7EFE915E5DC}"/>
              </a:ext>
            </a:extLst>
          </p:cNvPr>
          <p:cNvSpPr>
            <a:spLocks noGrp="1"/>
          </p:cNvSpPr>
          <p:nvPr>
            <p:ph idx="1"/>
          </p:nvPr>
        </p:nvSpPr>
        <p:spPr/>
        <p:txBody>
          <a:bodyPr/>
          <a:lstStyle/>
          <a:p>
            <a:endParaRPr lang="ko-KR" altLang="en-US" dirty="0"/>
          </a:p>
        </p:txBody>
      </p:sp>
      <p:pic>
        <p:nvPicPr>
          <p:cNvPr id="5" name="그림 4">
            <a:extLst>
              <a:ext uri="{FF2B5EF4-FFF2-40B4-BE49-F238E27FC236}">
                <a16:creationId xmlns:a16="http://schemas.microsoft.com/office/drawing/2014/main" id="{9A03A1C9-8882-4D42-6EE0-8A3458C0318C}"/>
              </a:ext>
            </a:extLst>
          </p:cNvPr>
          <p:cNvPicPr>
            <a:picLocks noChangeAspect="1"/>
          </p:cNvPicPr>
          <p:nvPr/>
        </p:nvPicPr>
        <p:blipFill>
          <a:blip r:embed="rId3"/>
          <a:stretch>
            <a:fillRect/>
          </a:stretch>
        </p:blipFill>
        <p:spPr>
          <a:xfrm>
            <a:off x="1185483" y="1510814"/>
            <a:ext cx="6773034" cy="4982060"/>
          </a:xfrm>
          <a:prstGeom prst="rect">
            <a:avLst/>
          </a:prstGeom>
        </p:spPr>
      </p:pic>
    </p:spTree>
    <p:extLst>
      <p:ext uri="{BB962C8B-B14F-4D97-AF65-F5344CB8AC3E}">
        <p14:creationId xmlns:p14="http://schemas.microsoft.com/office/powerpoint/2010/main" val="26636599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E0546990-E92A-639E-5796-A2FE19FA527D}"/>
              </a:ext>
            </a:extLst>
          </p:cNvPr>
          <p:cNvSpPr>
            <a:spLocks noGrp="1"/>
          </p:cNvSpPr>
          <p:nvPr>
            <p:ph type="title"/>
          </p:nvPr>
        </p:nvSpPr>
        <p:spPr/>
        <p:txBody>
          <a:bodyPr/>
          <a:lstStyle/>
          <a:p>
            <a:r>
              <a:rPr lang="en-US" altLang="ko-KR" dirty="0"/>
              <a:t>Implementation</a:t>
            </a:r>
            <a:endParaRPr lang="ko-KR" altLang="en-US" dirty="0"/>
          </a:p>
        </p:txBody>
      </p:sp>
      <p:sp>
        <p:nvSpPr>
          <p:cNvPr id="3" name="내용 개체 틀 2">
            <a:extLst>
              <a:ext uri="{FF2B5EF4-FFF2-40B4-BE49-F238E27FC236}">
                <a16:creationId xmlns:a16="http://schemas.microsoft.com/office/drawing/2014/main" id="{DF8A4127-9E91-21D2-DF19-13BBF24742D3}"/>
              </a:ext>
            </a:extLst>
          </p:cNvPr>
          <p:cNvSpPr>
            <a:spLocks noGrp="1"/>
          </p:cNvSpPr>
          <p:nvPr>
            <p:ph idx="1"/>
          </p:nvPr>
        </p:nvSpPr>
        <p:spPr/>
        <p:txBody>
          <a:bodyPr/>
          <a:lstStyle/>
          <a:p>
            <a:pPr marL="0" indent="0">
              <a:buNone/>
            </a:pPr>
            <a:r>
              <a:rPr lang="en-US" altLang="ko-KR" dirty="0"/>
              <a:t>Evaluation</a:t>
            </a:r>
            <a:endParaRPr lang="ko-KR" altLang="en-US" dirty="0"/>
          </a:p>
        </p:txBody>
      </p:sp>
      <p:pic>
        <p:nvPicPr>
          <p:cNvPr id="5" name="그림 4">
            <a:extLst>
              <a:ext uri="{FF2B5EF4-FFF2-40B4-BE49-F238E27FC236}">
                <a16:creationId xmlns:a16="http://schemas.microsoft.com/office/drawing/2014/main" id="{E9088AA2-9AD9-4931-4EAB-D58C01E9BDDE}"/>
              </a:ext>
            </a:extLst>
          </p:cNvPr>
          <p:cNvPicPr>
            <a:picLocks noChangeAspect="1"/>
          </p:cNvPicPr>
          <p:nvPr/>
        </p:nvPicPr>
        <p:blipFill>
          <a:blip r:embed="rId3"/>
          <a:stretch>
            <a:fillRect/>
          </a:stretch>
        </p:blipFill>
        <p:spPr>
          <a:xfrm>
            <a:off x="0" y="2416848"/>
            <a:ext cx="9144000" cy="2365545"/>
          </a:xfrm>
          <a:prstGeom prst="rect">
            <a:avLst/>
          </a:prstGeom>
        </p:spPr>
      </p:pic>
    </p:spTree>
    <p:extLst>
      <p:ext uri="{BB962C8B-B14F-4D97-AF65-F5344CB8AC3E}">
        <p14:creationId xmlns:p14="http://schemas.microsoft.com/office/powerpoint/2010/main" val="22327728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0B27DE23-815A-D14A-8DAD-31FE686EDEFD}"/>
              </a:ext>
            </a:extLst>
          </p:cNvPr>
          <p:cNvSpPr>
            <a:spLocks noGrp="1"/>
          </p:cNvSpPr>
          <p:nvPr>
            <p:ph type="title"/>
          </p:nvPr>
        </p:nvSpPr>
        <p:spPr/>
        <p:txBody>
          <a:bodyPr/>
          <a:lstStyle/>
          <a:p>
            <a:r>
              <a:rPr lang="en-US" altLang="ko-KR" dirty="0"/>
              <a:t>Conclusion</a:t>
            </a:r>
            <a:endParaRPr lang="ko-KR" altLang="en-US" dirty="0"/>
          </a:p>
        </p:txBody>
      </p:sp>
      <p:sp>
        <p:nvSpPr>
          <p:cNvPr id="3" name="내용 개체 틀 2">
            <a:extLst>
              <a:ext uri="{FF2B5EF4-FFF2-40B4-BE49-F238E27FC236}">
                <a16:creationId xmlns:a16="http://schemas.microsoft.com/office/drawing/2014/main" id="{7FC9C013-4C55-5FE3-AED0-632FFFD38245}"/>
              </a:ext>
            </a:extLst>
          </p:cNvPr>
          <p:cNvSpPr>
            <a:spLocks noGrp="1"/>
          </p:cNvSpPr>
          <p:nvPr>
            <p:ph idx="1"/>
          </p:nvPr>
        </p:nvSpPr>
        <p:spPr/>
        <p:txBody>
          <a:bodyPr/>
          <a:lstStyle/>
          <a:p>
            <a:r>
              <a:rPr lang="en-US" altLang="ko-KR" dirty="0"/>
              <a:t>If memory vulnerability is found on A SGX Application</a:t>
            </a:r>
          </a:p>
          <a:p>
            <a:pPr lvl="1">
              <a:buFont typeface="Symbol" panose="05050102010706020507" pitchFamily="18" charset="2"/>
              <a:buChar char="Þ"/>
            </a:pPr>
            <a:r>
              <a:rPr lang="en-US" altLang="ko-KR" dirty="0"/>
              <a:t>Enclave memory can be leaked easily</a:t>
            </a:r>
          </a:p>
          <a:p>
            <a:endParaRPr lang="en-US" altLang="ko-KR" dirty="0"/>
          </a:p>
          <a:p>
            <a:r>
              <a:rPr lang="en-US" altLang="ko-KR" dirty="0"/>
              <a:t>Presented ROP attack to retrieve the enclave’s entire memory</a:t>
            </a:r>
          </a:p>
          <a:p>
            <a:pPr lvl="1"/>
            <a:r>
              <a:rPr lang="en-US" altLang="ko-KR" dirty="0"/>
              <a:t>Does NOT leave any system logs – making the attack more stealthy</a:t>
            </a:r>
          </a:p>
          <a:p>
            <a:pPr lvl="1">
              <a:buFont typeface="Symbol" panose="05050102010706020507" pitchFamily="18" charset="2"/>
              <a:buChar char="Þ"/>
            </a:pPr>
            <a:endParaRPr lang="ko-KR" altLang="en-US" dirty="0"/>
          </a:p>
        </p:txBody>
      </p:sp>
    </p:spTree>
    <p:extLst>
      <p:ext uri="{BB962C8B-B14F-4D97-AF65-F5344CB8AC3E}">
        <p14:creationId xmlns:p14="http://schemas.microsoft.com/office/powerpoint/2010/main" val="29341920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23642C44-3793-DBE7-441F-2EBA8C11635C}"/>
              </a:ext>
            </a:extLst>
          </p:cNvPr>
          <p:cNvSpPr>
            <a:spLocks noGrp="1"/>
          </p:cNvSpPr>
          <p:nvPr>
            <p:ph type="title"/>
          </p:nvPr>
        </p:nvSpPr>
        <p:spPr/>
        <p:txBody>
          <a:bodyPr/>
          <a:lstStyle/>
          <a:p>
            <a:r>
              <a:rPr lang="en-US" altLang="ko-KR" dirty="0"/>
              <a:t>Background</a:t>
            </a:r>
            <a:endParaRPr lang="ko-KR" altLang="en-US" dirty="0"/>
          </a:p>
        </p:txBody>
      </p:sp>
      <p:sp>
        <p:nvSpPr>
          <p:cNvPr id="3" name="내용 개체 틀 2">
            <a:extLst>
              <a:ext uri="{FF2B5EF4-FFF2-40B4-BE49-F238E27FC236}">
                <a16:creationId xmlns:a16="http://schemas.microsoft.com/office/drawing/2014/main" id="{B65249E9-789F-D70A-EF10-C188D09BC722}"/>
              </a:ext>
            </a:extLst>
          </p:cNvPr>
          <p:cNvSpPr>
            <a:spLocks noGrp="1"/>
          </p:cNvSpPr>
          <p:nvPr>
            <p:ph idx="1"/>
          </p:nvPr>
        </p:nvSpPr>
        <p:spPr/>
        <p:txBody>
          <a:bodyPr/>
          <a:lstStyle/>
          <a:p>
            <a:r>
              <a:rPr lang="en-US" altLang="ko-KR" dirty="0"/>
              <a:t>Intel’s SGX</a:t>
            </a:r>
          </a:p>
          <a:p>
            <a:endParaRPr lang="en-US" altLang="ko-KR" dirty="0"/>
          </a:p>
          <a:p>
            <a:r>
              <a:rPr lang="en-US" altLang="ko-KR" dirty="0"/>
              <a:t>Enclave ASLR</a:t>
            </a:r>
          </a:p>
          <a:p>
            <a:endParaRPr lang="en-US" altLang="ko-KR" dirty="0"/>
          </a:p>
          <a:p>
            <a:r>
              <a:rPr lang="en-US" altLang="ko-KR" dirty="0"/>
              <a:t>Virtual Address Translation</a:t>
            </a:r>
          </a:p>
          <a:p>
            <a:pPr marL="0" indent="0">
              <a:buNone/>
            </a:pPr>
            <a:endParaRPr lang="en-US" altLang="ko-KR" dirty="0"/>
          </a:p>
          <a:p>
            <a:endParaRPr lang="ko-KR" altLang="en-US" dirty="0"/>
          </a:p>
        </p:txBody>
      </p:sp>
    </p:spTree>
    <p:extLst>
      <p:ext uri="{BB962C8B-B14F-4D97-AF65-F5344CB8AC3E}">
        <p14:creationId xmlns:p14="http://schemas.microsoft.com/office/powerpoint/2010/main" val="14188812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C6E8EC2F-A599-B115-C414-E9D92A3C3C31}"/>
              </a:ext>
            </a:extLst>
          </p:cNvPr>
          <p:cNvSpPr>
            <a:spLocks noGrp="1"/>
          </p:cNvSpPr>
          <p:nvPr>
            <p:ph type="title"/>
          </p:nvPr>
        </p:nvSpPr>
        <p:spPr/>
        <p:txBody>
          <a:bodyPr/>
          <a:lstStyle/>
          <a:p>
            <a:r>
              <a:rPr lang="en-US" altLang="ko-KR" dirty="0"/>
              <a:t>Intel’s Software Guard Extensions</a:t>
            </a:r>
            <a:endParaRPr lang="ko-KR" altLang="en-US" dirty="0"/>
          </a:p>
        </p:txBody>
      </p:sp>
      <p:sp>
        <p:nvSpPr>
          <p:cNvPr id="3" name="내용 개체 틀 2">
            <a:extLst>
              <a:ext uri="{FF2B5EF4-FFF2-40B4-BE49-F238E27FC236}">
                <a16:creationId xmlns:a16="http://schemas.microsoft.com/office/drawing/2014/main" id="{059D4FC9-7C7C-8137-250B-207E566FB03E}"/>
              </a:ext>
            </a:extLst>
          </p:cNvPr>
          <p:cNvSpPr>
            <a:spLocks noGrp="1"/>
          </p:cNvSpPr>
          <p:nvPr>
            <p:ph idx="1"/>
          </p:nvPr>
        </p:nvSpPr>
        <p:spPr/>
        <p:txBody>
          <a:bodyPr>
            <a:normAutofit/>
          </a:bodyPr>
          <a:lstStyle/>
          <a:p>
            <a:r>
              <a:rPr lang="en-US" altLang="ko-KR" dirty="0"/>
              <a:t>set of instructions that allows a user process to create a secure area called an enclave inside its address space</a:t>
            </a:r>
          </a:p>
          <a:p>
            <a:endParaRPr lang="en-US" altLang="ko-KR" dirty="0"/>
          </a:p>
          <a:p>
            <a:r>
              <a:rPr lang="en-US" altLang="ko-KR" dirty="0"/>
              <a:t>A hardware-based security solution to provide trusted computing environment.</a:t>
            </a:r>
          </a:p>
          <a:p>
            <a:endParaRPr lang="en-US" altLang="ko-KR" dirty="0"/>
          </a:p>
          <a:p>
            <a:endParaRPr lang="en-US" altLang="ko-KR" dirty="0"/>
          </a:p>
          <a:p>
            <a:endParaRPr lang="en-US" altLang="ko-KR" dirty="0"/>
          </a:p>
        </p:txBody>
      </p:sp>
    </p:spTree>
    <p:extLst>
      <p:ext uri="{BB962C8B-B14F-4D97-AF65-F5344CB8AC3E}">
        <p14:creationId xmlns:p14="http://schemas.microsoft.com/office/powerpoint/2010/main" val="21053415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B34C9DC5-4DBE-40D7-4C64-B49C5852E814}"/>
              </a:ext>
            </a:extLst>
          </p:cNvPr>
          <p:cNvSpPr>
            <a:spLocks noGrp="1"/>
          </p:cNvSpPr>
          <p:nvPr>
            <p:ph type="title"/>
          </p:nvPr>
        </p:nvSpPr>
        <p:spPr/>
        <p:txBody>
          <a:bodyPr/>
          <a:lstStyle/>
          <a:p>
            <a:r>
              <a:rPr lang="en-US" altLang="ko-KR" dirty="0"/>
              <a:t>Enclave ASLR</a:t>
            </a:r>
            <a:endParaRPr lang="ko-KR" altLang="en-US" dirty="0"/>
          </a:p>
        </p:txBody>
      </p:sp>
      <p:sp>
        <p:nvSpPr>
          <p:cNvPr id="3" name="내용 개체 틀 2">
            <a:extLst>
              <a:ext uri="{FF2B5EF4-FFF2-40B4-BE49-F238E27FC236}">
                <a16:creationId xmlns:a16="http://schemas.microsoft.com/office/drawing/2014/main" id="{C079C603-2820-FAB9-3360-8E10610158BD}"/>
              </a:ext>
            </a:extLst>
          </p:cNvPr>
          <p:cNvSpPr>
            <a:spLocks noGrp="1"/>
          </p:cNvSpPr>
          <p:nvPr>
            <p:ph idx="1"/>
          </p:nvPr>
        </p:nvSpPr>
        <p:spPr/>
        <p:txBody>
          <a:bodyPr>
            <a:normAutofit lnSpcReduction="10000"/>
          </a:bodyPr>
          <a:lstStyle/>
          <a:p>
            <a:r>
              <a:rPr lang="en-US" altLang="ko-KR" dirty="0"/>
              <a:t>Does NOT randomize the section address inside of the enclave</a:t>
            </a:r>
          </a:p>
          <a:p>
            <a:endParaRPr lang="en-US" altLang="ko-KR" dirty="0"/>
          </a:p>
          <a:p>
            <a:r>
              <a:rPr lang="en-US" altLang="ko-KR" dirty="0"/>
              <a:t>In this study, attacker with root privilege can find the base address of the enclave binary at each execution</a:t>
            </a:r>
          </a:p>
          <a:p>
            <a:endParaRPr lang="en-US" altLang="ko-KR" dirty="0"/>
          </a:p>
          <a:p>
            <a:endParaRPr lang="en-US" altLang="ko-KR" dirty="0"/>
          </a:p>
          <a:p>
            <a:pPr marL="0" indent="0">
              <a:buNone/>
            </a:pPr>
            <a:r>
              <a:rPr lang="en-US" altLang="ko-KR" sz="2400" dirty="0"/>
              <a:t>Thus, All the addresses of the necessary ROP Gadgets can be calculated</a:t>
            </a:r>
            <a:endParaRPr lang="ko-KR" altLang="en-US" sz="2400" dirty="0"/>
          </a:p>
        </p:txBody>
      </p:sp>
    </p:spTree>
    <p:extLst>
      <p:ext uri="{BB962C8B-B14F-4D97-AF65-F5344CB8AC3E}">
        <p14:creationId xmlns:p14="http://schemas.microsoft.com/office/powerpoint/2010/main" val="10249218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A2D6BE47-12BA-7DE6-9588-78334E7BB300}"/>
              </a:ext>
            </a:extLst>
          </p:cNvPr>
          <p:cNvSpPr>
            <a:spLocks noGrp="1"/>
          </p:cNvSpPr>
          <p:nvPr>
            <p:ph type="title"/>
          </p:nvPr>
        </p:nvSpPr>
        <p:spPr/>
        <p:txBody>
          <a:bodyPr/>
          <a:lstStyle/>
          <a:p>
            <a:r>
              <a:rPr lang="en-US" altLang="ko-KR"/>
              <a:t>Virtual Address Translation</a:t>
            </a:r>
            <a:endParaRPr lang="ko-KR" altLang="en-US" dirty="0"/>
          </a:p>
        </p:txBody>
      </p:sp>
      <p:sp>
        <p:nvSpPr>
          <p:cNvPr id="3" name="내용 개체 틀 2">
            <a:extLst>
              <a:ext uri="{FF2B5EF4-FFF2-40B4-BE49-F238E27FC236}">
                <a16:creationId xmlns:a16="http://schemas.microsoft.com/office/drawing/2014/main" id="{8CBCB340-5918-28B9-169E-A0E72AF14874}"/>
              </a:ext>
            </a:extLst>
          </p:cNvPr>
          <p:cNvSpPr>
            <a:spLocks noGrp="1"/>
          </p:cNvSpPr>
          <p:nvPr>
            <p:ph idx="1"/>
          </p:nvPr>
        </p:nvSpPr>
        <p:spPr/>
        <p:txBody>
          <a:bodyPr/>
          <a:lstStyle/>
          <a:p>
            <a:r>
              <a:rPr lang="en-US" altLang="ko-KR" dirty="0"/>
              <a:t>Virtual addresses need to be translated into physical addresses</a:t>
            </a:r>
          </a:p>
          <a:p>
            <a:pPr lvl="1"/>
            <a:r>
              <a:rPr lang="en-US" altLang="ko-KR" dirty="0"/>
              <a:t>OS uses a per-process page table(array of page table entries) to manage its memory at the page level</a:t>
            </a:r>
          </a:p>
          <a:p>
            <a:endParaRPr lang="en-US" altLang="ko-KR" dirty="0"/>
          </a:p>
          <a:p>
            <a:endParaRPr lang="en-US" altLang="ko-KR" dirty="0"/>
          </a:p>
          <a:p>
            <a:endParaRPr lang="ko-KR" altLang="en-US" dirty="0"/>
          </a:p>
        </p:txBody>
      </p:sp>
      <p:pic>
        <p:nvPicPr>
          <p:cNvPr id="1026" name="Picture 2">
            <a:extLst>
              <a:ext uri="{FF2B5EF4-FFF2-40B4-BE49-F238E27FC236}">
                <a16:creationId xmlns:a16="http://schemas.microsoft.com/office/drawing/2014/main" id="{9ACE7B04-A0EF-7424-818A-AFDD6567D5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1367" y="3736973"/>
            <a:ext cx="4721265" cy="2755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85796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5D0A3A58-FDDF-C7D8-A527-A1082857BE8F}"/>
              </a:ext>
            </a:extLst>
          </p:cNvPr>
          <p:cNvSpPr>
            <a:spLocks noGrp="1"/>
          </p:cNvSpPr>
          <p:nvPr>
            <p:ph type="title"/>
          </p:nvPr>
        </p:nvSpPr>
        <p:spPr/>
        <p:txBody>
          <a:bodyPr/>
          <a:lstStyle/>
          <a:p>
            <a:r>
              <a:rPr lang="en-US" altLang="ko-KR" dirty="0"/>
              <a:t>Virtual Address Translation</a:t>
            </a:r>
            <a:endParaRPr lang="ko-KR" altLang="en-US" dirty="0"/>
          </a:p>
        </p:txBody>
      </p:sp>
      <p:sp>
        <p:nvSpPr>
          <p:cNvPr id="3" name="내용 개체 틀 2">
            <a:extLst>
              <a:ext uri="{FF2B5EF4-FFF2-40B4-BE49-F238E27FC236}">
                <a16:creationId xmlns:a16="http://schemas.microsoft.com/office/drawing/2014/main" id="{26B15FE3-3228-84B9-7FDF-86B76A9AC395}"/>
              </a:ext>
            </a:extLst>
          </p:cNvPr>
          <p:cNvSpPr>
            <a:spLocks noGrp="1"/>
          </p:cNvSpPr>
          <p:nvPr>
            <p:ph idx="1"/>
          </p:nvPr>
        </p:nvSpPr>
        <p:spPr/>
        <p:txBody>
          <a:bodyPr>
            <a:normAutofit lnSpcReduction="10000"/>
          </a:bodyPr>
          <a:lstStyle/>
          <a:p>
            <a:r>
              <a:rPr lang="en-US" altLang="ko-KR" dirty="0"/>
              <a:t>When an instruction accesses a page, its access page is set to 1</a:t>
            </a:r>
          </a:p>
          <a:p>
            <a:endParaRPr lang="en-US" altLang="ko-KR" dirty="0"/>
          </a:p>
          <a:p>
            <a:r>
              <a:rPr lang="en-US" altLang="ko-KR" dirty="0"/>
              <a:t>When an attacker has root privilege, this access bit can be used as a covert channel</a:t>
            </a:r>
          </a:p>
          <a:p>
            <a:pPr marL="914400" lvl="1" indent="-457200">
              <a:buAutoNum type="arabicPeriod"/>
            </a:pPr>
            <a:r>
              <a:rPr lang="en-US" altLang="ko-KR" dirty="0"/>
              <a:t>Make a probe array(pa[]), which needs 256 consecutive pages for a page size of 4KB</a:t>
            </a:r>
          </a:p>
          <a:p>
            <a:pPr marL="914400" lvl="1" indent="-457200">
              <a:buAutoNum type="arabicPeriod"/>
            </a:pPr>
            <a:r>
              <a:rPr lang="en-US" altLang="ko-KR" dirty="0"/>
              <a:t>Assume that process acquires 1 byte of secret information ‘s’ then uses it to access pa[s*4096]</a:t>
            </a:r>
          </a:p>
          <a:p>
            <a:pPr lvl="3"/>
            <a:endParaRPr lang="en-US" altLang="ko-KR" dirty="0"/>
          </a:p>
          <a:p>
            <a:pPr marL="457200" lvl="1" indent="0">
              <a:buNone/>
            </a:pPr>
            <a:r>
              <a:rPr lang="en-US" altLang="ko-KR" dirty="0"/>
              <a:t>- Attacker can obtain ‘s’ by monitoring pa[]’s access bit</a:t>
            </a:r>
          </a:p>
          <a:p>
            <a:pPr marL="914400" lvl="1" indent="-457200">
              <a:buAutoNum type="arabicPeriod"/>
            </a:pPr>
            <a:endParaRPr lang="ko-KR" altLang="en-US" dirty="0"/>
          </a:p>
        </p:txBody>
      </p:sp>
    </p:spTree>
    <p:extLst>
      <p:ext uri="{BB962C8B-B14F-4D97-AF65-F5344CB8AC3E}">
        <p14:creationId xmlns:p14="http://schemas.microsoft.com/office/powerpoint/2010/main" val="13561057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733A48CB-0D67-DD48-E244-ED39D54EEA2B}"/>
              </a:ext>
            </a:extLst>
          </p:cNvPr>
          <p:cNvSpPr>
            <a:spLocks noGrp="1"/>
          </p:cNvSpPr>
          <p:nvPr>
            <p:ph type="title"/>
          </p:nvPr>
        </p:nvSpPr>
        <p:spPr/>
        <p:txBody>
          <a:bodyPr/>
          <a:lstStyle/>
          <a:p>
            <a:r>
              <a:rPr lang="en-US" altLang="ko-KR" dirty="0"/>
              <a:t>Threat Model</a:t>
            </a:r>
            <a:endParaRPr lang="ko-KR" altLang="en-US" dirty="0"/>
          </a:p>
        </p:txBody>
      </p:sp>
      <p:sp>
        <p:nvSpPr>
          <p:cNvPr id="3" name="내용 개체 틀 2">
            <a:extLst>
              <a:ext uri="{FF2B5EF4-FFF2-40B4-BE49-F238E27FC236}">
                <a16:creationId xmlns:a16="http://schemas.microsoft.com/office/drawing/2014/main" id="{B0D9FC24-81AA-6A33-40DD-DDD650DB47CD}"/>
              </a:ext>
            </a:extLst>
          </p:cNvPr>
          <p:cNvSpPr>
            <a:spLocks noGrp="1"/>
          </p:cNvSpPr>
          <p:nvPr>
            <p:ph idx="1"/>
          </p:nvPr>
        </p:nvSpPr>
        <p:spPr/>
        <p:txBody>
          <a:bodyPr>
            <a:normAutofit/>
          </a:bodyPr>
          <a:lstStyle/>
          <a:p>
            <a:r>
              <a:rPr lang="en-US" altLang="ko-KR" dirty="0"/>
              <a:t>The primary goal of </a:t>
            </a:r>
            <a:r>
              <a:rPr lang="en-US" altLang="ko-KR" dirty="0" err="1"/>
              <a:t>SGXDump</a:t>
            </a:r>
            <a:r>
              <a:rPr lang="en-US" altLang="ko-KR" dirty="0"/>
              <a:t> is to extract the memory’s entire contents, including any code and data in the target enclave by using the ROP payload</a:t>
            </a:r>
          </a:p>
          <a:p>
            <a:pPr lvl="1"/>
            <a:r>
              <a:rPr lang="en-US" altLang="ko-KR" dirty="0"/>
              <a:t>assume that the target application running the enclave has a memory corruption vulnerability</a:t>
            </a:r>
            <a:br>
              <a:rPr lang="en-US" altLang="ko-KR" dirty="0"/>
            </a:br>
            <a:r>
              <a:rPr lang="en-US" altLang="ko-KR" dirty="0"/>
              <a:t>(e.g., a stack buffer overflow)</a:t>
            </a:r>
          </a:p>
          <a:p>
            <a:pPr lvl="1"/>
            <a:endParaRPr lang="en-US" altLang="ko-KR" dirty="0"/>
          </a:p>
          <a:p>
            <a:r>
              <a:rPr lang="en-US" altLang="ko-KR" dirty="0"/>
              <a:t>suppose that the attacker can acquire root privilege, so has complete control of the OS</a:t>
            </a:r>
          </a:p>
        </p:txBody>
      </p:sp>
    </p:spTree>
    <p:extLst>
      <p:ext uri="{BB962C8B-B14F-4D97-AF65-F5344CB8AC3E}">
        <p14:creationId xmlns:p14="http://schemas.microsoft.com/office/powerpoint/2010/main" val="37526038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24C4D805-E967-9CC1-FD2B-F14CB70DDD82}"/>
              </a:ext>
            </a:extLst>
          </p:cNvPr>
          <p:cNvSpPr>
            <a:spLocks noGrp="1"/>
          </p:cNvSpPr>
          <p:nvPr>
            <p:ph type="title"/>
          </p:nvPr>
        </p:nvSpPr>
        <p:spPr/>
        <p:txBody>
          <a:bodyPr/>
          <a:lstStyle/>
          <a:p>
            <a:r>
              <a:rPr lang="en-US" altLang="ko-KR" dirty="0"/>
              <a:t>Threat</a:t>
            </a:r>
            <a:r>
              <a:rPr lang="ko-KR" altLang="en-US" dirty="0"/>
              <a:t> </a:t>
            </a:r>
            <a:r>
              <a:rPr lang="en-US" altLang="ko-KR" dirty="0"/>
              <a:t>Model</a:t>
            </a:r>
            <a:endParaRPr lang="ko-KR" altLang="en-US" dirty="0"/>
          </a:p>
        </p:txBody>
      </p:sp>
      <p:sp>
        <p:nvSpPr>
          <p:cNvPr id="3" name="내용 개체 틀 2">
            <a:extLst>
              <a:ext uri="{FF2B5EF4-FFF2-40B4-BE49-F238E27FC236}">
                <a16:creationId xmlns:a16="http://schemas.microsoft.com/office/drawing/2014/main" id="{4407486E-8AAF-3AEF-081D-F73B1379CCE5}"/>
              </a:ext>
            </a:extLst>
          </p:cNvPr>
          <p:cNvSpPr>
            <a:spLocks noGrp="1"/>
          </p:cNvSpPr>
          <p:nvPr>
            <p:ph idx="1"/>
          </p:nvPr>
        </p:nvSpPr>
        <p:spPr/>
        <p:txBody>
          <a:bodyPr/>
          <a:lstStyle/>
          <a:p>
            <a:r>
              <a:rPr lang="en-US" altLang="ko-KR" dirty="0"/>
              <a:t>Thus, we assume that the attacker can install a kernel module for checking the access bit of the victim process</a:t>
            </a:r>
            <a:endParaRPr lang="ko-KR" altLang="en-US" dirty="0"/>
          </a:p>
          <a:p>
            <a:endParaRPr lang="ko-KR" altLang="en-US" dirty="0"/>
          </a:p>
        </p:txBody>
      </p:sp>
      <p:pic>
        <p:nvPicPr>
          <p:cNvPr id="4" name="그림 3">
            <a:extLst>
              <a:ext uri="{FF2B5EF4-FFF2-40B4-BE49-F238E27FC236}">
                <a16:creationId xmlns:a16="http://schemas.microsoft.com/office/drawing/2014/main" id="{6277BA70-F0AB-C493-AB4F-8D0888F3DDBF}"/>
              </a:ext>
            </a:extLst>
          </p:cNvPr>
          <p:cNvPicPr>
            <a:picLocks noChangeAspect="1"/>
          </p:cNvPicPr>
          <p:nvPr/>
        </p:nvPicPr>
        <p:blipFill>
          <a:blip r:embed="rId2"/>
          <a:stretch>
            <a:fillRect/>
          </a:stretch>
        </p:blipFill>
        <p:spPr>
          <a:xfrm>
            <a:off x="1524000" y="3429000"/>
            <a:ext cx="6096000" cy="2368972"/>
          </a:xfrm>
          <a:prstGeom prst="rect">
            <a:avLst/>
          </a:prstGeom>
        </p:spPr>
      </p:pic>
    </p:spTree>
    <p:extLst>
      <p:ext uri="{BB962C8B-B14F-4D97-AF65-F5344CB8AC3E}">
        <p14:creationId xmlns:p14="http://schemas.microsoft.com/office/powerpoint/2010/main" val="2708113377"/>
      </p:ext>
    </p:extLst>
  </p:cSld>
  <p:clrMapOvr>
    <a:masterClrMapping/>
  </p:clrMapOvr>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테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1275</TotalTime>
  <Words>2873</Words>
  <Application>Microsoft Office PowerPoint</Application>
  <PresentationFormat>화면 슬라이드 쇼(4:3)</PresentationFormat>
  <Paragraphs>315</Paragraphs>
  <Slides>24</Slides>
  <Notes>18</Notes>
  <HiddenSlides>0</HiddenSlides>
  <MMClips>0</MMClips>
  <ScaleCrop>false</ScaleCrop>
  <HeadingPairs>
    <vt:vector size="6" baseType="variant">
      <vt:variant>
        <vt:lpstr>사용한 글꼴</vt:lpstr>
      </vt:variant>
      <vt:variant>
        <vt:i4>5</vt:i4>
      </vt:variant>
      <vt:variant>
        <vt:lpstr>테마</vt:lpstr>
      </vt:variant>
      <vt:variant>
        <vt:i4>1</vt:i4>
      </vt:variant>
      <vt:variant>
        <vt:lpstr>슬라이드 제목</vt:lpstr>
      </vt:variant>
      <vt:variant>
        <vt:i4>24</vt:i4>
      </vt:variant>
    </vt:vector>
  </HeadingPairs>
  <TitlesOfParts>
    <vt:vector size="30" baseType="lpstr">
      <vt:lpstr>맑은 고딕</vt:lpstr>
      <vt:lpstr>Arial</vt:lpstr>
      <vt:lpstr>Calibri</vt:lpstr>
      <vt:lpstr>Calibri Light</vt:lpstr>
      <vt:lpstr>Symbol</vt:lpstr>
      <vt:lpstr>Office 테마</vt:lpstr>
      <vt:lpstr>SGXDump: A Repeatable Code-Reuse Attack for Extracting SGX Enclave Memory</vt:lpstr>
      <vt:lpstr>Contents</vt:lpstr>
      <vt:lpstr>Background</vt:lpstr>
      <vt:lpstr>Intel’s Software Guard Extensions</vt:lpstr>
      <vt:lpstr>Enclave ASLR</vt:lpstr>
      <vt:lpstr>Virtual Address Translation</vt:lpstr>
      <vt:lpstr>Virtual Address Translation</vt:lpstr>
      <vt:lpstr>Threat Model</vt:lpstr>
      <vt:lpstr>Threat Model</vt:lpstr>
      <vt:lpstr>SGXDump Attack Overview</vt:lpstr>
      <vt:lpstr>SGXDump</vt:lpstr>
      <vt:lpstr>SGXDump</vt:lpstr>
      <vt:lpstr>Probe Array Monitoring</vt:lpstr>
      <vt:lpstr>Probe Array Monitoring</vt:lpstr>
      <vt:lpstr>Attack Design</vt:lpstr>
      <vt:lpstr>Attack Design</vt:lpstr>
      <vt:lpstr>Attack Design</vt:lpstr>
      <vt:lpstr>Attack Design</vt:lpstr>
      <vt:lpstr>Attack Design</vt:lpstr>
      <vt:lpstr>Attack Design</vt:lpstr>
      <vt:lpstr>Attack Design</vt:lpstr>
      <vt:lpstr>Implementation</vt:lpstr>
      <vt:lpstr>Implementation</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SGXDump: A Repeatable Code-Reuse Attack for Extracting SGX Enclave Memory</dc:title>
  <dc:creator>박 수원</dc:creator>
  <cp:lastModifiedBy>박 수원</cp:lastModifiedBy>
  <cp:revision>13</cp:revision>
  <dcterms:created xsi:type="dcterms:W3CDTF">2022-10-25T16:20:53Z</dcterms:created>
  <dcterms:modified xsi:type="dcterms:W3CDTF">2022-10-30T19:02:43Z</dcterms:modified>
</cp:coreProperties>
</file>