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7" r:id="rId8"/>
    <p:sldId id="262" r:id="rId9"/>
    <p:sldId id="263" r:id="rId10"/>
    <p:sldId id="264" r:id="rId11"/>
    <p:sldId id="265" r:id="rId12"/>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7183" autoAdjust="0"/>
  </p:normalViewPr>
  <p:slideViewPr>
    <p:cSldViewPr snapToGrid="0" showGuides="1">
      <p:cViewPr varScale="1">
        <p:scale>
          <a:sx n="57" d="100"/>
          <a:sy n="57" d="100"/>
        </p:scale>
        <p:origin x="108" y="690"/>
      </p:cViewPr>
      <p:guideLst>
        <p:guide orient="horz" pos="2160"/>
        <p:guide pos="3840"/>
      </p:guideLst>
    </p:cSldViewPr>
  </p:slideViewPr>
  <p:notesTextViewPr>
    <p:cViewPr>
      <p:scale>
        <a:sx n="1" d="1"/>
        <a:sy n="1" d="1"/>
      </p:scale>
      <p:origin x="0" y="-2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BBE36-7A98-416F-AEC4-6E390D3EFFD7}" type="datetimeFigureOut">
              <a:rPr lang="ko-KR" altLang="en-US" smtClean="0"/>
              <a:t>2018-04-11</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3E2BC0-43E6-45AF-96EE-C6D0F011C150}" type="slidenum">
              <a:rPr lang="ko-KR" altLang="en-US" smtClean="0"/>
              <a:t>‹#›</a:t>
            </a:fld>
            <a:endParaRPr lang="ko-KR" altLang="en-US"/>
          </a:p>
        </p:txBody>
      </p:sp>
    </p:spTree>
    <p:extLst>
      <p:ext uri="{BB962C8B-B14F-4D97-AF65-F5344CB8AC3E}">
        <p14:creationId xmlns:p14="http://schemas.microsoft.com/office/powerpoint/2010/main" val="2580633609"/>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sz="1200" kern="1200" dirty="0" smtClean="0">
                <a:solidFill>
                  <a:schemeClr val="tx1"/>
                </a:solidFill>
                <a:latin typeface="+mn-lt"/>
                <a:ea typeface="+mn-ea"/>
                <a:cs typeface="+mn-cs"/>
              </a:rPr>
              <a:t>- </a:t>
            </a:r>
            <a:r>
              <a:rPr lang="ko-KR" altLang="en-US" sz="1200" kern="1200" dirty="0" smtClean="0">
                <a:solidFill>
                  <a:schemeClr val="tx1"/>
                </a:solidFill>
                <a:latin typeface="+mn-lt"/>
                <a:ea typeface="+mn-ea"/>
                <a:cs typeface="+mn-cs"/>
              </a:rPr>
              <a:t>공개 </a:t>
            </a:r>
            <a:r>
              <a:rPr lang="ko-KR" altLang="en-US" sz="1200" kern="1200" dirty="0" smtClean="0">
                <a:solidFill>
                  <a:schemeClr val="tx1"/>
                </a:solidFill>
                <a:latin typeface="+mn-lt"/>
                <a:ea typeface="+mn-ea"/>
                <a:cs typeface="+mn-cs"/>
              </a:rPr>
              <a:t>키는 타원 곡선 곱셈을 사용하여 개인 키에서 계산됩니다</a:t>
            </a:r>
            <a:r>
              <a:rPr lang="en-US" altLang="ko" sz="1200" kern="1200" dirty="0" smtClean="0">
                <a:solidFill>
                  <a:schemeClr val="tx1"/>
                </a:solidFill>
                <a:latin typeface="+mn-lt"/>
                <a:ea typeface="+mn-ea"/>
                <a:cs typeface="+mn-cs"/>
              </a:rPr>
              <a:t>. </a:t>
            </a:r>
          </a:p>
          <a:p>
            <a:r>
              <a:rPr lang="en-US" altLang="ko" sz="1200" kern="1200" dirty="0" smtClean="0">
                <a:solidFill>
                  <a:schemeClr val="tx1"/>
                </a:solidFill>
                <a:latin typeface="+mn-lt"/>
                <a:ea typeface="+mn-ea"/>
                <a:cs typeface="+mn-cs"/>
              </a:rPr>
              <a:t>- K </a:t>
            </a:r>
            <a:r>
              <a:rPr lang="en-US" altLang="ko" sz="1200" kern="1200" dirty="0" smtClean="0">
                <a:solidFill>
                  <a:schemeClr val="tx1"/>
                </a:solidFill>
                <a:latin typeface="+mn-lt"/>
                <a:ea typeface="+mn-ea"/>
                <a:cs typeface="+mn-cs"/>
              </a:rPr>
              <a:t>= k * G, </a:t>
            </a:r>
            <a:r>
              <a:rPr lang="ko-KR" altLang="en-US" sz="1200" kern="1200" dirty="0" smtClean="0">
                <a:solidFill>
                  <a:schemeClr val="tx1"/>
                </a:solidFill>
                <a:latin typeface="+mn-lt"/>
                <a:ea typeface="+mn-ea"/>
                <a:cs typeface="+mn-cs"/>
              </a:rPr>
              <a:t>여기서 </a:t>
            </a:r>
            <a:r>
              <a:rPr lang="en-US" altLang="ko" sz="1200" kern="1200" dirty="0" smtClean="0">
                <a:solidFill>
                  <a:schemeClr val="tx1"/>
                </a:solidFill>
                <a:latin typeface="+mn-lt"/>
                <a:ea typeface="+mn-ea"/>
                <a:cs typeface="+mn-cs"/>
              </a:rPr>
              <a:t>k</a:t>
            </a:r>
            <a:r>
              <a:rPr lang="ko-KR" altLang="en-US" sz="1200" kern="1200" dirty="0" smtClean="0">
                <a:solidFill>
                  <a:schemeClr val="tx1"/>
                </a:solidFill>
                <a:latin typeface="+mn-lt"/>
                <a:ea typeface="+mn-ea"/>
                <a:cs typeface="+mn-cs"/>
              </a:rPr>
              <a:t>는 개인 키</a:t>
            </a:r>
            <a:r>
              <a:rPr lang="en-US" altLang="ko" sz="1200" kern="1200" dirty="0" smtClean="0">
                <a:solidFill>
                  <a:schemeClr val="tx1"/>
                </a:solidFill>
                <a:latin typeface="+mn-lt"/>
                <a:ea typeface="+mn-ea"/>
                <a:cs typeface="+mn-cs"/>
              </a:rPr>
              <a:t>, G</a:t>
            </a:r>
            <a:r>
              <a:rPr lang="ko-KR" altLang="en-US" sz="1200" kern="1200" dirty="0" smtClean="0">
                <a:solidFill>
                  <a:schemeClr val="tx1"/>
                </a:solidFill>
                <a:latin typeface="+mn-lt"/>
                <a:ea typeface="+mn-ea"/>
                <a:cs typeface="+mn-cs"/>
              </a:rPr>
              <a:t>는 일반 점이라고하는 상수 점</a:t>
            </a:r>
            <a:r>
              <a:rPr lang="en-US" altLang="ko" sz="1200" kern="1200" dirty="0" smtClean="0">
                <a:solidFill>
                  <a:schemeClr val="tx1"/>
                </a:solidFill>
                <a:latin typeface="+mn-lt"/>
                <a:ea typeface="+mn-ea"/>
                <a:cs typeface="+mn-cs"/>
              </a:rPr>
              <a:t>, K</a:t>
            </a:r>
            <a:r>
              <a:rPr lang="ko-KR" altLang="en-US" sz="1200" kern="1200" dirty="0" smtClean="0">
                <a:solidFill>
                  <a:schemeClr val="tx1"/>
                </a:solidFill>
                <a:latin typeface="+mn-lt"/>
                <a:ea typeface="+mn-ea"/>
                <a:cs typeface="+mn-cs"/>
              </a:rPr>
              <a:t>는 결과 공개 키입니다</a:t>
            </a:r>
            <a:r>
              <a:rPr lang="en-US" altLang="ko" sz="1200" kern="1200" dirty="0" smtClean="0">
                <a:solidFill>
                  <a:schemeClr val="tx1"/>
                </a:solidFill>
                <a:latin typeface="+mn-lt"/>
                <a:ea typeface="+mn-ea"/>
                <a:cs typeface="+mn-cs"/>
              </a:rPr>
              <a:t>.</a:t>
            </a:r>
          </a:p>
          <a:p>
            <a:r>
              <a:rPr lang="en-US" altLang="ko-KR" dirty="0" smtClean="0"/>
              <a:t>- </a:t>
            </a:r>
            <a:r>
              <a:rPr lang="ko-KR" altLang="en-US" dirty="0" smtClean="0"/>
              <a:t>계산은 </a:t>
            </a:r>
            <a:r>
              <a:rPr lang="ko-KR" altLang="en-US" dirty="0" smtClean="0"/>
              <a:t>방향으로 만 작동하기 때문에 개인 키는 공개 키로 변환 될 수 있지만 공개 키는 개인 키로 변환 될 수 없습니다</a:t>
            </a:r>
            <a:r>
              <a:rPr lang="en-US" altLang="ko-KR" dirty="0" smtClean="0"/>
              <a:t>.</a:t>
            </a:r>
          </a:p>
          <a:p>
            <a:r>
              <a:rPr lang="en-US" altLang="ko-KR" sz="1200" kern="1200" dirty="0" smtClean="0">
                <a:solidFill>
                  <a:schemeClr val="tx1"/>
                </a:solidFill>
                <a:latin typeface="+mn-lt"/>
                <a:ea typeface="+mn-ea"/>
                <a:cs typeface="+mn-cs"/>
              </a:rPr>
              <a:t>- </a:t>
            </a:r>
            <a:r>
              <a:rPr lang="ko-KR" altLang="en-US" sz="1200" kern="1200" dirty="0" smtClean="0">
                <a:solidFill>
                  <a:schemeClr val="tx1"/>
                </a:solidFill>
                <a:latin typeface="+mn-lt"/>
                <a:ea typeface="+mn-ea"/>
                <a:cs typeface="+mn-cs"/>
              </a:rPr>
              <a:t>타원 곡선 곱셈은 암호 작성자가 </a:t>
            </a:r>
            <a:r>
              <a:rPr lang="en-US" altLang="ko" sz="1200" kern="1200" dirty="0" smtClean="0">
                <a:solidFill>
                  <a:schemeClr val="tx1"/>
                </a:solidFill>
                <a:latin typeface="+mn-lt"/>
                <a:ea typeface="+mn-ea"/>
                <a:cs typeface="+mn-cs"/>
              </a:rPr>
              <a:t>"</a:t>
            </a:r>
            <a:r>
              <a:rPr lang="ko-KR" altLang="en-US" sz="1200" kern="1200" dirty="0" smtClean="0">
                <a:solidFill>
                  <a:schemeClr val="tx1"/>
                </a:solidFill>
                <a:latin typeface="+mn-lt"/>
                <a:ea typeface="+mn-ea"/>
                <a:cs typeface="+mn-cs"/>
              </a:rPr>
              <a:t>트랩 도어 </a:t>
            </a:r>
            <a:r>
              <a:rPr lang="en-US" altLang="ko" sz="1200" kern="1200" dirty="0" smtClean="0">
                <a:solidFill>
                  <a:schemeClr val="tx1"/>
                </a:solidFill>
                <a:latin typeface="+mn-lt"/>
                <a:ea typeface="+mn-ea"/>
                <a:cs typeface="+mn-cs"/>
              </a:rPr>
              <a:t>(trap door)"</a:t>
            </a:r>
            <a:r>
              <a:rPr lang="ko-KR" altLang="en-US" sz="1200" kern="1200" dirty="0" smtClean="0">
                <a:solidFill>
                  <a:schemeClr val="tx1"/>
                </a:solidFill>
                <a:latin typeface="+mn-lt"/>
                <a:ea typeface="+mn-ea"/>
                <a:cs typeface="+mn-cs"/>
              </a:rPr>
              <a:t>기능이라고 부르는 함수 유형입니다</a:t>
            </a:r>
            <a:r>
              <a:rPr lang="en-US" altLang="ko" sz="1200" kern="1200" dirty="0" smtClean="0">
                <a:solidFill>
                  <a:schemeClr val="tx1"/>
                </a:solidFill>
                <a:latin typeface="+mn-lt"/>
                <a:ea typeface="+mn-ea"/>
                <a:cs typeface="+mn-cs"/>
              </a:rPr>
              <a:t>. </a:t>
            </a:r>
          </a:p>
          <a:p>
            <a:r>
              <a:rPr lang="en-US" altLang="ko-KR" sz="1200" kern="1200" dirty="0" smtClean="0">
                <a:solidFill>
                  <a:schemeClr val="tx1"/>
                </a:solidFill>
                <a:latin typeface="+mn-lt"/>
                <a:ea typeface="+mn-ea"/>
                <a:cs typeface="+mn-cs"/>
              </a:rPr>
              <a:t>- </a:t>
            </a:r>
            <a:r>
              <a:rPr lang="ko-KR" altLang="en-US" sz="1200" kern="1200" dirty="0" smtClean="0">
                <a:solidFill>
                  <a:schemeClr val="tx1"/>
                </a:solidFill>
                <a:latin typeface="+mn-lt"/>
                <a:ea typeface="+mn-ea"/>
                <a:cs typeface="+mn-cs"/>
              </a:rPr>
              <a:t>한 방향으로는 수행하기 쉽고 반대 방향에서는 수행하기가 쉽지 않습니다</a:t>
            </a:r>
            <a:r>
              <a:rPr lang="en-US" altLang="ko" sz="1200" kern="1200" dirty="0" smtClean="0">
                <a:solidFill>
                  <a:schemeClr val="tx1"/>
                </a:solidFill>
                <a:latin typeface="+mn-lt"/>
                <a:ea typeface="+mn-ea"/>
                <a:cs typeface="+mn-cs"/>
              </a:rPr>
              <a:t>. </a:t>
            </a:r>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2</a:t>
            </a:fld>
            <a:endParaRPr lang="ko-KR" altLang="en-US"/>
          </a:p>
        </p:txBody>
      </p:sp>
    </p:spTree>
    <p:extLst>
      <p:ext uri="{BB962C8B-B14F-4D97-AF65-F5344CB8AC3E}">
        <p14:creationId xmlns:p14="http://schemas.microsoft.com/office/powerpoint/2010/main" val="3609787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altLang="en-US" sz="1200" b="0" i="0" kern="1200" dirty="0" smtClean="0">
                <a:solidFill>
                  <a:schemeClr val="tx1"/>
                </a:solidFill>
                <a:effectLst/>
                <a:latin typeface="+mn-lt"/>
                <a:ea typeface="+mn-ea"/>
                <a:cs typeface="+mn-cs"/>
              </a:rPr>
              <a:t>이 새로운 곡선 표현을 사용하면 메시지를 가져와서 곡선에서 점으로 나타낼 수 있습니다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메시지를 가져와서 그것을 </a:t>
            </a:r>
            <a:r>
              <a:rPr lang="en-US" altLang="ko-KR" sz="1200" b="0" i="0" kern="1200" dirty="0" smtClean="0">
                <a:solidFill>
                  <a:schemeClr val="tx1"/>
                </a:solidFill>
                <a:effectLst/>
                <a:latin typeface="+mn-lt"/>
                <a:ea typeface="+mn-ea"/>
                <a:cs typeface="+mn-cs"/>
              </a:rPr>
              <a:t>x</a:t>
            </a:r>
            <a:r>
              <a:rPr lang="ko-KR" altLang="en-US" sz="1200" b="0" i="0" kern="1200" dirty="0" smtClean="0">
                <a:solidFill>
                  <a:schemeClr val="tx1"/>
                </a:solidFill>
                <a:effectLst/>
                <a:latin typeface="+mn-lt"/>
                <a:ea typeface="+mn-ea"/>
                <a:cs typeface="+mn-cs"/>
              </a:rPr>
              <a:t>좌표로 설정하고</a:t>
            </a:r>
            <a:r>
              <a:rPr lang="en-US" altLang="ko-KR" sz="1200" b="0" i="0" kern="1200" dirty="0" smtClean="0">
                <a:solidFill>
                  <a:schemeClr val="tx1"/>
                </a:solidFill>
                <a:effectLst/>
                <a:latin typeface="+mn-lt"/>
                <a:ea typeface="+mn-ea"/>
                <a:cs typeface="+mn-cs"/>
              </a:rPr>
              <a:t>, y</a:t>
            </a:r>
            <a:r>
              <a:rPr lang="ko-KR" altLang="en-US" sz="1200" b="0" i="0" kern="1200" dirty="0" smtClean="0">
                <a:solidFill>
                  <a:schemeClr val="tx1"/>
                </a:solidFill>
                <a:effectLst/>
                <a:latin typeface="+mn-lt"/>
                <a:ea typeface="+mn-ea"/>
                <a:cs typeface="+mn-cs"/>
              </a:rPr>
              <a:t>를 풀면 곡선 위에 점을 찍는 것에 대해 생각해 볼 수 있습니다</a:t>
            </a:r>
            <a:r>
              <a:rPr lang="en-US" altLang="ko-KR" sz="1200" b="0" i="0" kern="1200" dirty="0" smtClean="0">
                <a:solidFill>
                  <a:schemeClr val="tx1"/>
                </a:solidFill>
                <a:effectLst/>
                <a:latin typeface="+mn-lt"/>
                <a:ea typeface="+mn-ea"/>
                <a:cs typeface="+mn-cs"/>
              </a:rPr>
              <a:t>.</a:t>
            </a:r>
          </a:p>
          <a:p>
            <a:r>
              <a:rPr lang="en-US" altLang="ko-KR" dirty="0" smtClean="0"/>
              <a:t>With this new curve representation, this can get messages and represent points in curves. It can think about taking a message, setting it to the x coordinate, and solving y to get the point on the curve.</a:t>
            </a:r>
          </a:p>
          <a:p>
            <a:endParaRPr lang="en-US" altLang="ko-KR" sz="1200" b="0" i="0" kern="1200" dirty="0" smtClean="0">
              <a:solidFill>
                <a:schemeClr val="tx1"/>
              </a:solidFill>
              <a:effectLst/>
              <a:latin typeface="+mn-lt"/>
              <a:ea typeface="+mn-ea"/>
              <a:cs typeface="+mn-cs"/>
            </a:endParaRPr>
          </a:p>
          <a:p>
            <a:r>
              <a:rPr lang="ko-KR" altLang="en-US" sz="1200" b="0" i="0" kern="1200" dirty="0" smtClean="0">
                <a:solidFill>
                  <a:schemeClr val="tx1"/>
                </a:solidFill>
                <a:effectLst/>
                <a:latin typeface="+mn-lt"/>
                <a:ea typeface="+mn-ea"/>
                <a:cs typeface="+mn-cs"/>
              </a:rPr>
              <a:t>타원 곡선 암호 시스템은 소수로서 최댓값</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곡선 방정식 및 곡선상의 </a:t>
            </a:r>
            <a:r>
              <a:rPr lang="ko-KR" altLang="en-US" sz="1200" b="0" i="0" kern="1200" dirty="0" err="1" smtClean="0">
                <a:solidFill>
                  <a:schemeClr val="tx1"/>
                </a:solidFill>
                <a:effectLst/>
                <a:latin typeface="+mn-lt"/>
                <a:ea typeface="+mn-ea"/>
                <a:cs typeface="+mn-cs"/>
              </a:rPr>
              <a:t>공개점을</a:t>
            </a:r>
            <a:r>
              <a:rPr lang="ko-KR" altLang="en-US" sz="1200" b="0" i="0" kern="1200" dirty="0" smtClean="0">
                <a:solidFill>
                  <a:schemeClr val="tx1"/>
                </a:solidFill>
                <a:effectLst/>
                <a:latin typeface="+mn-lt"/>
                <a:ea typeface="+mn-ea"/>
                <a:cs typeface="+mn-cs"/>
              </a:rPr>
              <a:t> 선택함으로써 정의 될 수 있습니다</a:t>
            </a:r>
            <a:r>
              <a:rPr lang="en-US" altLang="ko-KR" sz="1200" b="0" i="0" kern="1200" dirty="0" smtClean="0">
                <a:solidFill>
                  <a:schemeClr val="tx1"/>
                </a:solidFill>
                <a:effectLst/>
                <a:latin typeface="+mn-lt"/>
                <a:ea typeface="+mn-ea"/>
                <a:cs typeface="+mn-cs"/>
              </a:rPr>
              <a:t>.</a:t>
            </a:r>
          </a:p>
          <a:p>
            <a:r>
              <a:rPr lang="en-US" altLang="ko-KR" dirty="0" smtClean="0"/>
              <a:t>An elliptic curve cryptosystem can be defined by choosing the maximum value, the curve equation and the open point on the curve as a decimal number. </a:t>
            </a:r>
          </a:p>
          <a:p>
            <a:r>
              <a:rPr lang="ko-KR" altLang="en-US" sz="1200" b="0" i="0" kern="1200" dirty="0" smtClean="0">
                <a:solidFill>
                  <a:schemeClr val="tx1"/>
                </a:solidFill>
                <a:effectLst/>
                <a:latin typeface="+mn-lt"/>
                <a:ea typeface="+mn-ea"/>
                <a:cs typeface="+mn-cs"/>
              </a:rPr>
              <a:t>개인 키는 숫자 </a:t>
            </a:r>
            <a:r>
              <a:rPr lang="en-US" altLang="ko-KR" sz="1200" b="0" i="0" kern="1200" dirty="0" err="1" smtClean="0">
                <a:solidFill>
                  <a:schemeClr val="tx1"/>
                </a:solidFill>
                <a:effectLst/>
                <a:latin typeface="+mn-lt"/>
                <a:ea typeface="+mn-ea"/>
                <a:cs typeface="+mn-cs"/>
              </a:rPr>
              <a:t>priv</a:t>
            </a:r>
            <a:r>
              <a:rPr lang="ko-KR" altLang="en-US" sz="1200" b="0" i="0" kern="1200" dirty="0" smtClean="0">
                <a:solidFill>
                  <a:schemeClr val="tx1"/>
                </a:solidFill>
                <a:effectLst/>
                <a:latin typeface="+mn-lt"/>
                <a:ea typeface="+mn-ea"/>
                <a:cs typeface="+mn-cs"/>
              </a:rPr>
              <a:t>이고</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공개 키는 </a:t>
            </a:r>
            <a:r>
              <a:rPr lang="en-US" altLang="ko-KR" sz="1200" b="0" i="0" kern="1200" dirty="0" err="1" smtClean="0">
                <a:solidFill>
                  <a:schemeClr val="tx1"/>
                </a:solidFill>
                <a:effectLst/>
                <a:latin typeface="+mn-lt"/>
                <a:ea typeface="+mn-ea"/>
                <a:cs typeface="+mn-cs"/>
              </a:rPr>
              <a:t>priv</a:t>
            </a:r>
            <a:r>
              <a:rPr lang="ko-KR" altLang="en-US" sz="1200" b="0" i="0" kern="1200" dirty="0" smtClean="0">
                <a:solidFill>
                  <a:schemeClr val="tx1"/>
                </a:solidFill>
                <a:effectLst/>
                <a:latin typeface="+mn-lt"/>
                <a:ea typeface="+mn-ea"/>
                <a:cs typeface="+mn-cs"/>
              </a:rPr>
              <a:t>값을 </a:t>
            </a:r>
            <a:r>
              <a:rPr lang="en-US" altLang="ko-KR" sz="1200" b="0" i="0" kern="1200" dirty="0" err="1" smtClean="0">
                <a:solidFill>
                  <a:schemeClr val="tx1"/>
                </a:solidFill>
                <a:effectLst/>
                <a:latin typeface="+mn-lt"/>
                <a:ea typeface="+mn-ea"/>
                <a:cs typeface="+mn-cs"/>
              </a:rPr>
              <a:t>priv</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배수만큼 제곱하여 </a:t>
            </a:r>
            <a:r>
              <a:rPr lang="en-US" altLang="ko-KR" sz="1200" b="0" i="0" kern="1200" dirty="0" smtClean="0">
                <a:solidFill>
                  <a:schemeClr val="tx1"/>
                </a:solidFill>
                <a:effectLst/>
                <a:latin typeface="+mn-lt"/>
                <a:ea typeface="+mn-ea"/>
                <a:cs typeface="+mn-cs"/>
              </a:rPr>
              <a:t>dotted</a:t>
            </a:r>
            <a:r>
              <a:rPr lang="ko-KR" altLang="en-US" sz="1200" b="0" i="0" kern="1200" dirty="0" smtClean="0">
                <a:solidFill>
                  <a:schemeClr val="tx1"/>
                </a:solidFill>
                <a:effectLst/>
                <a:latin typeface="+mn-lt"/>
                <a:ea typeface="+mn-ea"/>
                <a:cs typeface="+mn-cs"/>
              </a:rPr>
              <a:t>된 </a:t>
            </a:r>
            <a:r>
              <a:rPr lang="ko-KR" altLang="en-US" sz="1200" b="0" i="0" kern="1200" dirty="0" err="1" smtClean="0">
                <a:solidFill>
                  <a:schemeClr val="tx1"/>
                </a:solidFill>
                <a:effectLst/>
                <a:latin typeface="+mn-lt"/>
                <a:ea typeface="+mn-ea"/>
                <a:cs typeface="+mn-cs"/>
              </a:rPr>
              <a:t>공개점</a:t>
            </a:r>
            <a:r>
              <a:rPr lang="ko-KR" altLang="en-US" sz="1200" b="0" i="0" kern="1200" dirty="0" smtClean="0">
                <a:solidFill>
                  <a:schemeClr val="tx1"/>
                </a:solidFill>
                <a:effectLst/>
                <a:latin typeface="+mn-lt"/>
                <a:ea typeface="+mn-ea"/>
                <a:cs typeface="+mn-cs"/>
              </a:rPr>
              <a:t> 입니다</a:t>
            </a:r>
            <a:r>
              <a:rPr lang="en-US" altLang="ko-KR" sz="1200" b="0" i="0" kern="1200" dirty="0" smtClean="0">
                <a:solidFill>
                  <a:schemeClr val="tx1"/>
                </a:solidFill>
                <a:effectLst/>
                <a:latin typeface="+mn-lt"/>
                <a:ea typeface="+mn-ea"/>
                <a:cs typeface="+mn-cs"/>
              </a:rPr>
              <a:t>.</a:t>
            </a:r>
          </a:p>
          <a:p>
            <a:r>
              <a:rPr lang="en-US" altLang="ko-KR" dirty="0" smtClean="0"/>
              <a:t>The private key is a number private, and the public key is a dotted public point that is the private value multiplied by a private multiple.</a:t>
            </a:r>
            <a:endParaRPr lang="ko-KR" altLang="en-US" dirty="0" smtClean="0"/>
          </a:p>
          <a:p>
            <a:r>
              <a:rPr lang="ko-KR" altLang="en-US" dirty="0" err="1" smtClean="0"/>
              <a:t>줄바꿈</a:t>
            </a:r>
            <a:r>
              <a:rPr lang="ko-KR" altLang="en-US" dirty="0" smtClean="0"/>
              <a:t> 처리를 </a:t>
            </a:r>
            <a:r>
              <a:rPr lang="ko-KR" altLang="en-US" dirty="0" err="1" smtClean="0"/>
              <a:t>할때</a:t>
            </a:r>
            <a:r>
              <a:rPr lang="ko-KR" altLang="en-US" dirty="0" smtClean="0"/>
              <a:t> 최대값을 넘어간다</a:t>
            </a:r>
            <a:r>
              <a:rPr lang="en-US" altLang="ko-KR" dirty="0" smtClean="0"/>
              <a:t>.</a:t>
            </a:r>
          </a:p>
          <a:p>
            <a:r>
              <a:rPr lang="en-US" altLang="ko-KR" dirty="0" smtClean="0"/>
              <a:t>When line processing is done, the maximum value is exceeded.</a:t>
            </a:r>
          </a:p>
          <a:p>
            <a:r>
              <a:rPr lang="ko-KR" altLang="en-US" dirty="0" smtClean="0"/>
              <a:t>첫번째 점과 </a:t>
            </a:r>
            <a:r>
              <a:rPr lang="ko-KR" altLang="en-US" dirty="0" err="1" smtClean="0"/>
              <a:t>나중점의</a:t>
            </a:r>
            <a:r>
              <a:rPr lang="ko-KR" altLang="en-US" dirty="0" smtClean="0"/>
              <a:t> 위치를 알고있다고 하더라도 </a:t>
            </a:r>
            <a:r>
              <a:rPr lang="ko-KR" altLang="en-US" dirty="0" err="1" smtClean="0"/>
              <a:t>몇번</a:t>
            </a:r>
            <a:r>
              <a:rPr lang="ko-KR" altLang="en-US" dirty="0" smtClean="0"/>
              <a:t> </a:t>
            </a:r>
            <a:r>
              <a:rPr lang="en-US" altLang="ko-KR" dirty="0" smtClean="0"/>
              <a:t>dot</a:t>
            </a:r>
            <a:r>
              <a:rPr lang="ko-KR" altLang="en-US" dirty="0" smtClean="0"/>
              <a:t>시켜주는지도 </a:t>
            </a:r>
            <a:r>
              <a:rPr lang="ko-KR" altLang="en-US" dirty="0" err="1" smtClean="0"/>
              <a:t>모를것입니다</a:t>
            </a:r>
            <a:r>
              <a:rPr lang="en-US" altLang="ko-KR" dirty="0" smtClean="0"/>
              <a:t>.</a:t>
            </a:r>
          </a:p>
          <a:p>
            <a:r>
              <a:rPr lang="en-US" altLang="ko-KR" baseline="0" dirty="0" smtClean="0"/>
              <a:t>If it is no private value, it may be dotted several times even if it knows the position of the first point and the second point.</a:t>
            </a:r>
            <a:endParaRPr lang="en-US" altLang="ko-KR" dirty="0" smtClean="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11</a:t>
            </a:fld>
            <a:endParaRPr lang="ko-KR" altLang="en-US"/>
          </a:p>
        </p:txBody>
      </p:sp>
    </p:spTree>
    <p:extLst>
      <p:ext uri="{BB962C8B-B14F-4D97-AF65-F5344CB8AC3E}">
        <p14:creationId xmlns:p14="http://schemas.microsoft.com/office/powerpoint/2010/main" val="1424820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altLang="en-US" dirty="0" smtClean="0"/>
              <a:t>타원 곡선의 점에 대한 덧셈과 곱셈으로 표현되는 이산 대수 문제에 기반한 비대칭 또는 공개 키 암호의 한 유형</a:t>
            </a:r>
            <a:r>
              <a:rPr lang="en-US" altLang="ko-KR" dirty="0" smtClean="0"/>
              <a:t>.</a:t>
            </a:r>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3</a:t>
            </a:fld>
            <a:endParaRPr lang="ko-KR" altLang="en-US"/>
          </a:p>
        </p:txBody>
      </p:sp>
    </p:spTree>
    <p:extLst>
      <p:ext uri="{BB962C8B-B14F-4D97-AF65-F5344CB8AC3E}">
        <p14:creationId xmlns:p14="http://schemas.microsoft.com/office/powerpoint/2010/main" val="1501073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sz="1200" kern="1200" dirty="0" smtClean="0">
                <a:solidFill>
                  <a:schemeClr val="tx1"/>
                </a:solidFill>
                <a:latin typeface="+mn-lt"/>
                <a:ea typeface="+mn-ea"/>
                <a:cs typeface="+mn-cs"/>
              </a:rPr>
              <a:t>-  Bitcoin</a:t>
            </a:r>
            <a:r>
              <a:rPr lang="ko-KR" altLang="en-US" sz="1200" kern="1200" dirty="0" smtClean="0">
                <a:solidFill>
                  <a:schemeClr val="tx1"/>
                </a:solidFill>
                <a:latin typeface="+mn-lt"/>
                <a:ea typeface="+mn-ea"/>
                <a:cs typeface="+mn-cs"/>
              </a:rPr>
              <a:t>은 </a:t>
            </a:r>
            <a:r>
              <a:rPr lang="en-US" altLang="ko-KR" sz="1200" kern="1200" dirty="0" smtClean="0">
                <a:solidFill>
                  <a:schemeClr val="tx1"/>
                </a:solidFill>
                <a:latin typeface="+mn-lt"/>
                <a:ea typeface="+mn-ea"/>
                <a:cs typeface="+mn-cs"/>
              </a:rPr>
              <a:t>secp256k1</a:t>
            </a:r>
            <a:r>
              <a:rPr lang="ko-KR" altLang="en-US" sz="1200" kern="1200" dirty="0" smtClean="0">
                <a:solidFill>
                  <a:schemeClr val="tx1"/>
                </a:solidFill>
                <a:latin typeface="+mn-lt"/>
                <a:ea typeface="+mn-ea"/>
                <a:cs typeface="+mn-cs"/>
              </a:rPr>
              <a:t>이라는 표준에 정의 </a:t>
            </a:r>
            <a:r>
              <a:rPr lang="ko-KR" altLang="en-US" sz="1200" kern="1200" dirty="0" err="1" smtClean="0">
                <a:solidFill>
                  <a:schemeClr val="tx1"/>
                </a:solidFill>
                <a:latin typeface="+mn-lt"/>
                <a:ea typeface="+mn-ea"/>
                <a:cs typeface="+mn-cs"/>
              </a:rPr>
              <a:t>된대로</a:t>
            </a:r>
            <a:r>
              <a:rPr lang="ko-KR" altLang="en-US" sz="1200" kern="1200" dirty="0" smtClean="0">
                <a:solidFill>
                  <a:schemeClr val="tx1"/>
                </a:solidFill>
                <a:latin typeface="+mn-lt"/>
                <a:ea typeface="+mn-ea"/>
                <a:cs typeface="+mn-cs"/>
              </a:rPr>
              <a:t> 특정 타원 곡선과 수학 상수 집합을 사용합니다</a:t>
            </a:r>
            <a:r>
              <a:rPr lang="en-US" altLang="ko-KR" sz="1200" kern="1200" dirty="0" smtClean="0">
                <a:solidFill>
                  <a:schemeClr val="tx1"/>
                </a:solidFill>
                <a:latin typeface="+mn-lt"/>
                <a:ea typeface="+mn-ea"/>
                <a:cs typeface="+mn-cs"/>
              </a:rPr>
              <a:t>. </a:t>
            </a:r>
          </a:p>
          <a:p>
            <a:r>
              <a:rPr lang="en-US" altLang="ko-KR" sz="1200" kern="1200" dirty="0" smtClean="0">
                <a:solidFill>
                  <a:schemeClr val="tx1"/>
                </a:solidFill>
                <a:latin typeface="+mn-lt"/>
                <a:ea typeface="+mn-ea"/>
                <a:cs typeface="+mn-cs"/>
              </a:rPr>
              <a:t>- secp256k1 </a:t>
            </a:r>
            <a:r>
              <a:rPr lang="ko-KR" altLang="en-US" sz="1200" kern="1200" dirty="0" smtClean="0">
                <a:solidFill>
                  <a:schemeClr val="tx1"/>
                </a:solidFill>
                <a:latin typeface="+mn-lt"/>
                <a:ea typeface="+mn-ea"/>
                <a:cs typeface="+mn-cs"/>
              </a:rPr>
              <a:t>곡선은 다음 함수로 정의되며 타원 곡선을 생성합니다</a:t>
            </a:r>
            <a:endParaRPr lang="en-US" altLang="ko-KR" sz="1200" kern="1200" dirty="0" smtClean="0">
              <a:solidFill>
                <a:schemeClr val="tx1"/>
              </a:solidFill>
              <a:latin typeface="+mn-lt"/>
              <a:ea typeface="+mn-ea"/>
              <a:cs typeface="+mn-cs"/>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latin typeface="+mn-lt"/>
                <a:ea typeface="+mn-ea"/>
                <a:cs typeface="+mn-cs"/>
              </a:rPr>
              <a:t>- mod P</a:t>
            </a:r>
            <a:r>
              <a:rPr lang="ko-KR" altLang="en-US" sz="1200" kern="1200" dirty="0" smtClean="0">
                <a:solidFill>
                  <a:schemeClr val="tx1"/>
                </a:solidFill>
                <a:latin typeface="+mn-lt"/>
                <a:ea typeface="+mn-ea"/>
                <a:cs typeface="+mn-cs"/>
              </a:rPr>
              <a:t>는 </a:t>
            </a:r>
            <a:r>
              <a:rPr lang="en-US" altLang="ko-KR" sz="1200" kern="1200" dirty="0" smtClean="0">
                <a:solidFill>
                  <a:schemeClr val="tx1"/>
                </a:solidFill>
                <a:latin typeface="+mn-lt"/>
                <a:ea typeface="+mn-ea"/>
                <a:cs typeface="+mn-cs"/>
              </a:rPr>
              <a:t>p = 2256 - 232 - 29 - 28 - 27 - 26 - 24 - 1</a:t>
            </a:r>
            <a:r>
              <a:rPr lang="ko-KR" altLang="en-US" sz="1200" kern="1200" dirty="0" smtClean="0">
                <a:solidFill>
                  <a:schemeClr val="tx1"/>
                </a:solidFill>
                <a:latin typeface="+mn-lt"/>
                <a:ea typeface="+mn-ea"/>
                <a:cs typeface="+mn-cs"/>
              </a:rPr>
              <a:t>의 극소수 인 소수의 차수를 나타낸다</a:t>
            </a:r>
            <a:r>
              <a:rPr lang="en-US" altLang="ko-KR" sz="1200" kern="1200" dirty="0" smtClean="0">
                <a:solidFill>
                  <a:schemeClr val="tx1"/>
                </a:solidFill>
                <a:latin typeface="+mn-lt"/>
                <a:ea typeface="+mn-ea"/>
                <a:cs typeface="+mn-cs"/>
              </a:rPr>
              <a:t>. </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smtClean="0"/>
              <a:t>- </a:t>
            </a:r>
            <a:r>
              <a:rPr lang="ko-KR" altLang="en-US" dirty="0" smtClean="0"/>
              <a:t>이 </a:t>
            </a:r>
            <a:r>
              <a:rPr lang="ko-KR" altLang="en-US" dirty="0" smtClean="0"/>
              <a:t>곡선은 실수 대신에 소수 차수의 유한 필드 위에 정의됩니다</a:t>
            </a:r>
            <a:r>
              <a:rPr lang="en-US" altLang="ko-KR" dirty="0" smtClean="0"/>
              <a:t>.</a:t>
            </a:r>
          </a:p>
          <a:p>
            <a:r>
              <a:rPr lang="en-US" altLang="ko-KR" sz="1200" kern="1200" dirty="0" smtClean="0">
                <a:solidFill>
                  <a:schemeClr val="tx1"/>
                </a:solidFill>
                <a:latin typeface="+mn-lt"/>
                <a:ea typeface="+mn-ea"/>
                <a:cs typeface="+mn-cs"/>
              </a:rPr>
              <a:t>- 2 </a:t>
            </a:r>
            <a:r>
              <a:rPr lang="ko-KR" altLang="en-US" sz="1200" kern="1200" dirty="0" smtClean="0">
                <a:solidFill>
                  <a:schemeClr val="tx1"/>
                </a:solidFill>
                <a:latin typeface="+mn-lt"/>
                <a:ea typeface="+mn-ea"/>
                <a:cs typeface="+mn-cs"/>
              </a:rPr>
              <a:t>차원으로 흩어져있는 점들의 패턴처럼 보이므로 점차적으로 시각화하는 것이 어렵습니다</a:t>
            </a:r>
            <a:r>
              <a:rPr lang="en-US" altLang="ko-KR" sz="1200" kern="1200" dirty="0" smtClean="0">
                <a:solidFill>
                  <a:schemeClr val="tx1"/>
                </a:solidFill>
                <a:latin typeface="+mn-lt"/>
                <a:ea typeface="+mn-ea"/>
                <a:cs typeface="+mn-cs"/>
              </a:rPr>
              <a:t>.</a:t>
            </a:r>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4</a:t>
            </a:fld>
            <a:endParaRPr lang="ko-KR" altLang="en-US"/>
          </a:p>
        </p:txBody>
      </p:sp>
    </p:spTree>
    <p:extLst>
      <p:ext uri="{BB962C8B-B14F-4D97-AF65-F5344CB8AC3E}">
        <p14:creationId xmlns:p14="http://schemas.microsoft.com/office/powerpoint/2010/main" val="934057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altLang="en-US" sz="1200" kern="1200" dirty="0" smtClean="0">
                <a:solidFill>
                  <a:schemeClr val="tx1"/>
                </a:solidFill>
                <a:latin typeface="+mn-lt"/>
                <a:ea typeface="+mn-ea"/>
                <a:cs typeface="+mn-cs"/>
              </a:rPr>
              <a:t>그림 </a:t>
            </a:r>
            <a:r>
              <a:rPr lang="en-US" altLang="ko-KR" sz="1200" kern="1200" dirty="0" smtClean="0">
                <a:solidFill>
                  <a:schemeClr val="tx1"/>
                </a:solidFill>
                <a:latin typeface="+mn-lt"/>
                <a:ea typeface="+mn-ea"/>
                <a:cs typeface="+mn-cs"/>
              </a:rPr>
              <a:t>4-3</a:t>
            </a:r>
            <a:r>
              <a:rPr lang="ko-KR" altLang="en-US" sz="1200" kern="1200" dirty="0" smtClean="0">
                <a:solidFill>
                  <a:schemeClr val="tx1"/>
                </a:solidFill>
                <a:latin typeface="+mn-lt"/>
                <a:ea typeface="+mn-ea"/>
                <a:cs typeface="+mn-cs"/>
              </a:rPr>
              <a:t>은 주요 순서 </a:t>
            </a:r>
            <a:r>
              <a:rPr lang="en-US" altLang="ko-KR" sz="1200" kern="1200" dirty="0" smtClean="0">
                <a:solidFill>
                  <a:schemeClr val="tx1"/>
                </a:solidFill>
                <a:latin typeface="+mn-lt"/>
                <a:ea typeface="+mn-ea"/>
                <a:cs typeface="+mn-cs"/>
              </a:rPr>
              <a:t>17</a:t>
            </a:r>
            <a:r>
              <a:rPr lang="ko-KR" altLang="en-US" sz="1200" kern="1200" dirty="0" smtClean="0">
                <a:solidFill>
                  <a:schemeClr val="tx1"/>
                </a:solidFill>
                <a:latin typeface="+mn-lt"/>
                <a:ea typeface="+mn-ea"/>
                <a:cs typeface="+mn-cs"/>
              </a:rPr>
              <a:t>의 훨씬 더 작은 유한 필드 위에 동일한 타원 곡선을 보여 주며 격자에 점 패턴을 보여줍니다</a:t>
            </a:r>
            <a:r>
              <a:rPr lang="en-US" altLang="ko-KR" sz="1200" kern="1200" dirty="0" smtClean="0">
                <a:solidFill>
                  <a:schemeClr val="tx1"/>
                </a:solidFill>
                <a:latin typeface="+mn-lt"/>
                <a:ea typeface="+mn-ea"/>
                <a:cs typeface="+mn-cs"/>
              </a:rPr>
              <a:t>. </a:t>
            </a:r>
            <a:endParaRPr lang="en-US" altLang="ko-KR" sz="1200" kern="1200" dirty="0" smtClean="0">
              <a:solidFill>
                <a:schemeClr val="tx1"/>
              </a:solidFill>
              <a:latin typeface="+mn-lt"/>
              <a:ea typeface="+mn-ea"/>
              <a:cs typeface="+mn-cs"/>
            </a:endParaRPr>
          </a:p>
          <a:p>
            <a:r>
              <a:rPr lang="en-US" altLang="ko-KR" sz="1200" kern="1200" dirty="0" smtClean="0">
                <a:solidFill>
                  <a:schemeClr val="tx1"/>
                </a:solidFill>
                <a:latin typeface="+mn-lt"/>
                <a:ea typeface="+mn-ea"/>
                <a:cs typeface="+mn-cs"/>
              </a:rPr>
              <a:t>I</a:t>
            </a:r>
            <a:r>
              <a:rPr lang="en-US" altLang="ko-KR" sz="1200" kern="1200" baseline="0" dirty="0" smtClean="0">
                <a:solidFill>
                  <a:schemeClr val="tx1"/>
                </a:solidFill>
                <a:latin typeface="+mn-lt"/>
                <a:ea typeface="+mn-ea"/>
                <a:cs typeface="+mn-cs"/>
              </a:rPr>
              <a:t> searched on the internet another explanation about elliptic curve.</a:t>
            </a:r>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5</a:t>
            </a:fld>
            <a:endParaRPr lang="ko-KR" altLang="en-US"/>
          </a:p>
        </p:txBody>
      </p:sp>
    </p:spTree>
    <p:extLst>
      <p:ext uri="{BB962C8B-B14F-4D97-AF65-F5344CB8AC3E}">
        <p14:creationId xmlns:p14="http://schemas.microsoft.com/office/powerpoint/2010/main" val="4082080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200" b="0" i="0" kern="1200" dirty="0" smtClean="0">
                <a:solidFill>
                  <a:schemeClr val="tx1"/>
                </a:solidFill>
                <a:effectLst/>
                <a:latin typeface="+mn-lt"/>
                <a:ea typeface="+mn-ea"/>
                <a:cs typeface="+mn-cs"/>
              </a:rPr>
              <a:t>타원 곡선은 특정 수학 방정식을 만족하는 점들의 집합이다</a:t>
            </a:r>
            <a:endParaRPr lang="en-US" altLang="ko-KR" dirty="0" smtClean="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smtClean="0"/>
              <a:t>An elliptic curve is a set of points satisfying a particular mathematical equation</a:t>
            </a:r>
            <a:endParaRPr lang="en-US" altLang="ko-KR" sz="1200" b="0" i="0" kern="1200" dirty="0" smtClean="0">
              <a:solidFill>
                <a:schemeClr val="tx1"/>
              </a:solidFill>
              <a:effectLst/>
              <a:latin typeface="+mn-lt"/>
              <a:ea typeface="+mn-ea"/>
              <a:cs typeface="+mn-cs"/>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b="0" i="0" kern="1200" dirty="0" smtClean="0">
                <a:solidFill>
                  <a:schemeClr val="tx1"/>
                </a:solidFill>
                <a:effectLst/>
                <a:latin typeface="+mn-lt"/>
                <a:ea typeface="+mn-ea"/>
                <a:cs typeface="+mn-cs"/>
              </a:rPr>
              <a:t>It’s related</a:t>
            </a:r>
            <a:r>
              <a:rPr lang="en-US" altLang="ko-KR" sz="1200" b="0" i="0" kern="1200" baseline="0" dirty="0" smtClean="0">
                <a:solidFill>
                  <a:schemeClr val="tx1"/>
                </a:solidFill>
                <a:effectLst/>
                <a:latin typeface="+mn-lt"/>
                <a:ea typeface="+mn-ea"/>
                <a:cs typeface="+mn-cs"/>
              </a:rPr>
              <a:t> to the trapdoor function.</a:t>
            </a: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200" b="0" i="0" kern="1200" baseline="0" dirty="0" smtClean="0">
                <a:solidFill>
                  <a:schemeClr val="tx1"/>
                </a:solidFill>
                <a:effectLst/>
                <a:latin typeface="+mn-lt"/>
                <a:ea typeface="+mn-ea"/>
                <a:cs typeface="+mn-cs"/>
              </a:rPr>
              <a:t>트랩도어 </a:t>
            </a:r>
            <a:r>
              <a:rPr lang="ko-KR" altLang="en-US" sz="1200" b="0" i="0" kern="1200" baseline="0" dirty="0" err="1" smtClean="0">
                <a:solidFill>
                  <a:schemeClr val="tx1"/>
                </a:solidFill>
                <a:effectLst/>
                <a:latin typeface="+mn-lt"/>
                <a:ea typeface="+mn-ea"/>
                <a:cs typeface="+mn-cs"/>
              </a:rPr>
              <a:t>함수랑</a:t>
            </a:r>
            <a:r>
              <a:rPr lang="ko-KR" altLang="en-US" sz="1200" b="0" i="0" kern="1200" baseline="0" dirty="0" smtClean="0">
                <a:solidFill>
                  <a:schemeClr val="tx1"/>
                </a:solidFill>
                <a:effectLst/>
                <a:latin typeface="+mn-lt"/>
                <a:ea typeface="+mn-ea"/>
                <a:cs typeface="+mn-cs"/>
              </a:rPr>
              <a:t> 관련이 있다</a:t>
            </a:r>
            <a:r>
              <a:rPr lang="en-US" altLang="ko-KR" sz="1200" b="0" i="0" kern="1200" baseline="0" dirty="0" smtClean="0">
                <a:solidFill>
                  <a:schemeClr val="tx1"/>
                </a:solidFill>
                <a:effectLst/>
                <a:latin typeface="+mn-lt"/>
                <a:ea typeface="+mn-ea"/>
                <a:cs typeface="+mn-cs"/>
              </a:rPr>
              <a:t>.</a:t>
            </a:r>
            <a:endParaRPr lang="en-US" altLang="ko-KR" sz="1200" b="0" i="0" kern="1200" dirty="0" smtClean="0">
              <a:solidFill>
                <a:schemeClr val="tx1"/>
              </a:solidFill>
              <a:effectLst/>
              <a:latin typeface="+mn-lt"/>
              <a:ea typeface="+mn-ea"/>
              <a:cs typeface="+mn-cs"/>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200" b="0" i="0" kern="1200" dirty="0" smtClean="0">
                <a:solidFill>
                  <a:schemeClr val="tx1"/>
                </a:solidFill>
                <a:effectLst/>
                <a:latin typeface="+mn-lt"/>
                <a:ea typeface="+mn-ea"/>
                <a:cs typeface="+mn-cs"/>
              </a:rPr>
              <a:t>위에 타원 곡선을 자세히 살펴봅시다</a:t>
            </a:r>
            <a:r>
              <a:rPr lang="en-US" altLang="ko-KR" sz="1200" b="0" i="0" kern="1200" dirty="0" smtClean="0">
                <a:solidFill>
                  <a:schemeClr val="tx1"/>
                </a:solidFill>
                <a:effectLst/>
                <a:latin typeface="+mn-lt"/>
                <a:ea typeface="+mn-ea"/>
                <a:cs typeface="+mn-cs"/>
              </a:rPr>
              <a:t>. </a:t>
            </a:r>
            <a:endParaRPr lang="en-US" altLang="ko-KR" dirty="0" smtClean="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smtClean="0"/>
              <a:t>Let's take a closer look at the elliptic curve.</a:t>
            </a:r>
            <a:endParaRPr lang="ko-KR" altLang="en-US" dirty="0" smtClean="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6</a:t>
            </a:fld>
            <a:endParaRPr lang="ko-KR" altLang="en-US"/>
          </a:p>
        </p:txBody>
      </p:sp>
    </p:spTree>
    <p:extLst>
      <p:ext uri="{BB962C8B-B14F-4D97-AF65-F5344CB8AC3E}">
        <p14:creationId xmlns:p14="http://schemas.microsoft.com/office/powerpoint/2010/main" val="1878677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altLang="en-US" dirty="0" smtClean="0"/>
              <a:t>보통 일방향함수처럼 함수의 역을 구하는 것은 어렵지만</a:t>
            </a:r>
            <a:r>
              <a:rPr lang="en-US" altLang="ko-KR" dirty="0" smtClean="0"/>
              <a:t>, </a:t>
            </a:r>
            <a:r>
              <a:rPr lang="ko-KR" altLang="en-US" dirty="0" smtClean="0"/>
              <a:t>트랩도어라고 부르는 특수한 정보가 있으면 쉽게 역을 구할 수 있는 함수이다</a:t>
            </a:r>
            <a:r>
              <a:rPr lang="en-US" altLang="ko-KR" dirty="0" smtClean="0"/>
              <a:t>.</a:t>
            </a:r>
          </a:p>
          <a:p>
            <a:r>
              <a:rPr lang="ko-KR" altLang="en-US" dirty="0" err="1" smtClean="0"/>
              <a:t>암호학</a:t>
            </a:r>
            <a:r>
              <a:rPr lang="ko-KR" altLang="en-US" dirty="0" smtClean="0"/>
              <a:t> 분야에서 널리 사용한다</a:t>
            </a:r>
            <a:r>
              <a:rPr lang="en-US" altLang="ko-KR" dirty="0" smtClean="0"/>
              <a:t>.</a:t>
            </a:r>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7</a:t>
            </a:fld>
            <a:endParaRPr lang="ko-KR" altLang="en-US"/>
          </a:p>
        </p:txBody>
      </p:sp>
    </p:spTree>
    <p:extLst>
      <p:ext uri="{BB962C8B-B14F-4D97-AF65-F5344CB8AC3E}">
        <p14:creationId xmlns:p14="http://schemas.microsoft.com/office/powerpoint/2010/main" val="2392783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171450" marR="0" lvl="0" indent="-171450" algn="l" defTabSz="914400" rtl="0" eaLnBrk="1" fontAlgn="auto" latinLnBrk="1" hangingPunct="1">
              <a:lnSpc>
                <a:spcPct val="100000"/>
              </a:lnSpc>
              <a:spcBef>
                <a:spcPts val="0"/>
              </a:spcBef>
              <a:spcAft>
                <a:spcPts val="0"/>
              </a:spcAft>
              <a:buClrTx/>
              <a:buSzTx/>
              <a:buFontTx/>
              <a:buChar char="-"/>
              <a:tabLst/>
              <a:defRPr/>
            </a:pPr>
            <a:r>
              <a:rPr lang="ko-KR" altLang="en-US" sz="1200" b="0" i="0" kern="1200" dirty="0" smtClean="0">
                <a:solidFill>
                  <a:schemeClr val="tx1"/>
                </a:solidFill>
                <a:effectLst/>
                <a:latin typeface="+mn-lt"/>
                <a:ea typeface="+mn-ea"/>
                <a:cs typeface="+mn-cs"/>
              </a:rPr>
              <a:t>흥미로운 특징이 몇 가지 있는데 이들 중 하나는 수평 대칭입니다</a:t>
            </a:r>
            <a:r>
              <a:rPr lang="en-US" altLang="ko-KR" sz="1200" b="0" i="0" kern="1200" dirty="0" smtClean="0">
                <a:solidFill>
                  <a:schemeClr val="tx1"/>
                </a:solidFill>
                <a:effectLst/>
                <a:latin typeface="+mn-lt"/>
                <a:ea typeface="+mn-ea"/>
                <a:cs typeface="+mn-cs"/>
              </a:rPr>
              <a:t>. </a:t>
            </a:r>
          </a:p>
          <a:p>
            <a:pPr marL="171450" marR="0" lvl="0" indent="-171450" algn="l" defTabSz="914400" rtl="0" eaLnBrk="1" fontAlgn="auto" latinLnBrk="1" hangingPunct="1">
              <a:lnSpc>
                <a:spcPct val="100000"/>
              </a:lnSpc>
              <a:spcBef>
                <a:spcPts val="0"/>
              </a:spcBef>
              <a:spcAft>
                <a:spcPts val="0"/>
              </a:spcAft>
              <a:buClrTx/>
              <a:buSzTx/>
              <a:buFontTx/>
              <a:buChar char="-"/>
              <a:tabLst/>
              <a:defRPr/>
            </a:pPr>
            <a:r>
              <a:rPr lang="ko-KR" altLang="en-US" sz="1200" b="0" i="0" kern="1200" dirty="0" smtClean="0">
                <a:solidFill>
                  <a:schemeClr val="tx1"/>
                </a:solidFill>
                <a:effectLst/>
                <a:latin typeface="+mn-lt"/>
                <a:ea typeface="+mn-ea"/>
                <a:cs typeface="+mn-cs"/>
              </a:rPr>
              <a:t>그리고 더 흥미로운 특징은 비 수직선</a:t>
            </a:r>
            <a:r>
              <a:rPr lang="en-US" altLang="ko-KR" sz="1200" b="0" i="0" kern="1200" dirty="0" smtClean="0">
                <a:solidFill>
                  <a:schemeClr val="tx1"/>
                </a:solidFill>
                <a:effectLst/>
                <a:latin typeface="+mn-lt"/>
                <a:ea typeface="+mn-ea"/>
                <a:cs typeface="+mn-cs"/>
              </a:rPr>
              <a:t>(non-vertical line)</a:t>
            </a:r>
            <a:r>
              <a:rPr lang="ko-KR" altLang="en-US" sz="1200" b="0" i="0" kern="1200" dirty="0" smtClean="0">
                <a:solidFill>
                  <a:schemeClr val="tx1"/>
                </a:solidFill>
                <a:effectLst/>
                <a:latin typeface="+mn-lt"/>
                <a:ea typeface="+mn-ea"/>
                <a:cs typeface="+mn-cs"/>
              </a:rPr>
              <a:t>이 최대 </a:t>
            </a:r>
            <a:r>
              <a:rPr lang="en-US" altLang="ko-KR" sz="1200" b="0" i="0" kern="1200" dirty="0" smtClean="0">
                <a:solidFill>
                  <a:schemeClr val="tx1"/>
                </a:solidFill>
                <a:effectLst/>
                <a:latin typeface="+mn-lt"/>
                <a:ea typeface="+mn-ea"/>
                <a:cs typeface="+mn-cs"/>
              </a:rPr>
              <a:t>3</a:t>
            </a:r>
            <a:r>
              <a:rPr lang="ko-KR" altLang="en-US" sz="1200" b="0" i="0" kern="1200" dirty="0" smtClean="0">
                <a:solidFill>
                  <a:schemeClr val="tx1"/>
                </a:solidFill>
                <a:effectLst/>
                <a:latin typeface="+mn-lt"/>
                <a:ea typeface="+mn-ea"/>
                <a:cs typeface="+mn-cs"/>
              </a:rPr>
              <a:t>개 지점에서 곡선을 교차한다는 것 입니다</a:t>
            </a:r>
            <a:r>
              <a:rPr lang="en-US" altLang="ko-KR" sz="1200" b="0" i="0" kern="1200" dirty="0" smtClean="0">
                <a:solidFill>
                  <a:schemeClr val="tx1"/>
                </a:solidFill>
                <a:effectLst/>
                <a:latin typeface="+mn-lt"/>
                <a:ea typeface="+mn-ea"/>
                <a:cs typeface="+mn-cs"/>
              </a:rPr>
              <a:t>.</a:t>
            </a:r>
            <a:endParaRPr lang="ko-KR" altLang="en-US" dirty="0" smtClean="0"/>
          </a:p>
          <a:p>
            <a:endParaRPr lang="en-US" altLang="ko-KR" sz="1200" b="0" i="0" kern="1200" dirty="0" smtClean="0">
              <a:solidFill>
                <a:schemeClr val="tx1"/>
              </a:solidFill>
              <a:effectLst/>
              <a:latin typeface="+mn-lt"/>
              <a:ea typeface="+mn-ea"/>
              <a:cs typeface="+mn-cs"/>
            </a:endParaRPr>
          </a:p>
          <a:p>
            <a:r>
              <a:rPr lang="ko-KR" altLang="en-US" sz="1200" b="0" i="0" kern="1200" dirty="0" smtClean="0">
                <a:solidFill>
                  <a:schemeClr val="tx1"/>
                </a:solidFill>
                <a:effectLst/>
                <a:latin typeface="+mn-lt"/>
                <a:ea typeface="+mn-ea"/>
                <a:cs typeface="+mn-cs"/>
              </a:rPr>
              <a:t>이 곡선을 당구 게임이라고 생각해보겠습니다</a:t>
            </a:r>
            <a:r>
              <a:rPr lang="en-US" altLang="ko-KR" sz="1200" b="0" i="0" kern="1200" dirty="0" smtClean="0">
                <a:solidFill>
                  <a:schemeClr val="tx1"/>
                </a:solidFill>
                <a:effectLst/>
                <a:latin typeface="+mn-lt"/>
                <a:ea typeface="+mn-ea"/>
                <a:cs typeface="+mn-cs"/>
              </a:rPr>
              <a:t>.</a:t>
            </a:r>
          </a:p>
          <a:p>
            <a:r>
              <a:rPr lang="ko-KR" altLang="en-US" sz="1200" b="0" i="0" kern="1200" dirty="0" smtClean="0">
                <a:solidFill>
                  <a:schemeClr val="tx1"/>
                </a:solidFill>
                <a:effectLst/>
                <a:latin typeface="+mn-lt"/>
                <a:ea typeface="+mn-ea"/>
                <a:cs typeface="+mn-cs"/>
              </a:rPr>
              <a:t>이 당구 게임에서는 </a:t>
            </a:r>
            <a:r>
              <a:rPr lang="en-US" altLang="ko-KR" sz="1200" b="0" i="0" kern="1200" dirty="0" smtClean="0">
                <a:solidFill>
                  <a:schemeClr val="tx1"/>
                </a:solidFill>
                <a:effectLst/>
                <a:latin typeface="+mn-lt"/>
                <a:ea typeface="+mn-ea"/>
                <a:cs typeface="+mn-cs"/>
              </a:rPr>
              <a:t>A </a:t>
            </a:r>
            <a:r>
              <a:rPr lang="ko-KR" altLang="en-US" sz="1200" b="0" i="0" kern="1200" dirty="0" smtClean="0">
                <a:solidFill>
                  <a:schemeClr val="tx1"/>
                </a:solidFill>
                <a:effectLst/>
                <a:latin typeface="+mn-lt"/>
                <a:ea typeface="+mn-ea"/>
                <a:cs typeface="+mn-cs"/>
              </a:rPr>
              <a:t>지점에서 공을 가져와서 </a:t>
            </a:r>
            <a:r>
              <a:rPr lang="en-US" altLang="ko-KR" sz="1200" b="0" i="0" kern="1200" dirty="0" smtClean="0">
                <a:solidFill>
                  <a:schemeClr val="tx1"/>
                </a:solidFill>
                <a:effectLst/>
                <a:latin typeface="+mn-lt"/>
                <a:ea typeface="+mn-ea"/>
                <a:cs typeface="+mn-cs"/>
              </a:rPr>
              <a:t>B </a:t>
            </a:r>
            <a:r>
              <a:rPr lang="ko-KR" altLang="en-US" sz="1200" b="0" i="0" kern="1200" dirty="0" smtClean="0">
                <a:solidFill>
                  <a:schemeClr val="tx1"/>
                </a:solidFill>
                <a:effectLst/>
                <a:latin typeface="+mn-lt"/>
                <a:ea typeface="+mn-ea"/>
                <a:cs typeface="+mn-cs"/>
              </a:rPr>
              <a:t>지점으로 </a:t>
            </a:r>
            <a:r>
              <a:rPr lang="ko-KR" altLang="en-US" sz="1200" b="0" i="0" kern="1200" dirty="0" err="1" smtClean="0">
                <a:solidFill>
                  <a:schemeClr val="tx1"/>
                </a:solidFill>
                <a:effectLst/>
                <a:latin typeface="+mn-lt"/>
                <a:ea typeface="+mn-ea"/>
                <a:cs typeface="+mn-cs"/>
              </a:rPr>
              <a:t>쏴버립니다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그럼 </a:t>
            </a:r>
            <a:r>
              <a:rPr lang="ko-KR" altLang="en-US" sz="1200" b="0" i="0" kern="1200" dirty="0" err="1" smtClean="0">
                <a:solidFill>
                  <a:schemeClr val="tx1"/>
                </a:solidFill>
                <a:effectLst/>
                <a:latin typeface="+mn-lt"/>
                <a:ea typeface="+mn-ea"/>
                <a:cs typeface="+mn-cs"/>
              </a:rPr>
              <a:t>비수직선이</a:t>
            </a:r>
            <a:r>
              <a:rPr lang="ko-KR" altLang="en-US" sz="1200" b="0" i="0" kern="1200" dirty="0" smtClean="0">
                <a:solidFill>
                  <a:schemeClr val="tx1"/>
                </a:solidFill>
                <a:effectLst/>
                <a:latin typeface="+mn-lt"/>
                <a:ea typeface="+mn-ea"/>
                <a:cs typeface="+mn-cs"/>
              </a:rPr>
              <a:t> 아닌 경우라면 </a:t>
            </a:r>
            <a:r>
              <a:rPr lang="en-US" altLang="ko-KR" sz="1200" b="0" i="0" kern="1200" dirty="0" smtClean="0">
                <a:solidFill>
                  <a:schemeClr val="tx1"/>
                </a:solidFill>
                <a:effectLst/>
                <a:latin typeface="+mn-lt"/>
                <a:ea typeface="+mn-ea"/>
                <a:cs typeface="+mn-cs"/>
              </a:rPr>
              <a:t>A</a:t>
            </a:r>
            <a:r>
              <a:rPr lang="ko-KR" altLang="en-US" sz="1200" b="0" i="0" kern="1200" dirty="0" smtClean="0">
                <a:solidFill>
                  <a:schemeClr val="tx1"/>
                </a:solidFill>
                <a:effectLst/>
                <a:latin typeface="+mn-lt"/>
                <a:ea typeface="+mn-ea"/>
                <a:cs typeface="+mn-cs"/>
              </a:rPr>
              <a:t>와 </a:t>
            </a:r>
            <a:r>
              <a:rPr lang="en-US" altLang="ko-KR" sz="1200" b="0" i="0" kern="1200" dirty="0" smtClean="0">
                <a:solidFill>
                  <a:schemeClr val="tx1"/>
                </a:solidFill>
                <a:effectLst/>
                <a:latin typeface="+mn-lt"/>
                <a:ea typeface="+mn-ea"/>
                <a:cs typeface="+mn-cs"/>
              </a:rPr>
              <a:t>B</a:t>
            </a:r>
            <a:r>
              <a:rPr lang="ko-KR" altLang="en-US" sz="1200" b="0" i="0" kern="1200" dirty="0" smtClean="0">
                <a:solidFill>
                  <a:schemeClr val="tx1"/>
                </a:solidFill>
                <a:effectLst/>
                <a:latin typeface="+mn-lt"/>
                <a:ea typeface="+mn-ea"/>
                <a:cs typeface="+mn-cs"/>
              </a:rPr>
              <a:t>점이 아닌 나머지 한점과 공이 </a:t>
            </a:r>
            <a:r>
              <a:rPr lang="ko-KR" altLang="en-US" sz="1200" b="0" i="0" kern="1200" dirty="0" err="1" smtClean="0">
                <a:solidFill>
                  <a:schemeClr val="tx1"/>
                </a:solidFill>
                <a:effectLst/>
                <a:latin typeface="+mn-lt"/>
                <a:ea typeface="+mn-ea"/>
                <a:cs typeface="+mn-cs"/>
              </a:rPr>
              <a:t>만났을때</a:t>
            </a:r>
            <a:r>
              <a:rPr lang="ko-KR" altLang="en-US" sz="1200" b="0" i="0" kern="1200" dirty="0" smtClean="0">
                <a:solidFill>
                  <a:schemeClr val="tx1"/>
                </a:solidFill>
                <a:effectLst/>
                <a:latin typeface="+mn-lt"/>
                <a:ea typeface="+mn-ea"/>
                <a:cs typeface="+mn-cs"/>
              </a:rPr>
              <a:t> 공이 위로 또는 아래로 튀어 오릅니다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아래그림 참조</a:t>
            </a:r>
            <a:r>
              <a:rPr lang="en-US" altLang="ko-KR" sz="1200" b="0" i="0" kern="1200" dirty="0" smtClean="0">
                <a:solidFill>
                  <a:schemeClr val="tx1"/>
                </a:solidFill>
                <a:effectLst/>
                <a:latin typeface="+mn-lt"/>
                <a:ea typeface="+mn-ea"/>
                <a:cs typeface="+mn-cs"/>
              </a:rPr>
              <a:t>)</a:t>
            </a:r>
          </a:p>
          <a:p>
            <a:r>
              <a:rPr lang="ko-KR" altLang="en-US" sz="1200" b="0" i="0" kern="1200" dirty="0" smtClean="0">
                <a:solidFill>
                  <a:schemeClr val="tx1"/>
                </a:solidFill>
                <a:effectLst/>
                <a:latin typeface="+mn-lt"/>
                <a:ea typeface="+mn-ea"/>
                <a:cs typeface="+mn-cs"/>
              </a:rPr>
              <a:t>이러한 이상한 움직임을 두 점의 </a:t>
            </a:r>
            <a:r>
              <a:rPr lang="en-US" altLang="ko-KR" sz="1200" b="0" i="0" kern="1200" dirty="0" smtClean="0">
                <a:solidFill>
                  <a:schemeClr val="tx1"/>
                </a:solidFill>
                <a:effectLst/>
                <a:latin typeface="+mn-lt"/>
                <a:ea typeface="+mn-ea"/>
                <a:cs typeface="+mn-cs"/>
              </a:rPr>
              <a:t>“dot”</a:t>
            </a:r>
            <a:r>
              <a:rPr lang="ko-KR" altLang="en-US" sz="1200" b="0" i="0" kern="1200" dirty="0" smtClean="0">
                <a:solidFill>
                  <a:schemeClr val="tx1"/>
                </a:solidFill>
                <a:effectLst/>
                <a:latin typeface="+mn-lt"/>
                <a:ea typeface="+mn-ea"/>
                <a:cs typeface="+mn-cs"/>
              </a:rPr>
              <a:t>이라고 부릅니다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곡선</a:t>
            </a:r>
            <a:r>
              <a:rPr lang="ko-KR" altLang="en-US" sz="1200" b="0" i="0" kern="1200" baseline="0" dirty="0" smtClean="0">
                <a:solidFill>
                  <a:schemeClr val="tx1"/>
                </a:solidFill>
                <a:effectLst/>
                <a:latin typeface="+mn-lt"/>
                <a:ea typeface="+mn-ea"/>
                <a:cs typeface="+mn-cs"/>
              </a:rPr>
              <a:t> 위의 어떠한 두 점은 새로운 점을 얻기 위해 </a:t>
            </a:r>
            <a:r>
              <a:rPr lang="en-US" altLang="ko-KR" sz="1200" b="0" i="0" kern="1200" baseline="0" dirty="0" smtClean="0">
                <a:solidFill>
                  <a:schemeClr val="tx1"/>
                </a:solidFill>
                <a:effectLst/>
                <a:latin typeface="+mn-lt"/>
                <a:ea typeface="+mn-ea"/>
                <a:cs typeface="+mn-cs"/>
              </a:rPr>
              <a:t>dotted </a:t>
            </a:r>
            <a:r>
              <a:rPr lang="ko-KR" altLang="en-US" sz="1200" b="0" i="0" kern="1200" baseline="0" dirty="0" smtClean="0">
                <a:solidFill>
                  <a:schemeClr val="tx1"/>
                </a:solidFill>
                <a:effectLst/>
                <a:latin typeface="+mn-lt"/>
                <a:ea typeface="+mn-ea"/>
                <a:cs typeface="+mn-cs"/>
              </a:rPr>
              <a:t>될 수 있습니다</a:t>
            </a:r>
            <a:r>
              <a:rPr lang="en-US" altLang="ko-KR" sz="1200" b="0" i="0" kern="1200" baseline="0" dirty="0" smtClean="0">
                <a:solidFill>
                  <a:schemeClr val="tx1"/>
                </a:solidFill>
                <a:effectLst/>
                <a:latin typeface="+mn-lt"/>
                <a:ea typeface="+mn-ea"/>
                <a:cs typeface="+mn-cs"/>
              </a:rPr>
              <a:t>.</a:t>
            </a:r>
            <a:endParaRPr lang="en-US" altLang="ko-KR" sz="1200" b="0" i="0" kern="1200" dirty="0" smtClean="0">
              <a:solidFill>
                <a:schemeClr val="tx1"/>
              </a:solidFill>
              <a:effectLst/>
              <a:latin typeface="+mn-lt"/>
              <a:ea typeface="+mn-ea"/>
              <a:cs typeface="+mn-cs"/>
            </a:endParaRPr>
          </a:p>
          <a:p>
            <a:r>
              <a:rPr lang="ko-KR" altLang="en-US" sz="1200" b="0" i="0" kern="1200" dirty="0" smtClean="0">
                <a:solidFill>
                  <a:schemeClr val="tx1"/>
                </a:solidFill>
                <a:effectLst/>
                <a:latin typeface="+mn-lt"/>
                <a:ea typeface="+mn-ea"/>
                <a:cs typeface="+mn-cs"/>
              </a:rPr>
              <a:t>만약 두 점을 가지고 있고 최종점에 도착하기 위해 </a:t>
            </a:r>
            <a:r>
              <a:rPr lang="en-US" altLang="ko-KR" sz="1200" b="0" i="0" kern="1200" dirty="0" smtClean="0">
                <a:solidFill>
                  <a:schemeClr val="tx1"/>
                </a:solidFill>
                <a:effectLst/>
                <a:latin typeface="+mn-lt"/>
                <a:ea typeface="+mn-ea"/>
                <a:cs typeface="+mn-cs"/>
              </a:rPr>
              <a:t>initial point</a:t>
            </a:r>
            <a:r>
              <a:rPr lang="ko-KR" altLang="en-US" sz="1200" b="0" i="0" kern="1200" dirty="0" smtClean="0">
                <a:solidFill>
                  <a:schemeClr val="tx1"/>
                </a:solidFill>
                <a:effectLst/>
                <a:latin typeface="+mn-lt"/>
                <a:ea typeface="+mn-ea"/>
                <a:cs typeface="+mn-cs"/>
              </a:rPr>
              <a:t>에 임의의 </a:t>
            </a:r>
            <a:r>
              <a:rPr lang="en-US" altLang="ko-KR" sz="1200" b="0" i="0" kern="1200" dirty="0" smtClean="0">
                <a:solidFill>
                  <a:schemeClr val="tx1"/>
                </a:solidFill>
                <a:effectLst/>
                <a:latin typeface="+mn-lt"/>
                <a:ea typeface="+mn-ea"/>
                <a:cs typeface="+mn-cs"/>
              </a:rPr>
              <a:t>n</a:t>
            </a:r>
            <a:r>
              <a:rPr lang="ko-KR" altLang="en-US" sz="1200" b="0" i="0" kern="1200" dirty="0" smtClean="0">
                <a:solidFill>
                  <a:schemeClr val="tx1"/>
                </a:solidFill>
                <a:effectLst/>
                <a:latin typeface="+mn-lt"/>
                <a:ea typeface="+mn-ea"/>
                <a:cs typeface="+mn-cs"/>
              </a:rPr>
              <a:t>번을 </a:t>
            </a:r>
            <a:r>
              <a:rPr lang="en-US" altLang="ko-KR" sz="1200" b="0" i="0" kern="1200" dirty="0" smtClean="0">
                <a:solidFill>
                  <a:schemeClr val="tx1"/>
                </a:solidFill>
                <a:effectLst/>
                <a:latin typeface="+mn-lt"/>
                <a:ea typeface="+mn-ea"/>
                <a:cs typeface="+mn-cs"/>
              </a:rPr>
              <a:t>dot </a:t>
            </a:r>
            <a:r>
              <a:rPr lang="ko-KR" altLang="en-US" sz="1200" b="0" i="0" kern="1200" dirty="0" smtClean="0">
                <a:solidFill>
                  <a:schemeClr val="tx1"/>
                </a:solidFill>
                <a:effectLst/>
                <a:latin typeface="+mn-lt"/>
                <a:ea typeface="+mn-ea"/>
                <a:cs typeface="+mn-cs"/>
              </a:rPr>
              <a:t>시켜준다면</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첫번째 점과 마지막 점만 가지고서는 </a:t>
            </a:r>
            <a:r>
              <a:rPr lang="en-US" altLang="ko-KR" sz="1200" b="0" i="0" kern="1200" dirty="0" smtClean="0">
                <a:solidFill>
                  <a:schemeClr val="tx1"/>
                </a:solidFill>
                <a:effectLst/>
                <a:latin typeface="+mn-lt"/>
                <a:ea typeface="+mn-ea"/>
                <a:cs typeface="+mn-cs"/>
              </a:rPr>
              <a:t>n</a:t>
            </a:r>
            <a:r>
              <a:rPr lang="ko-KR" altLang="en-US" sz="1200" b="0" i="0" kern="1200" dirty="0" smtClean="0">
                <a:solidFill>
                  <a:schemeClr val="tx1"/>
                </a:solidFill>
                <a:effectLst/>
                <a:latin typeface="+mn-lt"/>
                <a:ea typeface="+mn-ea"/>
                <a:cs typeface="+mn-cs"/>
              </a:rPr>
              <a:t>을 </a:t>
            </a:r>
            <a:r>
              <a:rPr lang="ko-KR" altLang="en-US" sz="1200" b="0" i="0" kern="1200" dirty="0" err="1" smtClean="0">
                <a:solidFill>
                  <a:schemeClr val="tx1"/>
                </a:solidFill>
                <a:effectLst/>
                <a:latin typeface="+mn-lt"/>
                <a:ea typeface="+mn-ea"/>
                <a:cs typeface="+mn-cs"/>
              </a:rPr>
              <a:t>찾는것이</a:t>
            </a:r>
            <a:r>
              <a:rPr lang="ko-KR" altLang="en-US" sz="1200" b="0" i="0" kern="1200" dirty="0" smtClean="0">
                <a:solidFill>
                  <a:schemeClr val="tx1"/>
                </a:solidFill>
                <a:effectLst/>
                <a:latin typeface="+mn-lt"/>
                <a:ea typeface="+mn-ea"/>
                <a:cs typeface="+mn-cs"/>
              </a:rPr>
              <a:t> 어렵습니다</a:t>
            </a:r>
            <a:r>
              <a:rPr lang="en-US" altLang="ko-KR" sz="1200" b="0" i="0" kern="1200" dirty="0" smtClean="0">
                <a:solidFill>
                  <a:schemeClr val="tx1"/>
                </a:solidFill>
                <a:effectLst/>
                <a:latin typeface="+mn-lt"/>
                <a:ea typeface="+mn-ea"/>
                <a:cs typeface="+mn-cs"/>
              </a:rPr>
              <a:t>. </a:t>
            </a:r>
          </a:p>
          <a:p>
            <a:r>
              <a:rPr lang="en-US" altLang="ko-KR" sz="1200" b="0" i="0" kern="1200" dirty="0" smtClean="0">
                <a:solidFill>
                  <a:schemeClr val="tx1"/>
                </a:solidFill>
                <a:effectLst/>
                <a:latin typeface="+mn-lt"/>
                <a:ea typeface="+mn-ea"/>
                <a:cs typeface="+mn-cs"/>
              </a:rPr>
              <a:t>Let's think of this curve as a billiard game.</a:t>
            </a:r>
          </a:p>
          <a:p>
            <a:r>
              <a:rPr lang="en-US" altLang="ko-KR" sz="1200" b="0" i="0" kern="1200" dirty="0" smtClean="0">
                <a:solidFill>
                  <a:schemeClr val="tx1"/>
                </a:solidFill>
                <a:effectLst/>
                <a:latin typeface="+mn-lt"/>
                <a:ea typeface="+mn-ea"/>
                <a:cs typeface="+mn-cs"/>
              </a:rPr>
              <a:t>In this billiard game, take the ball from point A and shoot it to point B. Then, if it is not a non-perpendicular line, the ball bounces up or down when the ball meets the other point, not the points A and B.</a:t>
            </a:r>
          </a:p>
          <a:p>
            <a:r>
              <a:rPr lang="en-US" altLang="ko-KR" sz="1200" b="0" i="0" kern="1200" dirty="0" smtClean="0">
                <a:solidFill>
                  <a:schemeClr val="tx1"/>
                </a:solidFill>
                <a:effectLst/>
                <a:latin typeface="+mn-lt"/>
                <a:ea typeface="+mn-ea"/>
                <a:cs typeface="+mn-cs"/>
              </a:rPr>
              <a:t>These strange movements are called "dots" of two points. Any two points on the curve can be dotted to get a new point.</a:t>
            </a:r>
          </a:p>
          <a:p>
            <a:r>
              <a:rPr lang="en-US" altLang="ko-KR" sz="1200" b="0" i="0" kern="1200" dirty="0" smtClean="0">
                <a:solidFill>
                  <a:schemeClr val="tx1"/>
                </a:solidFill>
                <a:effectLst/>
                <a:latin typeface="+mn-lt"/>
                <a:ea typeface="+mn-ea"/>
                <a:cs typeface="+mn-cs"/>
              </a:rPr>
              <a:t>It is </a:t>
            </a:r>
            <a:r>
              <a:rPr lang="en-US" altLang="ko-KR" sz="1200" b="0" i="0" kern="1200" dirty="0" err="1" smtClean="0">
                <a:solidFill>
                  <a:schemeClr val="tx1"/>
                </a:solidFill>
                <a:effectLst/>
                <a:latin typeface="+mn-lt"/>
                <a:ea typeface="+mn-ea"/>
                <a:cs typeface="+mn-cs"/>
              </a:rPr>
              <a:t>difficutlt</a:t>
            </a:r>
            <a:r>
              <a:rPr lang="en-US" altLang="ko-KR" sz="1200" b="0" i="0" kern="1200" dirty="0" smtClean="0">
                <a:solidFill>
                  <a:schemeClr val="tx1"/>
                </a:solidFill>
                <a:effectLst/>
                <a:latin typeface="+mn-lt"/>
                <a:ea typeface="+mn-ea"/>
                <a:cs typeface="+mn-cs"/>
              </a:rPr>
              <a:t> to find n with only the first point and last point with two points</a:t>
            </a:r>
            <a:endParaRPr lang="en-US" altLang="ko-KR" sz="1200" b="0" i="0" kern="1200" dirty="0" smtClean="0">
              <a:solidFill>
                <a:schemeClr val="tx1"/>
              </a:solidFill>
              <a:effectLst/>
              <a:latin typeface="+mn-lt"/>
              <a:ea typeface="+mn-ea"/>
              <a:cs typeface="+mn-cs"/>
            </a:endParaRPr>
          </a:p>
          <a:p>
            <a:r>
              <a:rPr lang="en-US" altLang="ko-KR" sz="1200" b="0" i="0" kern="1200" dirty="0" smtClean="0">
                <a:solidFill>
                  <a:schemeClr val="tx1"/>
                </a:solidFill>
                <a:effectLst/>
                <a:latin typeface="+mn-lt"/>
                <a:ea typeface="+mn-ea"/>
                <a:cs typeface="+mn-cs"/>
              </a:rPr>
              <a:t>This</a:t>
            </a:r>
            <a:r>
              <a:rPr lang="en-US" altLang="ko-KR" sz="1200" b="0" i="0" kern="1200" baseline="0" dirty="0" smtClean="0">
                <a:solidFill>
                  <a:schemeClr val="tx1"/>
                </a:solidFill>
                <a:effectLst/>
                <a:latin typeface="+mn-lt"/>
                <a:ea typeface="+mn-ea"/>
                <a:cs typeface="+mn-cs"/>
              </a:rPr>
              <a:t> is the point of trapdoor function</a:t>
            </a:r>
            <a:endParaRPr lang="en-US" altLang="ko-KR" sz="1200" b="0" i="0" kern="1200" dirty="0" smtClean="0">
              <a:solidFill>
                <a:schemeClr val="tx1"/>
              </a:solidFill>
              <a:effectLst/>
              <a:latin typeface="+mn-lt"/>
              <a:ea typeface="+mn-ea"/>
              <a:cs typeface="+mn-cs"/>
            </a:endParaRPr>
          </a:p>
          <a:p>
            <a:r>
              <a:rPr lang="ko-KR" altLang="en-US" sz="1200" b="0" i="0" kern="1200" dirty="0" smtClean="0">
                <a:solidFill>
                  <a:schemeClr val="tx1"/>
                </a:solidFill>
                <a:effectLst/>
                <a:latin typeface="+mn-lt"/>
                <a:ea typeface="+mn-ea"/>
                <a:cs typeface="+mn-cs"/>
              </a:rPr>
              <a:t>위에 설명된 규칙을 반복하여 반복해서 볼을 칠 수 있습니다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그런데 나중에 누군가가 방 안으로 들어가서 공이 끝난 곳을 확인하면</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게임의 모든 규칙과 공이 시작된 곳을 알고 있다고 하더라도 당구 게임을 다시 시작하지 않는 공이 같은 지점에 </a:t>
            </a:r>
            <a:r>
              <a:rPr lang="ko-KR" altLang="en-US" sz="1200" b="0" i="0" kern="1200" dirty="0" err="1" smtClean="0">
                <a:solidFill>
                  <a:schemeClr val="tx1"/>
                </a:solidFill>
                <a:effectLst/>
                <a:latin typeface="+mn-lt"/>
                <a:ea typeface="+mn-ea"/>
                <a:cs typeface="+mn-cs"/>
              </a:rPr>
              <a:t>갈때까지</a:t>
            </a:r>
            <a:r>
              <a:rPr lang="ko-KR" altLang="en-US" sz="1200" b="0" i="0" kern="1200" dirty="0" smtClean="0">
                <a:solidFill>
                  <a:schemeClr val="tx1"/>
                </a:solidFill>
                <a:effectLst/>
                <a:latin typeface="+mn-lt"/>
                <a:ea typeface="+mn-ea"/>
                <a:cs typeface="+mn-cs"/>
              </a:rPr>
              <a:t> 공을 친 횟수를 알아낼 수 없습니다</a:t>
            </a:r>
            <a:r>
              <a:rPr lang="en-US" altLang="ko-KR" sz="1200" b="0" i="0" kern="1200" dirty="0" smtClean="0">
                <a:solidFill>
                  <a:schemeClr val="tx1"/>
                </a:solidFill>
                <a:effectLst/>
                <a:latin typeface="+mn-lt"/>
                <a:ea typeface="+mn-ea"/>
                <a:cs typeface="+mn-cs"/>
              </a:rPr>
              <a:t>. do</a:t>
            </a:r>
            <a:r>
              <a:rPr lang="ko-KR" altLang="en-US" sz="1200" b="0" i="0" kern="1200" dirty="0" smtClean="0">
                <a:solidFill>
                  <a:schemeClr val="tx1"/>
                </a:solidFill>
                <a:effectLst/>
                <a:latin typeface="+mn-lt"/>
                <a:ea typeface="+mn-ea"/>
                <a:cs typeface="+mn-cs"/>
              </a:rPr>
              <a:t>는 쉽고 </a:t>
            </a:r>
            <a:r>
              <a:rPr lang="en-US" altLang="ko-KR" sz="1200" b="0" i="0" kern="1200" dirty="0" smtClean="0">
                <a:solidFill>
                  <a:schemeClr val="tx1"/>
                </a:solidFill>
                <a:effectLst/>
                <a:latin typeface="+mn-lt"/>
                <a:ea typeface="+mn-ea"/>
                <a:cs typeface="+mn-cs"/>
              </a:rPr>
              <a:t>undo</a:t>
            </a:r>
            <a:r>
              <a:rPr lang="ko-KR" altLang="en-US" sz="1200" b="0" i="0" kern="1200" dirty="0" smtClean="0">
                <a:solidFill>
                  <a:schemeClr val="tx1"/>
                </a:solidFill>
                <a:effectLst/>
                <a:latin typeface="+mn-lt"/>
                <a:ea typeface="+mn-ea"/>
                <a:cs typeface="+mn-cs"/>
              </a:rPr>
              <a:t>는 어렵습니다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좋은 트랩도어 함수의 표본이죠</a:t>
            </a:r>
            <a:r>
              <a:rPr lang="en-US" altLang="ko-KR" sz="1200" b="0" i="0" kern="1200" dirty="0" smtClean="0">
                <a:solidFill>
                  <a:schemeClr val="tx1"/>
                </a:solidFill>
                <a:effectLst/>
                <a:latin typeface="+mn-lt"/>
                <a:ea typeface="+mn-ea"/>
                <a:cs typeface="+mn-cs"/>
              </a:rPr>
              <a:t>.</a:t>
            </a:r>
          </a:p>
          <a:p>
            <a:endParaRPr lang="en-US" altLang="ko-KR" sz="1200" b="0" i="0" kern="1200" dirty="0">
              <a:solidFill>
                <a:schemeClr val="tx1"/>
              </a:solidFill>
              <a:effectLst/>
              <a:latin typeface="+mn-lt"/>
              <a:ea typeface="+mn-ea"/>
              <a:cs typeface="+mn-cs"/>
            </a:endParaRPr>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8</a:t>
            </a:fld>
            <a:endParaRPr lang="ko-KR" altLang="en-US"/>
          </a:p>
        </p:txBody>
      </p:sp>
    </p:spTree>
    <p:extLst>
      <p:ext uri="{BB962C8B-B14F-4D97-AF65-F5344CB8AC3E}">
        <p14:creationId xmlns:p14="http://schemas.microsoft.com/office/powerpoint/2010/main" val="558448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altLang="en-US" sz="1200" b="0" i="0" kern="1200" dirty="0" smtClean="0">
                <a:solidFill>
                  <a:schemeClr val="tx1"/>
                </a:solidFill>
                <a:effectLst/>
                <a:latin typeface="+mn-lt"/>
                <a:ea typeface="+mn-ea"/>
                <a:cs typeface="+mn-cs"/>
              </a:rPr>
              <a:t>이를 위해서는 </a:t>
            </a:r>
            <a:r>
              <a:rPr lang="en-US" altLang="ko-KR" sz="1200" b="0" i="0" kern="1200" dirty="0" smtClean="0">
                <a:solidFill>
                  <a:schemeClr val="tx1"/>
                </a:solidFill>
                <a:effectLst/>
                <a:latin typeface="+mn-lt"/>
                <a:ea typeface="+mn-ea"/>
                <a:cs typeface="+mn-cs"/>
              </a:rPr>
              <a:t>RSA</a:t>
            </a:r>
            <a:r>
              <a:rPr lang="ko-KR" altLang="en-US" sz="1200" b="0" i="0" kern="1200" dirty="0" smtClean="0">
                <a:solidFill>
                  <a:schemeClr val="tx1"/>
                </a:solidFill>
                <a:effectLst/>
                <a:latin typeface="+mn-lt"/>
                <a:ea typeface="+mn-ea"/>
                <a:cs typeface="+mn-cs"/>
              </a:rPr>
              <a:t>와 같이 고정된 범위의 숫자로 제한해야 합니다</a:t>
            </a:r>
            <a:r>
              <a:rPr lang="en-US" altLang="ko-KR" sz="1200" b="0" i="0" kern="1200" dirty="0" smtClean="0">
                <a:solidFill>
                  <a:schemeClr val="tx1"/>
                </a:solidFill>
                <a:effectLst/>
                <a:latin typeface="+mn-lt"/>
                <a:ea typeface="+mn-ea"/>
                <a:cs typeface="+mn-cs"/>
              </a:rPr>
              <a:t>. </a:t>
            </a:r>
          </a:p>
          <a:p>
            <a:r>
              <a:rPr lang="en-US" altLang="ko-KR" dirty="0" smtClean="0"/>
              <a:t>This should be limited to a fixed range of numbers, such as RSA.</a:t>
            </a:r>
          </a:p>
          <a:p>
            <a:r>
              <a:rPr lang="ko-KR" altLang="en-US" sz="1200" b="0" i="0" kern="1200" dirty="0" smtClean="0">
                <a:solidFill>
                  <a:schemeClr val="tx1"/>
                </a:solidFill>
                <a:effectLst/>
                <a:latin typeface="+mn-lt"/>
                <a:ea typeface="+mn-ea"/>
                <a:cs typeface="+mn-cs"/>
              </a:rPr>
              <a:t>타원 곡선 </a:t>
            </a:r>
            <a:r>
              <a:rPr lang="en-US" altLang="ko-KR" sz="1200" b="0" i="0" kern="1200" dirty="0" smtClean="0">
                <a:solidFill>
                  <a:schemeClr val="tx1"/>
                </a:solidFill>
                <a:effectLst/>
                <a:latin typeface="+mn-lt"/>
                <a:ea typeface="+mn-ea"/>
                <a:cs typeface="+mn-cs"/>
              </a:rPr>
              <a:t>y^2 = x^3 + ax+ b</a:t>
            </a:r>
            <a:r>
              <a:rPr lang="ko-KR" altLang="en-US" sz="1200" b="0" i="0" kern="1200" dirty="0" smtClean="0">
                <a:solidFill>
                  <a:schemeClr val="tx1"/>
                </a:solidFill>
                <a:effectLst/>
                <a:latin typeface="+mn-lt"/>
                <a:ea typeface="+mn-ea"/>
                <a:cs typeface="+mn-cs"/>
              </a:rPr>
              <a:t>의 공식을 계산할 때 최댓값을 </a:t>
            </a:r>
            <a:r>
              <a:rPr lang="ko-KR" altLang="en-US" sz="1200" b="0" i="0" kern="1200" dirty="0" err="1" smtClean="0">
                <a:solidFill>
                  <a:schemeClr val="tx1"/>
                </a:solidFill>
                <a:effectLst/>
                <a:latin typeface="+mn-lt"/>
                <a:ea typeface="+mn-ea"/>
                <a:cs typeface="+mn-cs"/>
              </a:rPr>
              <a:t>구할때와</a:t>
            </a:r>
            <a:r>
              <a:rPr lang="ko-KR" altLang="en-US" sz="1200" b="0" i="0" kern="1200" dirty="0" smtClean="0">
                <a:solidFill>
                  <a:schemeClr val="tx1"/>
                </a:solidFill>
                <a:effectLst/>
                <a:latin typeface="+mn-lt"/>
                <a:ea typeface="+mn-ea"/>
                <a:cs typeface="+mn-cs"/>
              </a:rPr>
              <a:t> 같이 숫자를 </a:t>
            </a:r>
            <a:r>
              <a:rPr lang="en-US" altLang="ko-KR" sz="1200" b="0" i="0" kern="1200" dirty="0" smtClean="0">
                <a:solidFill>
                  <a:schemeClr val="tx1"/>
                </a:solidFill>
                <a:effectLst/>
                <a:latin typeface="+mn-lt"/>
                <a:ea typeface="+mn-ea"/>
                <a:cs typeface="+mn-cs"/>
              </a:rPr>
              <a:t>rolling over (</a:t>
            </a:r>
            <a:r>
              <a:rPr lang="ko-KR" altLang="en-US" sz="1200" b="0" i="0" kern="1200" dirty="0" smtClean="0">
                <a:solidFill>
                  <a:schemeClr val="tx1"/>
                </a:solidFill>
                <a:effectLst/>
                <a:latin typeface="+mn-lt"/>
                <a:ea typeface="+mn-ea"/>
                <a:cs typeface="+mn-cs"/>
              </a:rPr>
              <a:t>넘김 혹은 버림</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해주는 트릭을 사용할 것입니다</a:t>
            </a:r>
            <a:r>
              <a:rPr lang="en-US" altLang="ko-KR" sz="1200" b="0" i="0" kern="1200" dirty="0" smtClean="0">
                <a:solidFill>
                  <a:schemeClr val="tx1"/>
                </a:solidFill>
                <a:effectLst/>
                <a:latin typeface="+mn-lt"/>
                <a:ea typeface="+mn-ea"/>
                <a:cs typeface="+mn-cs"/>
              </a:rPr>
              <a:t>.</a:t>
            </a:r>
          </a:p>
          <a:p>
            <a:r>
              <a:rPr lang="en-US" altLang="ko-KR" dirty="0" smtClean="0"/>
              <a:t>When calculating the formula for the elliptic curve y ^ 2 = x ^ 3 + ax + b, an easy method is to roll over the numbers, similar to when obtaining the maximum value.</a:t>
            </a:r>
          </a:p>
          <a:p>
            <a:r>
              <a:rPr lang="ko-KR" altLang="en-US" sz="1200" b="0" i="0" kern="1200" dirty="0" smtClean="0">
                <a:solidFill>
                  <a:schemeClr val="tx1"/>
                </a:solidFill>
                <a:effectLst/>
                <a:latin typeface="+mn-lt"/>
                <a:ea typeface="+mn-ea"/>
                <a:cs typeface="+mn-cs"/>
              </a:rPr>
              <a:t>최댓값을 소수로 선택하면 타원 곡선은 소수 곡선</a:t>
            </a:r>
            <a:r>
              <a:rPr lang="en-US" altLang="ko-KR" sz="1200" b="0" i="0" kern="1200" dirty="0" smtClean="0">
                <a:solidFill>
                  <a:schemeClr val="tx1"/>
                </a:solidFill>
                <a:effectLst/>
                <a:latin typeface="+mn-lt"/>
                <a:ea typeface="+mn-ea"/>
                <a:cs typeface="+mn-cs"/>
              </a:rPr>
              <a:t>(prime curve)</a:t>
            </a:r>
            <a:r>
              <a:rPr lang="ko-KR" altLang="en-US" sz="1200" b="0" i="0" kern="1200" dirty="0" smtClean="0">
                <a:solidFill>
                  <a:schemeClr val="tx1"/>
                </a:solidFill>
                <a:effectLst/>
                <a:latin typeface="+mn-lt"/>
                <a:ea typeface="+mn-ea"/>
                <a:cs typeface="+mn-cs"/>
              </a:rPr>
              <a:t>이라 불리며 훌륭한 암호화 속성을 갖게 됩니다</a:t>
            </a:r>
            <a:r>
              <a:rPr lang="en-US" altLang="ko-KR" sz="1200" b="0" i="0" kern="1200" dirty="0" smtClean="0">
                <a:solidFill>
                  <a:schemeClr val="tx1"/>
                </a:solidFill>
                <a:effectLst/>
                <a:latin typeface="+mn-lt"/>
                <a:ea typeface="+mn-ea"/>
                <a:cs typeface="+mn-cs"/>
              </a:rPr>
              <a:t>.</a:t>
            </a:r>
          </a:p>
          <a:p>
            <a:r>
              <a:rPr lang="en-US" altLang="ko-KR" sz="1200" b="0" i="0" kern="1200" dirty="0" smtClean="0">
                <a:solidFill>
                  <a:schemeClr val="tx1"/>
                </a:solidFill>
                <a:effectLst/>
                <a:latin typeface="+mn-lt"/>
                <a:ea typeface="+mn-ea"/>
                <a:cs typeface="+mn-cs"/>
              </a:rPr>
              <a:t>If </a:t>
            </a:r>
            <a:r>
              <a:rPr lang="en-US" altLang="ko-KR" sz="1200" b="0" i="0" kern="1200" dirty="0" smtClean="0">
                <a:solidFill>
                  <a:schemeClr val="tx1"/>
                </a:solidFill>
                <a:effectLst/>
                <a:latin typeface="+mn-lt"/>
                <a:ea typeface="+mn-ea"/>
                <a:cs typeface="+mn-cs"/>
              </a:rPr>
              <a:t>select </a:t>
            </a:r>
            <a:r>
              <a:rPr lang="en-US" altLang="ko-KR" sz="1200" b="0" i="0" kern="1200" dirty="0" smtClean="0">
                <a:solidFill>
                  <a:schemeClr val="tx1"/>
                </a:solidFill>
                <a:effectLst/>
                <a:latin typeface="+mn-lt"/>
                <a:ea typeface="+mn-ea"/>
                <a:cs typeface="+mn-cs"/>
              </a:rPr>
              <a:t>the largest value as a decimal number, the elliptic curve is called the prime curve and has excellent cryptographic properties.</a:t>
            </a:r>
          </a:p>
          <a:p>
            <a:r>
              <a:rPr lang="ko-KR" altLang="en-US" dirty="0" smtClean="0"/>
              <a:t/>
            </a:r>
            <a:br>
              <a:rPr lang="ko-KR" altLang="en-US" dirty="0" smtClean="0"/>
            </a:br>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9</a:t>
            </a:fld>
            <a:endParaRPr lang="ko-KR" altLang="en-US"/>
          </a:p>
        </p:txBody>
      </p:sp>
    </p:spTree>
    <p:extLst>
      <p:ext uri="{BB962C8B-B14F-4D97-AF65-F5344CB8AC3E}">
        <p14:creationId xmlns:p14="http://schemas.microsoft.com/office/powerpoint/2010/main" val="9510507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altLang="en-US" sz="1200" b="0" i="0" kern="1200" dirty="0" smtClean="0">
                <a:solidFill>
                  <a:schemeClr val="tx1"/>
                </a:solidFill>
                <a:effectLst/>
                <a:latin typeface="+mn-lt"/>
                <a:ea typeface="+mn-ea"/>
                <a:cs typeface="+mn-cs"/>
              </a:rPr>
              <a:t>위 그림을 전통적인 시각으로 보면 곡선이라고 보기는 어렵지만 실제로 이것은 곡선입니다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그리고 여전히 수평대칭임을 알 수 있습니다</a:t>
            </a:r>
            <a:r>
              <a:rPr lang="en-US" altLang="ko-KR" sz="1200" b="0" i="0" kern="1200" dirty="0" smtClean="0">
                <a:solidFill>
                  <a:schemeClr val="tx1"/>
                </a:solidFill>
                <a:effectLst/>
                <a:latin typeface="+mn-lt"/>
                <a:ea typeface="+mn-ea"/>
                <a:cs typeface="+mn-cs"/>
              </a:rPr>
              <a:t>.</a:t>
            </a:r>
          </a:p>
          <a:p>
            <a:r>
              <a:rPr lang="en-US" altLang="ko-KR" dirty="0" smtClean="0"/>
              <a:t>Looking at the picture above, it is difficult to see it as a curve, but it is actually a curve. And it is still horizontal symmetry.</a:t>
            </a:r>
          </a:p>
          <a:p>
            <a:r>
              <a:rPr lang="ko-KR" altLang="en-US" sz="1200" b="0" i="0" kern="1200" dirty="0" smtClean="0">
                <a:solidFill>
                  <a:schemeClr val="tx1"/>
                </a:solidFill>
                <a:effectLst/>
                <a:latin typeface="+mn-lt"/>
                <a:ea typeface="+mn-ea"/>
                <a:cs typeface="+mn-cs"/>
              </a:rPr>
              <a:t> 두 점 사이의 선을 점에 도달 할 때까지 경계에서 줄 바꿈함으로써 시각화 할 수 있습니다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마치 당구 게임에서 볼이 보드의 가장자리에 닿았을 때</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테이블의 반대쪽으로 옮겨지는 것과 같다고 볼 수 있습니다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그리고 그 공은 </a:t>
            </a:r>
            <a:r>
              <a:rPr lang="ko-KR" altLang="en-US" sz="1200" b="0" i="0" kern="1200" dirty="0" err="1" smtClean="0">
                <a:solidFill>
                  <a:schemeClr val="tx1"/>
                </a:solidFill>
                <a:effectLst/>
                <a:latin typeface="+mn-lt"/>
                <a:ea typeface="+mn-ea"/>
                <a:cs typeface="+mn-cs"/>
              </a:rPr>
              <a:t>곡선위의</a:t>
            </a:r>
            <a:r>
              <a:rPr lang="ko-KR" altLang="en-US" sz="1200" b="0" i="0" kern="1200" dirty="0" smtClean="0">
                <a:solidFill>
                  <a:schemeClr val="tx1"/>
                </a:solidFill>
                <a:effectLst/>
                <a:latin typeface="+mn-lt"/>
                <a:ea typeface="+mn-ea"/>
                <a:cs typeface="+mn-cs"/>
              </a:rPr>
              <a:t> 다른 한 점에 </a:t>
            </a:r>
            <a:r>
              <a:rPr lang="ko-KR" altLang="en-US" sz="1200" b="0" i="0" kern="1200" dirty="0" err="1" smtClean="0">
                <a:solidFill>
                  <a:schemeClr val="tx1"/>
                </a:solidFill>
                <a:effectLst/>
                <a:latin typeface="+mn-lt"/>
                <a:ea typeface="+mn-ea"/>
                <a:cs typeface="+mn-cs"/>
              </a:rPr>
              <a:t>닿을때까지</a:t>
            </a:r>
            <a:r>
              <a:rPr lang="ko-KR" altLang="en-US" sz="1200" b="0" i="0" kern="1200" dirty="0" smtClean="0">
                <a:solidFill>
                  <a:schemeClr val="tx1"/>
                </a:solidFill>
                <a:effectLst/>
                <a:latin typeface="+mn-lt"/>
                <a:ea typeface="+mn-ea"/>
                <a:cs typeface="+mn-cs"/>
              </a:rPr>
              <a:t> 계속됩니다</a:t>
            </a:r>
            <a:r>
              <a:rPr lang="en-US" altLang="ko-KR" sz="1200" b="0" i="0" kern="1200" dirty="0" smtClean="0">
                <a:solidFill>
                  <a:schemeClr val="tx1"/>
                </a:solidFill>
                <a:effectLst/>
                <a:latin typeface="+mn-lt"/>
                <a:ea typeface="+mn-ea"/>
                <a:cs typeface="+mn-cs"/>
              </a:rPr>
              <a:t>. </a:t>
            </a:r>
            <a:r>
              <a:rPr lang="ko-KR" altLang="en-US" sz="1200" b="0" i="0" kern="1200" dirty="0" smtClean="0">
                <a:solidFill>
                  <a:schemeClr val="tx1"/>
                </a:solidFill>
                <a:effectLst/>
                <a:latin typeface="+mn-lt"/>
                <a:ea typeface="+mn-ea"/>
                <a:cs typeface="+mn-cs"/>
              </a:rPr>
              <a:t>그림을 봅시다</a:t>
            </a:r>
            <a:r>
              <a:rPr lang="en-US" altLang="ko-KR" sz="1200" b="0" i="0" kern="1200" dirty="0" smtClean="0">
                <a:solidFill>
                  <a:schemeClr val="tx1"/>
                </a:solidFill>
                <a:effectLst/>
                <a:latin typeface="+mn-lt"/>
                <a:ea typeface="+mn-ea"/>
                <a:cs typeface="+mn-cs"/>
              </a:rPr>
              <a:t>.</a:t>
            </a:r>
          </a:p>
          <a:p>
            <a:r>
              <a:rPr lang="en-US" altLang="ko-KR" sz="1200" b="0" i="0" kern="1200" dirty="0" smtClean="0">
                <a:solidFill>
                  <a:schemeClr val="tx1"/>
                </a:solidFill>
                <a:effectLst/>
                <a:latin typeface="+mn-lt"/>
                <a:ea typeface="+mn-ea"/>
                <a:cs typeface="+mn-cs"/>
              </a:rPr>
              <a:t>It is able to </a:t>
            </a:r>
            <a:r>
              <a:rPr lang="en-US" altLang="ko-KR" sz="1200" b="0" i="0" kern="1200" dirty="0" smtClean="0">
                <a:solidFill>
                  <a:schemeClr val="tx1"/>
                </a:solidFill>
                <a:effectLst/>
                <a:latin typeface="+mn-lt"/>
                <a:ea typeface="+mn-ea"/>
                <a:cs typeface="+mn-cs"/>
              </a:rPr>
              <a:t>visualize the line between two points by wrapping at the boundary until </a:t>
            </a:r>
            <a:r>
              <a:rPr lang="en-US" altLang="ko-KR" sz="1200" b="0" i="0" kern="1200" dirty="0" smtClean="0">
                <a:solidFill>
                  <a:schemeClr val="tx1"/>
                </a:solidFill>
                <a:effectLst/>
                <a:latin typeface="+mn-lt"/>
                <a:ea typeface="+mn-ea"/>
                <a:cs typeface="+mn-cs"/>
              </a:rPr>
              <a:t>it </a:t>
            </a:r>
            <a:r>
              <a:rPr lang="en-US" altLang="ko-KR" sz="1200" b="0" i="0" kern="1200" dirty="0" smtClean="0">
                <a:solidFill>
                  <a:schemeClr val="tx1"/>
                </a:solidFill>
                <a:effectLst/>
                <a:latin typeface="+mn-lt"/>
                <a:ea typeface="+mn-ea"/>
                <a:cs typeface="+mn-cs"/>
              </a:rPr>
              <a:t>reach the point. In a billiard game, when the ball touches the edge of the board, it appears to move to the opposite side of the table. The ball then continues until it touches another point on the curve. Let's see the picture.</a:t>
            </a:r>
          </a:p>
          <a:p>
            <a:endParaRPr lang="ko-KR" altLang="en-US" dirty="0"/>
          </a:p>
        </p:txBody>
      </p:sp>
      <p:sp>
        <p:nvSpPr>
          <p:cNvPr id="4" name="슬라이드 번호 개체 틀 3"/>
          <p:cNvSpPr>
            <a:spLocks noGrp="1"/>
          </p:cNvSpPr>
          <p:nvPr>
            <p:ph type="sldNum" sz="quarter" idx="10"/>
          </p:nvPr>
        </p:nvSpPr>
        <p:spPr/>
        <p:txBody>
          <a:bodyPr/>
          <a:lstStyle/>
          <a:p>
            <a:fld id="{7B3E2BC0-43E6-45AF-96EE-C6D0F011C150}" type="slidenum">
              <a:rPr lang="ko-KR" altLang="en-US" smtClean="0"/>
              <a:t>10</a:t>
            </a:fld>
            <a:endParaRPr lang="ko-KR" altLang="en-US"/>
          </a:p>
        </p:txBody>
      </p:sp>
    </p:spTree>
    <p:extLst>
      <p:ext uri="{BB962C8B-B14F-4D97-AF65-F5344CB8AC3E}">
        <p14:creationId xmlns:p14="http://schemas.microsoft.com/office/powerpoint/2010/main" val="4041733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smtClean="0"/>
              <a:t>마스터 제목 스타일 편집</a:t>
            </a:r>
            <a:endParaRPr lang="ko-KR" altLang="en-US"/>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smtClean="0"/>
              <a:t>클릭하여 마스터 부제목 스타일 편집</a:t>
            </a:r>
            <a:endParaRPr lang="ko-KR" altLang="en-US"/>
          </a:p>
        </p:txBody>
      </p:sp>
      <p:sp>
        <p:nvSpPr>
          <p:cNvPr id="4" name="날짜 개체 틀 3"/>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417843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01940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31563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77877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smtClean="0"/>
              <a:t>마스터 텍스트 스타일 편집</a:t>
            </a:r>
          </a:p>
        </p:txBody>
      </p:sp>
      <p:sp>
        <p:nvSpPr>
          <p:cNvPr id="4" name="날짜 개체 틀 3"/>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261535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838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6172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241741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4" name="내용 개체 틀 3"/>
          <p:cNvSpPr>
            <a:spLocks noGrp="1"/>
          </p:cNvSpPr>
          <p:nvPr>
            <p:ph sz="half" idx="2"/>
          </p:nvPr>
        </p:nvSpPr>
        <p:spPr>
          <a:xfrm>
            <a:off x="839788" y="2505075"/>
            <a:ext cx="5157787"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84976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91910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237594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2973386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24C477EB-DA98-4104-9A41-602A411CCF4A}" type="datetimeFigureOut">
              <a:rPr lang="ko-KR" altLang="en-US" smtClean="0"/>
              <a:t>2018-04-11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327391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477EB-DA98-4104-9A41-602A411CCF4A}" type="datetimeFigureOut">
              <a:rPr lang="ko-KR" altLang="en-US" smtClean="0"/>
              <a:t>2018-04-11</a:t>
            </a:fld>
            <a:endParaRPr lang="ko-KR" altLang="en-US"/>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8843BD-535D-43A7-88D1-9C33835042DD}" type="slidenum">
              <a:rPr lang="ko-KR" altLang="en-US" smtClean="0"/>
              <a:t>‹#›</a:t>
            </a:fld>
            <a:endParaRPr lang="ko-KR" altLang="en-US"/>
          </a:p>
        </p:txBody>
      </p:sp>
    </p:spTree>
    <p:extLst>
      <p:ext uri="{BB962C8B-B14F-4D97-AF65-F5344CB8AC3E}">
        <p14:creationId xmlns:p14="http://schemas.microsoft.com/office/powerpoint/2010/main" val="1652710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normAutofit/>
          </a:bodyPr>
          <a:lstStyle/>
          <a:p>
            <a:r>
              <a:rPr lang="en-US" altLang="ko-KR" sz="4000" dirty="0" smtClean="0"/>
              <a:t>Public keys</a:t>
            </a:r>
            <a:br>
              <a:rPr lang="en-US" altLang="ko-KR" sz="4000" dirty="0" smtClean="0"/>
            </a:br>
            <a:r>
              <a:rPr lang="en-US" altLang="ko-KR" sz="4000" dirty="0" smtClean="0"/>
              <a:t>Elliptic Curve Cryptography Explained </a:t>
            </a:r>
            <a:endParaRPr lang="ko-KR" altLang="en-US" sz="4000" dirty="0"/>
          </a:p>
        </p:txBody>
      </p:sp>
      <p:sp>
        <p:nvSpPr>
          <p:cNvPr id="3" name="부제목 2"/>
          <p:cNvSpPr>
            <a:spLocks noGrp="1"/>
          </p:cNvSpPr>
          <p:nvPr>
            <p:ph type="subTitle" idx="1"/>
          </p:nvPr>
        </p:nvSpPr>
        <p:spPr/>
        <p:txBody>
          <a:bodyPr/>
          <a:lstStyle/>
          <a:p>
            <a:r>
              <a:rPr lang="ko-KR" altLang="en-US" smtClean="0"/>
              <a:t>보안경영공학과 </a:t>
            </a:r>
            <a:r>
              <a:rPr lang="ko-KR" altLang="en-US" dirty="0" err="1" smtClean="0"/>
              <a:t>허아라</a:t>
            </a:r>
            <a:endParaRPr lang="ko-KR" altLang="en-US" dirty="0"/>
          </a:p>
        </p:txBody>
      </p:sp>
    </p:spTree>
    <p:extLst>
      <p:ext uri="{BB962C8B-B14F-4D97-AF65-F5344CB8AC3E}">
        <p14:creationId xmlns:p14="http://schemas.microsoft.com/office/powerpoint/2010/main" val="3892271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s://steemitimages.com/0x0/https:/steemitimages.com/DQmSx9rwQRhDahmV87fy4uS2q6tu6ZpPStP4uJYKGcSUE7f/image.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ko-KR" altLang="en-US"/>
          </a:p>
        </p:txBody>
      </p:sp>
      <p:pic>
        <p:nvPicPr>
          <p:cNvPr id="5" name="그림 4"/>
          <p:cNvPicPr>
            <a:picLocks noChangeAspect="1"/>
          </p:cNvPicPr>
          <p:nvPr/>
        </p:nvPicPr>
        <p:blipFill>
          <a:blip r:embed="rId3"/>
          <a:stretch>
            <a:fillRect/>
          </a:stretch>
        </p:blipFill>
        <p:spPr>
          <a:xfrm>
            <a:off x="3005137" y="1219200"/>
            <a:ext cx="6181725" cy="4419600"/>
          </a:xfrm>
          <a:prstGeom prst="rect">
            <a:avLst/>
          </a:prstGeom>
        </p:spPr>
      </p:pic>
    </p:spTree>
    <p:extLst>
      <p:ext uri="{BB962C8B-B14F-4D97-AF65-F5344CB8AC3E}">
        <p14:creationId xmlns:p14="http://schemas.microsoft.com/office/powerpoint/2010/main" val="13757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그림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2575" y="190500"/>
            <a:ext cx="9086850" cy="6477000"/>
          </a:xfrm>
          <a:prstGeom prst="rect">
            <a:avLst/>
          </a:prstGeom>
        </p:spPr>
      </p:pic>
    </p:spTree>
    <p:extLst>
      <p:ext uri="{BB962C8B-B14F-4D97-AF65-F5344CB8AC3E}">
        <p14:creationId xmlns:p14="http://schemas.microsoft.com/office/powerpoint/2010/main" val="365951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2373" y="727192"/>
            <a:ext cx="2113472" cy="369332"/>
          </a:xfrm>
          <a:prstGeom prst="rect">
            <a:avLst/>
          </a:prstGeom>
          <a:noFill/>
        </p:spPr>
        <p:txBody>
          <a:bodyPr wrap="square" rtlCol="0">
            <a:spAutoFit/>
          </a:bodyPr>
          <a:lstStyle/>
          <a:p>
            <a:r>
              <a:rPr lang="en-US" altLang="ko-KR" b="1" dirty="0" smtClean="0"/>
              <a:t>Public key</a:t>
            </a:r>
            <a:endParaRPr lang="ko-KR" altLang="en-US" b="1" dirty="0"/>
          </a:p>
        </p:txBody>
      </p:sp>
      <p:sp>
        <p:nvSpPr>
          <p:cNvPr id="5" name="TextBox 4"/>
          <p:cNvSpPr txBox="1"/>
          <p:nvPr/>
        </p:nvSpPr>
        <p:spPr>
          <a:xfrm>
            <a:off x="450011" y="1337536"/>
            <a:ext cx="11291977" cy="3693319"/>
          </a:xfrm>
          <a:prstGeom prst="rect">
            <a:avLst/>
          </a:prstGeom>
          <a:noFill/>
        </p:spPr>
        <p:txBody>
          <a:bodyPr wrap="square" rtlCol="0">
            <a:spAutoFit/>
          </a:bodyPr>
          <a:lstStyle/>
          <a:p>
            <a:pPr marL="285750" indent="-285750">
              <a:buFontTx/>
              <a:buChar char="-"/>
            </a:pPr>
            <a:r>
              <a:rPr lang="en-US" altLang="ko-KR" dirty="0" smtClean="0"/>
              <a:t>The </a:t>
            </a:r>
            <a:r>
              <a:rPr lang="en-US" altLang="ko-KR" dirty="0"/>
              <a:t>public key is calculated from the private key using elliptic curve </a:t>
            </a:r>
            <a:r>
              <a:rPr lang="en-US" altLang="ko-KR" dirty="0" smtClean="0"/>
              <a:t>multiplication</a:t>
            </a:r>
          </a:p>
          <a:p>
            <a:r>
              <a:rPr lang="en-US" altLang="ko-KR" dirty="0"/>
              <a:t>	</a:t>
            </a:r>
          </a:p>
          <a:p>
            <a:r>
              <a:rPr lang="en-US" altLang="ko-KR" dirty="0" smtClean="0"/>
              <a:t>-   K = k * G</a:t>
            </a:r>
          </a:p>
          <a:p>
            <a:r>
              <a:rPr lang="en-US" altLang="ko-KR" dirty="0" smtClean="0"/>
              <a:t>    [ k : Private key, G : generator point, K : resulting public key</a:t>
            </a:r>
          </a:p>
          <a:p>
            <a:endParaRPr lang="en-US" altLang="ko-KR" dirty="0"/>
          </a:p>
          <a:p>
            <a:pPr marL="285750" indent="-285750">
              <a:buFontTx/>
              <a:buChar char="-"/>
            </a:pPr>
            <a:r>
              <a:rPr lang="en-US" altLang="ko-KR" dirty="0" smtClean="0"/>
              <a:t>The private key can be converted to a public key because the computation works only in on direction,</a:t>
            </a:r>
            <a:br>
              <a:rPr lang="en-US" altLang="ko-KR" dirty="0" smtClean="0"/>
            </a:br>
            <a:r>
              <a:rPr lang="en-US" altLang="ko-KR" dirty="0" smtClean="0"/>
              <a:t>but the public key can not be converted to a private key</a:t>
            </a:r>
            <a:r>
              <a:rPr lang="en-US" altLang="ko-KR" dirty="0" smtClean="0"/>
              <a:t>.</a:t>
            </a:r>
          </a:p>
          <a:p>
            <a:pPr marL="285750" indent="-285750">
              <a:buFontTx/>
              <a:buChar char="-"/>
            </a:pPr>
            <a:endParaRPr lang="en-US" altLang="ko-KR" dirty="0"/>
          </a:p>
          <a:p>
            <a:pPr marL="285750" indent="-285750">
              <a:buFontTx/>
              <a:buChar char="-"/>
            </a:pPr>
            <a:r>
              <a:rPr lang="en-US" altLang="ko-KR" dirty="0"/>
              <a:t>Elliptic curve multiplication is a type of function </a:t>
            </a:r>
            <a:r>
              <a:rPr lang="en-US" altLang="ko-KR" dirty="0" smtClean="0"/>
              <a:t>called </a:t>
            </a:r>
            <a:r>
              <a:rPr lang="en-US" altLang="ko-KR" dirty="0"/>
              <a:t>a "trap door" </a:t>
            </a:r>
            <a:r>
              <a:rPr lang="en-US" altLang="ko-KR" dirty="0" smtClean="0"/>
              <a:t>.</a:t>
            </a:r>
          </a:p>
          <a:p>
            <a:pPr marL="285750" indent="-285750">
              <a:buFontTx/>
              <a:buChar char="-"/>
            </a:pPr>
            <a:endParaRPr lang="en-US" altLang="ko-KR" dirty="0"/>
          </a:p>
          <a:p>
            <a:pPr marL="285750" indent="-285750">
              <a:buFontTx/>
              <a:buChar char="-"/>
            </a:pPr>
            <a:r>
              <a:rPr lang="en-US" altLang="ko-KR" dirty="0"/>
              <a:t>It is easy to perform in one direction and not easy to perform in the other.</a:t>
            </a:r>
            <a:endParaRPr lang="en-US" altLang="ko-KR" dirty="0" smtClean="0"/>
          </a:p>
          <a:p>
            <a:pPr marL="285750" indent="-285750">
              <a:buFontTx/>
              <a:buChar char="-"/>
            </a:pPr>
            <a:endParaRPr lang="en-US" altLang="ko-KR" dirty="0"/>
          </a:p>
          <a:p>
            <a:pPr marL="285750" indent="-285750">
              <a:buFontTx/>
              <a:buChar char="-"/>
            </a:pPr>
            <a:endParaRPr lang="en-US" altLang="ko-KR" dirty="0" smtClean="0"/>
          </a:p>
        </p:txBody>
      </p:sp>
    </p:spTree>
    <p:extLst>
      <p:ext uri="{BB962C8B-B14F-4D97-AF65-F5344CB8AC3E}">
        <p14:creationId xmlns:p14="http://schemas.microsoft.com/office/powerpoint/2010/main" val="319376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0936" y="543464"/>
            <a:ext cx="3312544" cy="369332"/>
          </a:xfrm>
          <a:prstGeom prst="rect">
            <a:avLst/>
          </a:prstGeom>
          <a:noFill/>
        </p:spPr>
        <p:txBody>
          <a:bodyPr wrap="square" rtlCol="0">
            <a:spAutoFit/>
          </a:bodyPr>
          <a:lstStyle/>
          <a:p>
            <a:r>
              <a:rPr lang="en-US" altLang="ko-KR" b="1" dirty="0" smtClean="0"/>
              <a:t>Elliptic Curve Cryptography</a:t>
            </a:r>
            <a:endParaRPr lang="ko-KR" altLang="en-US" b="1" dirty="0"/>
          </a:p>
        </p:txBody>
      </p:sp>
      <p:sp>
        <p:nvSpPr>
          <p:cNvPr id="5" name="TextBox 4"/>
          <p:cNvSpPr txBox="1"/>
          <p:nvPr/>
        </p:nvSpPr>
        <p:spPr>
          <a:xfrm>
            <a:off x="448574" y="1345721"/>
            <a:ext cx="11291977" cy="923330"/>
          </a:xfrm>
          <a:prstGeom prst="rect">
            <a:avLst/>
          </a:prstGeom>
          <a:noFill/>
        </p:spPr>
        <p:txBody>
          <a:bodyPr wrap="square" rtlCol="0">
            <a:spAutoFit/>
          </a:bodyPr>
          <a:lstStyle/>
          <a:p>
            <a:pPr marL="285750" indent="-285750">
              <a:buFontTx/>
              <a:buChar char="-"/>
            </a:pPr>
            <a:r>
              <a:rPr lang="en-US" altLang="ko-KR" dirty="0" smtClean="0"/>
              <a:t>A type of asymmetric or public key cryptography based on the discrete logarithm problem as expressed</a:t>
            </a:r>
            <a:r>
              <a:rPr lang="en-US" altLang="ko-KR" dirty="0"/>
              <a:t> </a:t>
            </a:r>
            <a:r>
              <a:rPr lang="en-US" altLang="ko-KR" dirty="0" smtClean="0"/>
              <a:t>by addition and multiplication on the points of an elliptic curve</a:t>
            </a:r>
            <a:r>
              <a:rPr lang="en-US" altLang="ko-KR" dirty="0" smtClean="0"/>
              <a:t>.</a:t>
            </a:r>
          </a:p>
          <a:p>
            <a:pPr marL="285750" indent="-285750">
              <a:buFontTx/>
              <a:buChar char="-"/>
            </a:pPr>
            <a:endParaRPr lang="en-US" altLang="ko-KR" dirty="0"/>
          </a:p>
        </p:txBody>
      </p:sp>
      <p:pic>
        <p:nvPicPr>
          <p:cNvPr id="6" name="그림 5"/>
          <p:cNvPicPr>
            <a:picLocks noChangeAspect="1"/>
          </p:cNvPicPr>
          <p:nvPr/>
        </p:nvPicPr>
        <p:blipFill>
          <a:blip r:embed="rId3"/>
          <a:stretch>
            <a:fillRect/>
          </a:stretch>
        </p:blipFill>
        <p:spPr>
          <a:xfrm>
            <a:off x="1778389" y="4084068"/>
            <a:ext cx="4391025" cy="1657350"/>
          </a:xfrm>
          <a:prstGeom prst="rect">
            <a:avLst/>
          </a:prstGeom>
        </p:spPr>
      </p:pic>
      <p:sp>
        <p:nvSpPr>
          <p:cNvPr id="7" name="TextBox 6"/>
          <p:cNvSpPr txBox="1"/>
          <p:nvPr/>
        </p:nvSpPr>
        <p:spPr>
          <a:xfrm>
            <a:off x="1143000" y="3588589"/>
            <a:ext cx="5080959" cy="307777"/>
          </a:xfrm>
          <a:prstGeom prst="rect">
            <a:avLst/>
          </a:prstGeom>
          <a:noFill/>
        </p:spPr>
        <p:txBody>
          <a:bodyPr wrap="square" rtlCol="0">
            <a:spAutoFit/>
          </a:bodyPr>
          <a:lstStyle/>
          <a:p>
            <a:r>
              <a:rPr lang="en-US" altLang="ko-KR" sz="1400" dirty="0" smtClean="0"/>
              <a:t>An example of an elliptic curve</a:t>
            </a:r>
            <a:endParaRPr lang="ko-KR" altLang="en-US" sz="1400" dirty="0"/>
          </a:p>
        </p:txBody>
      </p:sp>
    </p:spTree>
    <p:extLst>
      <p:ext uri="{BB962C8B-B14F-4D97-AF65-F5344CB8AC3E}">
        <p14:creationId xmlns:p14="http://schemas.microsoft.com/office/powerpoint/2010/main" val="1541304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TextBox 3"/>
              <p:cNvSpPr txBox="1"/>
              <p:nvPr/>
            </p:nvSpPr>
            <p:spPr>
              <a:xfrm>
                <a:off x="450011" y="793629"/>
                <a:ext cx="11291977" cy="4801314"/>
              </a:xfrm>
              <a:prstGeom prst="rect">
                <a:avLst/>
              </a:prstGeom>
              <a:noFill/>
            </p:spPr>
            <p:txBody>
              <a:bodyPr wrap="square" rtlCol="0">
                <a:spAutoFit/>
              </a:bodyPr>
              <a:lstStyle/>
              <a:p>
                <a:pPr marL="285750" indent="-285750">
                  <a:buFontTx/>
                  <a:buChar char="-"/>
                </a:pPr>
                <a:r>
                  <a:rPr lang="en-US" altLang="ko-KR" dirty="0" smtClean="0"/>
                  <a:t>Bitcoin uses a specific elliptic curve and set of mathematical constants, as defined in a standard called</a:t>
                </a:r>
                <a:br>
                  <a:rPr lang="en-US" altLang="ko-KR" dirty="0" smtClean="0"/>
                </a:br>
                <a:r>
                  <a:rPr lang="en-US" altLang="ko-KR" b="1" dirty="0" smtClean="0"/>
                  <a:t>secp256k1</a:t>
                </a:r>
              </a:p>
              <a:p>
                <a:pPr marL="285750" indent="-285750">
                  <a:buFontTx/>
                  <a:buChar char="-"/>
                </a:pPr>
                <a:endParaRPr lang="en-US" altLang="ko-KR" b="1" dirty="0"/>
              </a:p>
              <a:p>
                <a:pPr marL="285750" indent="-285750">
                  <a:buFontTx/>
                  <a:buChar char="-"/>
                </a:pPr>
                <a:r>
                  <a:rPr lang="en-US" altLang="ko-KR" dirty="0" smtClean="0"/>
                  <a:t>The secp256k1 curve is defined by the following function, which produces an elliptic curve:</a:t>
                </a:r>
              </a:p>
              <a:p>
                <a:pPr marL="285750" indent="-285750">
                  <a:buFontTx/>
                  <a:buChar char="-"/>
                </a:pPr>
                <a:endParaRPr lang="en-US" altLang="ko-KR" dirty="0"/>
              </a:p>
              <a:p>
                <a:r>
                  <a:rPr lang="en-US" altLang="ko-KR" dirty="0" smtClean="0"/>
                  <a:t>    </a:t>
                </a:r>
                <a:endParaRPr lang="en-US" altLang="ko-KR" b="0" i="1" dirty="0" smtClean="0">
                  <a:latin typeface="Cambria Math" panose="02040503050406030204" pitchFamily="18" charset="0"/>
                </a:endParaRPr>
              </a:p>
              <a:p>
                <a:r>
                  <a:rPr lang="en-US" altLang="ko-KR" b="0" dirty="0" smtClean="0"/>
                  <a:t>                                  </a:t>
                </a:r>
                <a14:m>
                  <m:oMath xmlns:m="http://schemas.openxmlformats.org/officeDocument/2006/math">
                    <m:sSup>
                      <m:sSupPr>
                        <m:ctrlPr>
                          <a:rPr lang="en-US" altLang="ko-KR" b="0" i="1" smtClean="0">
                            <a:latin typeface="Cambria Math" panose="02040503050406030204" pitchFamily="18" charset="0"/>
                          </a:rPr>
                        </m:ctrlPr>
                      </m:sSupPr>
                      <m:e>
                        <m:r>
                          <a:rPr lang="en-US" altLang="ko-KR" b="0" i="1" smtClean="0">
                            <a:latin typeface="Cambria Math" panose="02040503050406030204" pitchFamily="18" charset="0"/>
                          </a:rPr>
                          <m:t>𝑦</m:t>
                        </m:r>
                      </m:e>
                      <m:sup>
                        <m:r>
                          <a:rPr lang="en-US" altLang="ko-KR" b="0" i="1" smtClean="0">
                            <a:latin typeface="Cambria Math" panose="02040503050406030204" pitchFamily="18" charset="0"/>
                          </a:rPr>
                          <m:t>2</m:t>
                        </m:r>
                      </m:sup>
                    </m:sSup>
                  </m:oMath>
                </a14:m>
                <a:r>
                  <a:rPr lang="en-US" altLang="ko-KR" dirty="0" smtClean="0"/>
                  <a:t> = </a:t>
                </a:r>
                <a14:m>
                  <m:oMath xmlns:m="http://schemas.openxmlformats.org/officeDocument/2006/math">
                    <m:r>
                      <a:rPr lang="en-US" altLang="ko-KR" b="0" i="1" smtClean="0">
                        <a:latin typeface="Cambria Math" panose="02040503050406030204" pitchFamily="18" charset="0"/>
                      </a:rPr>
                      <m:t>(</m:t>
                    </m:r>
                    <m:sSup>
                      <m:sSupPr>
                        <m:ctrlPr>
                          <a:rPr lang="en-US" altLang="ko-KR" b="0" i="1" smtClean="0">
                            <a:latin typeface="Cambria Math" panose="02040503050406030204" pitchFamily="18" charset="0"/>
                          </a:rPr>
                        </m:ctrlPr>
                      </m:sSupPr>
                      <m:e>
                        <m:r>
                          <a:rPr lang="en-US" altLang="ko-KR" b="0" i="1" smtClean="0">
                            <a:latin typeface="Cambria Math" panose="02040503050406030204" pitchFamily="18" charset="0"/>
                          </a:rPr>
                          <m:t>𝑥</m:t>
                        </m:r>
                      </m:e>
                      <m:sup>
                        <m:r>
                          <a:rPr lang="en-US" altLang="ko-KR" b="0" i="1" smtClean="0">
                            <a:latin typeface="Cambria Math" panose="02040503050406030204" pitchFamily="18" charset="0"/>
                          </a:rPr>
                          <m:t>3</m:t>
                        </m:r>
                      </m:sup>
                    </m:sSup>
                  </m:oMath>
                </a14:m>
                <a:r>
                  <a:rPr lang="en-US" altLang="ko-KR" dirty="0" smtClean="0"/>
                  <a:t>+7) over (</a:t>
                </a:r>
                <a14:m>
                  <m:oMath xmlns:m="http://schemas.openxmlformats.org/officeDocument/2006/math">
                    <m:sSub>
                      <m:sSubPr>
                        <m:ctrlPr>
                          <a:rPr lang="en-US" altLang="ko-KR" i="1" smtClean="0">
                            <a:latin typeface="Cambria Math" panose="02040503050406030204" pitchFamily="18" charset="0"/>
                          </a:rPr>
                        </m:ctrlPr>
                      </m:sSubPr>
                      <m:e>
                        <m:r>
                          <a:rPr lang="en-US" altLang="ko-KR" b="0" i="1" smtClean="0">
                            <a:latin typeface="Cambria Math" panose="02040503050406030204" pitchFamily="18" charset="0"/>
                          </a:rPr>
                          <m:t>𝐹</m:t>
                        </m:r>
                      </m:e>
                      <m:sub>
                        <m:r>
                          <a:rPr lang="en-US" altLang="ko-KR" b="0" i="1" smtClean="0">
                            <a:latin typeface="Cambria Math" panose="02040503050406030204" pitchFamily="18" charset="0"/>
                          </a:rPr>
                          <m:t>𝑃</m:t>
                        </m:r>
                      </m:sub>
                    </m:sSub>
                  </m:oMath>
                </a14:m>
                <a:r>
                  <a:rPr lang="en-US" altLang="ko-KR" dirty="0" smtClean="0"/>
                  <a:t>)    OR  </a:t>
                </a:r>
                <a14:m>
                  <m:oMath xmlns:m="http://schemas.openxmlformats.org/officeDocument/2006/math">
                    <m:sSup>
                      <m:sSupPr>
                        <m:ctrlPr>
                          <a:rPr lang="en-US" altLang="ko-KR" b="0" i="1" smtClean="0">
                            <a:latin typeface="Cambria Math" panose="02040503050406030204" pitchFamily="18" charset="0"/>
                          </a:rPr>
                        </m:ctrlPr>
                      </m:sSupPr>
                      <m:e>
                        <m:r>
                          <a:rPr lang="en-US" altLang="ko-KR" b="0" i="1" smtClean="0">
                            <a:latin typeface="Cambria Math" panose="02040503050406030204" pitchFamily="18" charset="0"/>
                          </a:rPr>
                          <m:t>𝑦</m:t>
                        </m:r>
                      </m:e>
                      <m:sup>
                        <m:r>
                          <a:rPr lang="en-US" altLang="ko-KR" b="0" i="1" smtClean="0">
                            <a:latin typeface="Cambria Math" panose="02040503050406030204" pitchFamily="18" charset="0"/>
                          </a:rPr>
                          <m:t>2</m:t>
                        </m:r>
                      </m:sup>
                    </m:sSup>
                  </m:oMath>
                </a14:m>
                <a:r>
                  <a:rPr lang="en-US" altLang="ko-KR" dirty="0" smtClean="0"/>
                  <a:t> mod </a:t>
                </a:r>
                <a14:m>
                  <m:oMath xmlns:m="http://schemas.openxmlformats.org/officeDocument/2006/math">
                    <m:r>
                      <a:rPr lang="en-US" altLang="ko-KR" b="0" i="1" smtClean="0">
                        <a:latin typeface="Cambria Math" panose="02040503050406030204" pitchFamily="18" charset="0"/>
                      </a:rPr>
                      <m:t>𝑝</m:t>
                    </m:r>
                  </m:oMath>
                </a14:m>
                <a:r>
                  <a:rPr lang="en-US" altLang="ko-KR" dirty="0" smtClean="0"/>
                  <a:t> = </a:t>
                </a:r>
                <a14:m>
                  <m:oMath xmlns:m="http://schemas.openxmlformats.org/officeDocument/2006/math">
                    <m:r>
                      <a:rPr lang="en-US" altLang="ko-KR" b="0" i="1" smtClean="0">
                        <a:latin typeface="Cambria Math" panose="02040503050406030204" pitchFamily="18" charset="0"/>
                      </a:rPr>
                      <m:t>(</m:t>
                    </m:r>
                    <m:sSup>
                      <m:sSupPr>
                        <m:ctrlPr>
                          <a:rPr lang="en-US" altLang="ko-KR" b="0" i="1" smtClean="0">
                            <a:latin typeface="Cambria Math" panose="02040503050406030204" pitchFamily="18" charset="0"/>
                          </a:rPr>
                        </m:ctrlPr>
                      </m:sSupPr>
                      <m:e>
                        <m:r>
                          <a:rPr lang="en-US" altLang="ko-KR" b="0" i="1" smtClean="0">
                            <a:latin typeface="Cambria Math" panose="02040503050406030204" pitchFamily="18" charset="0"/>
                          </a:rPr>
                          <m:t>𝑥</m:t>
                        </m:r>
                      </m:e>
                      <m:sup>
                        <m:r>
                          <a:rPr lang="en-US" altLang="ko-KR" b="0" i="1" smtClean="0">
                            <a:latin typeface="Cambria Math" panose="02040503050406030204" pitchFamily="18" charset="0"/>
                          </a:rPr>
                          <m:t>3</m:t>
                        </m:r>
                      </m:sup>
                    </m:sSup>
                  </m:oMath>
                </a14:m>
                <a:r>
                  <a:rPr lang="en-US" altLang="ko-KR" dirty="0" smtClean="0"/>
                  <a:t>+7) mod </a:t>
                </a:r>
                <a14:m>
                  <m:oMath xmlns:m="http://schemas.openxmlformats.org/officeDocument/2006/math">
                    <m:r>
                      <a:rPr lang="en-US" altLang="ko-KR" b="0" i="1" smtClean="0">
                        <a:latin typeface="Cambria Math" panose="02040503050406030204" pitchFamily="18" charset="0"/>
                      </a:rPr>
                      <m:t>𝑝</m:t>
                    </m:r>
                  </m:oMath>
                </a14:m>
                <a:r>
                  <a:rPr lang="en-US" altLang="ko-KR" dirty="0" smtClean="0"/>
                  <a:t> </a:t>
                </a:r>
              </a:p>
              <a:p>
                <a:endParaRPr lang="en-US" altLang="ko-KR" dirty="0" smtClean="0"/>
              </a:p>
              <a:p>
                <a:endParaRPr lang="en-US" altLang="ko-KR" dirty="0"/>
              </a:p>
              <a:p>
                <a:pPr marL="285750" indent="-285750">
                  <a:buFontTx/>
                  <a:buChar char="-"/>
                </a:pPr>
                <a:r>
                  <a:rPr lang="en-US" altLang="ko-KR" dirty="0" smtClean="0"/>
                  <a:t>The mod P indicates prime order </a:t>
                </a:r>
                <a14:m>
                  <m:oMath xmlns:m="http://schemas.openxmlformats.org/officeDocument/2006/math">
                    <m:r>
                      <a:rPr lang="en-US" altLang="ko-KR" b="0" i="1" smtClean="0">
                        <a:latin typeface="Cambria Math" panose="02040503050406030204" pitchFamily="18" charset="0"/>
                      </a:rPr>
                      <m:t>𝑝</m:t>
                    </m:r>
                  </m:oMath>
                </a14:m>
                <a:r>
                  <a:rPr lang="en-US" altLang="ko-KR" dirty="0" smtClean="0"/>
                  <a:t>, where p = </a:t>
                </a:r>
                <a:r>
                  <a:rPr lang="en-US" altLang="ko-KR" dirty="0"/>
                  <a:t>2</a:t>
                </a:r>
                <a:r>
                  <a:rPr lang="en-US" altLang="ko-KR" baseline="30000" dirty="0"/>
                  <a:t>256</a:t>
                </a:r>
                <a:r>
                  <a:rPr lang="ko-KR" altLang="en-US" dirty="0"/>
                  <a:t> </a:t>
                </a:r>
                <a:r>
                  <a:rPr lang="en-US" altLang="ko-KR" dirty="0"/>
                  <a:t>- 2</a:t>
                </a:r>
                <a:r>
                  <a:rPr lang="en-US" altLang="ko-KR" baseline="30000" dirty="0"/>
                  <a:t>32</a:t>
                </a:r>
                <a:r>
                  <a:rPr lang="ko-KR" altLang="en-US" dirty="0"/>
                  <a:t> </a:t>
                </a:r>
                <a:r>
                  <a:rPr lang="en-US" altLang="ko-KR" dirty="0"/>
                  <a:t>- 2</a:t>
                </a:r>
                <a:r>
                  <a:rPr lang="en-US" altLang="ko-KR" baseline="30000" dirty="0"/>
                  <a:t>9</a:t>
                </a:r>
                <a:r>
                  <a:rPr lang="ko-KR" altLang="en-US" dirty="0"/>
                  <a:t> </a:t>
                </a:r>
                <a:r>
                  <a:rPr lang="en-US" altLang="ko-KR" dirty="0"/>
                  <a:t>- 2</a:t>
                </a:r>
                <a:r>
                  <a:rPr lang="en-US" altLang="ko-KR" baseline="30000" dirty="0"/>
                  <a:t>8</a:t>
                </a:r>
                <a:r>
                  <a:rPr lang="ko-KR" altLang="en-US" dirty="0"/>
                  <a:t> </a:t>
                </a:r>
                <a:r>
                  <a:rPr lang="en-US" altLang="ko-KR" dirty="0"/>
                  <a:t>- 2</a:t>
                </a:r>
                <a:r>
                  <a:rPr lang="en-US" altLang="ko-KR" baseline="30000" dirty="0"/>
                  <a:t>7</a:t>
                </a:r>
                <a:r>
                  <a:rPr lang="ko-KR" altLang="en-US" dirty="0"/>
                  <a:t> </a:t>
                </a:r>
                <a:r>
                  <a:rPr lang="en-US" altLang="ko-KR" dirty="0"/>
                  <a:t>- 2</a:t>
                </a:r>
                <a:r>
                  <a:rPr lang="en-US" altLang="ko-KR" baseline="30000" dirty="0"/>
                  <a:t>6</a:t>
                </a:r>
                <a:r>
                  <a:rPr lang="ko-KR" altLang="en-US" dirty="0"/>
                  <a:t> </a:t>
                </a:r>
                <a:r>
                  <a:rPr lang="en-US" altLang="ko-KR" dirty="0"/>
                  <a:t>- 2</a:t>
                </a:r>
                <a:r>
                  <a:rPr lang="en-US" altLang="ko-KR" baseline="30000" dirty="0"/>
                  <a:t>4</a:t>
                </a:r>
                <a:r>
                  <a:rPr lang="ko-KR" altLang="en-US" dirty="0"/>
                  <a:t> </a:t>
                </a:r>
                <a:r>
                  <a:rPr lang="en-US" altLang="ko-KR" dirty="0" smtClean="0"/>
                  <a:t>– 1, a </a:t>
                </a:r>
                <a:r>
                  <a:rPr lang="en-US" altLang="ko-KR" dirty="0" smtClean="0"/>
                  <a:t>very large </a:t>
                </a:r>
                <a:r>
                  <a:rPr lang="en-US" altLang="ko-KR" dirty="0" smtClean="0"/>
                  <a:t>prime number</a:t>
                </a:r>
              </a:p>
              <a:p>
                <a:pPr marL="285750" indent="-285750">
                  <a:buFontTx/>
                  <a:buChar char="-"/>
                </a:pPr>
                <a:endParaRPr lang="en-US" altLang="ko-KR" dirty="0"/>
              </a:p>
              <a:p>
                <a:pPr marL="285750" indent="-285750">
                  <a:buFontTx/>
                  <a:buChar char="-"/>
                </a:pPr>
                <a:r>
                  <a:rPr lang="en-US" altLang="ko-KR" dirty="0" smtClean="0"/>
                  <a:t>This curve is defined over a finite field of prime order instead of over the real numbers.</a:t>
                </a:r>
              </a:p>
              <a:p>
                <a:pPr marL="285750" indent="-285750">
                  <a:buFontTx/>
                  <a:buChar char="-"/>
                </a:pPr>
                <a:endParaRPr lang="en-US" altLang="ko-KR" dirty="0"/>
              </a:p>
              <a:p>
                <a:pPr marL="285750" indent="-285750">
                  <a:buFontTx/>
                  <a:buChar char="-"/>
                </a:pPr>
                <a:r>
                  <a:rPr lang="en-US" altLang="ko-KR" dirty="0" smtClean="0"/>
                  <a:t>It looks like a pattern of dots scattered in two dimensions, which makes it difficult to visualize.</a:t>
                </a:r>
              </a:p>
              <a:p>
                <a:endParaRPr lang="en-US" altLang="ko-KR" dirty="0" smtClean="0"/>
              </a:p>
              <a:p>
                <a:endParaRPr lang="en-US" altLang="ko-KR" dirty="0" smtClean="0"/>
              </a:p>
            </p:txBody>
          </p:sp>
        </mc:Choice>
        <mc:Fallback>
          <p:sp>
            <p:nvSpPr>
              <p:cNvPr id="4" name="TextBox 3"/>
              <p:cNvSpPr txBox="1">
                <a:spLocks noRot="1" noChangeAspect="1" noMove="1" noResize="1" noEditPoints="1" noAdjustHandles="1" noChangeArrowheads="1" noChangeShapeType="1" noTextEdit="1"/>
              </p:cNvSpPr>
              <p:nvPr/>
            </p:nvSpPr>
            <p:spPr>
              <a:xfrm>
                <a:off x="450011" y="793629"/>
                <a:ext cx="11291977" cy="4801314"/>
              </a:xfrm>
              <a:prstGeom prst="rect">
                <a:avLst/>
              </a:prstGeom>
              <a:blipFill>
                <a:blip r:embed="rId3"/>
                <a:stretch>
                  <a:fillRect l="-594" t="-1142"/>
                </a:stretch>
              </a:blipFill>
            </p:spPr>
            <p:txBody>
              <a:bodyPr/>
              <a:lstStyle/>
              <a:p>
                <a:r>
                  <a:rPr lang="ko-KR" altLang="en-US">
                    <a:noFill/>
                  </a:rPr>
                  <a:t> </a:t>
                </a:r>
              </a:p>
            </p:txBody>
          </p:sp>
        </mc:Fallback>
      </mc:AlternateContent>
    </p:spTree>
    <p:extLst>
      <p:ext uri="{BB962C8B-B14F-4D97-AF65-F5344CB8AC3E}">
        <p14:creationId xmlns:p14="http://schemas.microsoft.com/office/powerpoint/2010/main" val="4119666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그림 3"/>
          <p:cNvPicPr>
            <a:picLocks noChangeAspect="1"/>
          </p:cNvPicPr>
          <p:nvPr/>
        </p:nvPicPr>
        <p:blipFill>
          <a:blip r:embed="rId3"/>
          <a:stretch>
            <a:fillRect/>
          </a:stretch>
        </p:blipFill>
        <p:spPr>
          <a:xfrm>
            <a:off x="3591906" y="2441279"/>
            <a:ext cx="5005312" cy="3424687"/>
          </a:xfrm>
          <a:prstGeom prst="rect">
            <a:avLst/>
          </a:prstGeom>
        </p:spPr>
      </p:pic>
      <p:sp>
        <p:nvSpPr>
          <p:cNvPr id="5" name="TextBox 4"/>
          <p:cNvSpPr txBox="1"/>
          <p:nvPr/>
        </p:nvSpPr>
        <p:spPr>
          <a:xfrm>
            <a:off x="448574" y="879897"/>
            <a:ext cx="11291977" cy="646331"/>
          </a:xfrm>
          <a:prstGeom prst="rect">
            <a:avLst/>
          </a:prstGeom>
          <a:noFill/>
        </p:spPr>
        <p:txBody>
          <a:bodyPr wrap="square" rtlCol="0">
            <a:spAutoFit/>
          </a:bodyPr>
          <a:lstStyle/>
          <a:p>
            <a:pPr marL="285750" indent="-285750">
              <a:buFontTx/>
              <a:buChar char="-"/>
            </a:pPr>
            <a:r>
              <a:rPr lang="en-US" altLang="ko-KR" dirty="0" smtClean="0"/>
              <a:t>Figure 4-3 shows the same elliptic curve over a much smaller finite field of prime order 17, showing a pattern of dots on a grid. </a:t>
            </a:r>
          </a:p>
        </p:txBody>
      </p:sp>
    </p:spTree>
    <p:extLst>
      <p:ext uri="{BB962C8B-B14F-4D97-AF65-F5344CB8AC3E}">
        <p14:creationId xmlns:p14="http://schemas.microsoft.com/office/powerpoint/2010/main" val="4271678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https://steemitimages.com/0x0/https:/static.notion-static.com/e323b7962c1f4a61a54cea28df64a84c/image02.gif"/>
          <p:cNvSpPr>
            <a:spLocks noChangeAspect="1" noChangeArrowheads="1"/>
          </p:cNvSpPr>
          <p:nvPr/>
        </p:nvSpPr>
        <p:spPr bwMode="auto">
          <a:xfrm>
            <a:off x="310851" y="37312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ko-KR" altLang="en-US"/>
          </a:p>
        </p:txBody>
      </p:sp>
      <p:sp>
        <p:nvSpPr>
          <p:cNvPr id="6" name="TextBox 5"/>
          <p:cNvSpPr txBox="1"/>
          <p:nvPr/>
        </p:nvSpPr>
        <p:spPr>
          <a:xfrm>
            <a:off x="370936" y="543464"/>
            <a:ext cx="3312544" cy="369332"/>
          </a:xfrm>
          <a:prstGeom prst="rect">
            <a:avLst/>
          </a:prstGeom>
          <a:noFill/>
        </p:spPr>
        <p:txBody>
          <a:bodyPr wrap="square" rtlCol="0">
            <a:spAutoFit/>
          </a:bodyPr>
          <a:lstStyle/>
          <a:p>
            <a:r>
              <a:rPr lang="en-US" altLang="ko-KR" b="1" dirty="0" smtClean="0"/>
              <a:t>Elliptic Curves</a:t>
            </a:r>
            <a:endParaRPr lang="ko-KR" altLang="en-US" b="1" dirty="0"/>
          </a:p>
        </p:txBody>
      </p:sp>
      <p:pic>
        <p:nvPicPr>
          <p:cNvPr id="7" name="그림 6"/>
          <p:cNvPicPr>
            <a:picLocks noChangeAspect="1"/>
          </p:cNvPicPr>
          <p:nvPr/>
        </p:nvPicPr>
        <p:blipFill>
          <a:blip r:embed="rId3"/>
          <a:stretch>
            <a:fillRect/>
          </a:stretch>
        </p:blipFill>
        <p:spPr>
          <a:xfrm>
            <a:off x="4461242" y="2059867"/>
            <a:ext cx="2639625" cy="2929822"/>
          </a:xfrm>
          <a:prstGeom prst="rect">
            <a:avLst/>
          </a:prstGeom>
        </p:spPr>
      </p:pic>
      <p:sp>
        <p:nvSpPr>
          <p:cNvPr id="8" name="TextBox 7"/>
          <p:cNvSpPr txBox="1"/>
          <p:nvPr/>
        </p:nvSpPr>
        <p:spPr>
          <a:xfrm>
            <a:off x="370936" y="1250832"/>
            <a:ext cx="11291977" cy="369332"/>
          </a:xfrm>
          <a:prstGeom prst="rect">
            <a:avLst/>
          </a:prstGeom>
          <a:noFill/>
        </p:spPr>
        <p:txBody>
          <a:bodyPr wrap="square" rtlCol="0">
            <a:spAutoFit/>
          </a:bodyPr>
          <a:lstStyle/>
          <a:p>
            <a:pPr marL="285750" indent="-285750">
              <a:buFontTx/>
              <a:buChar char="-"/>
            </a:pPr>
            <a:r>
              <a:rPr lang="en-US" altLang="ko-KR" dirty="0" smtClean="0"/>
              <a:t>An elliptic curve is a set of points satisfying a particular mathematical equation.</a:t>
            </a:r>
          </a:p>
        </p:txBody>
      </p:sp>
      <p:sp>
        <p:nvSpPr>
          <p:cNvPr id="9" name="TextBox 8"/>
          <p:cNvSpPr txBox="1"/>
          <p:nvPr/>
        </p:nvSpPr>
        <p:spPr>
          <a:xfrm>
            <a:off x="310851" y="5429392"/>
            <a:ext cx="11291977" cy="369332"/>
          </a:xfrm>
          <a:prstGeom prst="rect">
            <a:avLst/>
          </a:prstGeom>
          <a:noFill/>
        </p:spPr>
        <p:txBody>
          <a:bodyPr wrap="square" rtlCol="0">
            <a:spAutoFit/>
          </a:bodyPr>
          <a:lstStyle/>
          <a:p>
            <a:pPr marL="285750" indent="-285750">
              <a:buFontTx/>
              <a:buChar char="-"/>
            </a:pPr>
            <a:r>
              <a:rPr lang="en-US" altLang="ko-KR" dirty="0" smtClean="0"/>
              <a:t>It’s related to the trapdoor function.</a:t>
            </a:r>
          </a:p>
        </p:txBody>
      </p:sp>
    </p:spTree>
    <p:extLst>
      <p:ext uri="{BB962C8B-B14F-4D97-AF65-F5344CB8AC3E}">
        <p14:creationId xmlns:p14="http://schemas.microsoft.com/office/powerpoint/2010/main" val="31605555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0936" y="543464"/>
            <a:ext cx="3312544" cy="369332"/>
          </a:xfrm>
          <a:prstGeom prst="rect">
            <a:avLst/>
          </a:prstGeom>
          <a:noFill/>
        </p:spPr>
        <p:txBody>
          <a:bodyPr wrap="square" rtlCol="0">
            <a:spAutoFit/>
          </a:bodyPr>
          <a:lstStyle/>
          <a:p>
            <a:r>
              <a:rPr lang="en-US" altLang="ko-KR" b="1" dirty="0" smtClean="0"/>
              <a:t>* Trapdoor function</a:t>
            </a:r>
            <a:endParaRPr lang="ko-KR" altLang="en-US" b="1" dirty="0"/>
          </a:p>
        </p:txBody>
      </p:sp>
      <p:sp>
        <p:nvSpPr>
          <p:cNvPr id="5" name="TextBox 4"/>
          <p:cNvSpPr txBox="1"/>
          <p:nvPr/>
        </p:nvSpPr>
        <p:spPr>
          <a:xfrm>
            <a:off x="370936" y="1250832"/>
            <a:ext cx="11291977" cy="1200329"/>
          </a:xfrm>
          <a:prstGeom prst="rect">
            <a:avLst/>
          </a:prstGeom>
          <a:noFill/>
        </p:spPr>
        <p:txBody>
          <a:bodyPr wrap="square" rtlCol="0">
            <a:spAutoFit/>
          </a:bodyPr>
          <a:lstStyle/>
          <a:p>
            <a:pPr marL="285750" indent="-285750">
              <a:buFontTx/>
              <a:buChar char="-"/>
            </a:pPr>
            <a:r>
              <a:rPr lang="en-US" altLang="ko-KR" dirty="0"/>
              <a:t>It is usually difficult to obtain the inverse of a function like a one-way function, but it is a function that can easily be inverted if there is special information called a trap door</a:t>
            </a:r>
            <a:r>
              <a:rPr lang="en-US" altLang="ko-KR" dirty="0" smtClean="0"/>
              <a:t>.</a:t>
            </a:r>
          </a:p>
          <a:p>
            <a:pPr marL="285750" indent="-285750">
              <a:buFontTx/>
              <a:buChar char="-"/>
            </a:pPr>
            <a:endParaRPr lang="en-US" altLang="ko-KR" dirty="0"/>
          </a:p>
          <a:p>
            <a:pPr marL="285750" indent="-285750">
              <a:buFontTx/>
              <a:buChar char="-"/>
            </a:pPr>
            <a:r>
              <a:rPr lang="en-US" altLang="ko-KR" dirty="0"/>
              <a:t>It is widely used in cryptography.</a:t>
            </a:r>
            <a:endParaRPr lang="en-US" altLang="ko-KR" dirty="0" smtClean="0"/>
          </a:p>
        </p:txBody>
      </p:sp>
    </p:spTree>
    <p:extLst>
      <p:ext uri="{BB962C8B-B14F-4D97-AF65-F5344CB8AC3E}">
        <p14:creationId xmlns:p14="http://schemas.microsoft.com/office/powerpoint/2010/main" val="608690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내용 개체 틀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346942" y="2574881"/>
            <a:ext cx="3498116" cy="3498116"/>
          </a:xfrm>
        </p:spPr>
      </p:pic>
      <p:sp>
        <p:nvSpPr>
          <p:cNvPr id="9" name="TextBox 8"/>
          <p:cNvSpPr txBox="1"/>
          <p:nvPr/>
        </p:nvSpPr>
        <p:spPr>
          <a:xfrm>
            <a:off x="370936" y="543464"/>
            <a:ext cx="3312544" cy="369332"/>
          </a:xfrm>
          <a:prstGeom prst="rect">
            <a:avLst/>
          </a:prstGeom>
          <a:noFill/>
        </p:spPr>
        <p:txBody>
          <a:bodyPr wrap="square" rtlCol="0">
            <a:spAutoFit/>
          </a:bodyPr>
          <a:lstStyle/>
          <a:p>
            <a:r>
              <a:rPr lang="en-US" altLang="ko-KR" b="1" dirty="0" smtClean="0"/>
              <a:t>Strange symmetry</a:t>
            </a:r>
            <a:endParaRPr lang="ko-KR" altLang="en-US" b="1" dirty="0"/>
          </a:p>
        </p:txBody>
      </p:sp>
      <p:sp>
        <p:nvSpPr>
          <p:cNvPr id="10" name="TextBox 9"/>
          <p:cNvSpPr txBox="1"/>
          <p:nvPr/>
        </p:nvSpPr>
        <p:spPr>
          <a:xfrm>
            <a:off x="370936" y="1250832"/>
            <a:ext cx="11291977" cy="923330"/>
          </a:xfrm>
          <a:prstGeom prst="rect">
            <a:avLst/>
          </a:prstGeom>
          <a:noFill/>
        </p:spPr>
        <p:txBody>
          <a:bodyPr wrap="square" rtlCol="0">
            <a:spAutoFit/>
          </a:bodyPr>
          <a:lstStyle/>
          <a:p>
            <a:pPr marL="285750" indent="-285750">
              <a:buFontTx/>
              <a:buChar char="-"/>
            </a:pPr>
            <a:r>
              <a:rPr lang="en-US" altLang="ko-KR" dirty="0" smtClean="0"/>
              <a:t>There are several interesting features, one of which is horizontal symmetry.</a:t>
            </a:r>
          </a:p>
          <a:p>
            <a:pPr marL="285750" indent="-285750">
              <a:buFontTx/>
              <a:buChar char="-"/>
            </a:pPr>
            <a:endParaRPr lang="en-US" altLang="ko-KR" dirty="0"/>
          </a:p>
          <a:p>
            <a:pPr marL="285750" indent="-285750">
              <a:buFontTx/>
              <a:buChar char="-"/>
            </a:pPr>
            <a:r>
              <a:rPr lang="en-US" altLang="ko-KR" dirty="0" smtClean="0"/>
              <a:t>Non-vertical lines intersect curves at up to three points.</a:t>
            </a:r>
          </a:p>
        </p:txBody>
      </p:sp>
    </p:spTree>
    <p:extLst>
      <p:ext uri="{BB962C8B-B14F-4D97-AF65-F5344CB8AC3E}">
        <p14:creationId xmlns:p14="http://schemas.microsoft.com/office/powerpoint/2010/main" val="2638021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0936" y="543464"/>
            <a:ext cx="3312544" cy="369332"/>
          </a:xfrm>
          <a:prstGeom prst="rect">
            <a:avLst/>
          </a:prstGeom>
          <a:noFill/>
        </p:spPr>
        <p:txBody>
          <a:bodyPr wrap="square" rtlCol="0">
            <a:spAutoFit/>
          </a:bodyPr>
          <a:lstStyle/>
          <a:p>
            <a:r>
              <a:rPr lang="en-US" altLang="ko-KR" b="1" dirty="0" smtClean="0"/>
              <a:t>Elliptic Curve Cryptography</a:t>
            </a:r>
            <a:endParaRPr lang="ko-KR" altLang="en-US" b="1" dirty="0"/>
          </a:p>
        </p:txBody>
      </p:sp>
      <p:sp>
        <p:nvSpPr>
          <p:cNvPr id="5" name="TextBox 4"/>
          <p:cNvSpPr txBox="1"/>
          <p:nvPr/>
        </p:nvSpPr>
        <p:spPr>
          <a:xfrm>
            <a:off x="370936" y="1250832"/>
            <a:ext cx="11291977" cy="2031325"/>
          </a:xfrm>
          <a:prstGeom prst="rect">
            <a:avLst/>
          </a:prstGeom>
          <a:noFill/>
        </p:spPr>
        <p:txBody>
          <a:bodyPr wrap="square" rtlCol="0">
            <a:spAutoFit/>
          </a:bodyPr>
          <a:lstStyle/>
          <a:p>
            <a:pPr marL="285750" indent="-285750">
              <a:buFontTx/>
              <a:buChar char="-"/>
            </a:pPr>
            <a:r>
              <a:rPr lang="en-US" altLang="ko-KR" dirty="0"/>
              <a:t>This should be limited to a fixed range of numbers, such as RSA.</a:t>
            </a:r>
          </a:p>
          <a:p>
            <a:pPr marL="285750" indent="-285750">
              <a:buFontTx/>
              <a:buChar char="-"/>
            </a:pPr>
            <a:endParaRPr lang="en-US" altLang="ko-KR" dirty="0" smtClean="0"/>
          </a:p>
          <a:p>
            <a:pPr marL="285750" indent="-285750">
              <a:buFontTx/>
              <a:buChar char="-"/>
            </a:pPr>
            <a:r>
              <a:rPr lang="en-US" altLang="ko-KR" dirty="0"/>
              <a:t>When calculating the formula for the elliptic curve y ^ 2 = x ^ 3 + ax + b, an easy method is to roll over the numbers, similar to when obtaining the maximum value</a:t>
            </a:r>
            <a:r>
              <a:rPr lang="en-US" altLang="ko-KR" dirty="0" smtClean="0"/>
              <a:t>.</a:t>
            </a:r>
          </a:p>
          <a:p>
            <a:pPr marL="285750" indent="-285750">
              <a:buFontTx/>
              <a:buChar char="-"/>
            </a:pPr>
            <a:endParaRPr lang="en-US" altLang="ko-KR" dirty="0"/>
          </a:p>
          <a:p>
            <a:pPr marL="285750" indent="-285750">
              <a:buFontTx/>
              <a:buChar char="-"/>
            </a:pPr>
            <a:r>
              <a:rPr lang="en-US" altLang="ko-KR" dirty="0" smtClean="0"/>
              <a:t>If select the largest value as a decimal number, the elliptic curve is called the prime curve and has excellent cryptographic properties.</a:t>
            </a:r>
            <a:endParaRPr lang="en-US" altLang="ko-KR" dirty="0" smtClean="0"/>
          </a:p>
        </p:txBody>
      </p:sp>
    </p:spTree>
    <p:extLst>
      <p:ext uri="{BB962C8B-B14F-4D97-AF65-F5344CB8AC3E}">
        <p14:creationId xmlns:p14="http://schemas.microsoft.com/office/powerpoint/2010/main" val="2315801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1145</Words>
  <Application>Microsoft Office PowerPoint</Application>
  <PresentationFormat>와이드스크린</PresentationFormat>
  <Paragraphs>113</Paragraphs>
  <Slides>11</Slides>
  <Notes>10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11</vt:i4>
      </vt:variant>
    </vt:vector>
  </HeadingPairs>
  <TitlesOfParts>
    <vt:vector size="15" baseType="lpstr">
      <vt:lpstr>맑은 고딕</vt:lpstr>
      <vt:lpstr>Arial</vt:lpstr>
      <vt:lpstr>Cambria Math</vt:lpstr>
      <vt:lpstr>Office 테마</vt:lpstr>
      <vt:lpstr>Public keys Elliptic Curve Cryptography Explained </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keys Elliptic Curve Cryptography Explained</dc:title>
  <dc:creator>HurAra</dc:creator>
  <cp:lastModifiedBy>HurAra</cp:lastModifiedBy>
  <cp:revision>36</cp:revision>
  <dcterms:created xsi:type="dcterms:W3CDTF">2018-04-09T09:51:26Z</dcterms:created>
  <dcterms:modified xsi:type="dcterms:W3CDTF">2018-04-11T05:22:47Z</dcterms:modified>
</cp:coreProperties>
</file>