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5" autoAdjust="0"/>
    <p:restoredTop sz="94708" autoAdjust="0"/>
  </p:normalViewPr>
  <p:slideViewPr>
    <p:cSldViewPr snapToGrid="0" snapToObjects="1">
      <p:cViewPr varScale="1">
        <p:scale>
          <a:sx n="75" d="100"/>
          <a:sy n="75" d="100"/>
        </p:scale>
        <p:origin x="-1624" y="-1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1312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presProps" Target="presProps.xml"/><Relationship Id="rId31" Type="http://schemas.openxmlformats.org/officeDocument/2006/relationships/viewProps" Target="viewProps.xml"/><Relationship Id="rId32" Type="http://schemas.openxmlformats.org/officeDocument/2006/relationships/theme" Target="theme/theme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646C9-4364-914B-BBE0-50C98939E7B7}" type="datetimeFigureOut">
              <a:rPr lang="en-US" smtClean="0"/>
              <a:t>10/1/14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0A01F-C557-9047-8B96-9C56A0AEF4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8455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646C9-4364-914B-BBE0-50C98939E7B7}" type="datetimeFigureOut">
              <a:rPr lang="en-US" smtClean="0"/>
              <a:t>10/1/14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0A01F-C557-9047-8B96-9C56A0AEF4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8009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646C9-4364-914B-BBE0-50C98939E7B7}" type="datetimeFigureOut">
              <a:rPr lang="en-US" smtClean="0"/>
              <a:t>10/1/14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0A01F-C557-9047-8B96-9C56A0AEF4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364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646C9-4364-914B-BBE0-50C98939E7B7}" type="datetimeFigureOut">
              <a:rPr lang="en-US" smtClean="0"/>
              <a:t>10/1/14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0A01F-C557-9047-8B96-9C56A0AEF4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52438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646C9-4364-914B-BBE0-50C98939E7B7}" type="datetimeFigureOut">
              <a:rPr lang="en-US" smtClean="0"/>
              <a:t>10/1/14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0A01F-C557-9047-8B96-9C56A0AEF4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5424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646C9-4364-914B-BBE0-50C98939E7B7}" type="datetimeFigureOut">
              <a:rPr lang="en-US" smtClean="0"/>
              <a:t>10/1/14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0A01F-C557-9047-8B96-9C56A0AEF4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9887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646C9-4364-914B-BBE0-50C98939E7B7}" type="datetimeFigureOut">
              <a:rPr lang="en-US" smtClean="0"/>
              <a:t>10/1/14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0A01F-C557-9047-8B96-9C56A0AEF4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02783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646C9-4364-914B-BBE0-50C98939E7B7}" type="datetimeFigureOut">
              <a:rPr lang="en-US" smtClean="0"/>
              <a:t>10/1/14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0A01F-C557-9047-8B96-9C56A0AEF4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3106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646C9-4364-914B-BBE0-50C98939E7B7}" type="datetimeFigureOut">
              <a:rPr lang="en-US" smtClean="0"/>
              <a:t>10/1/14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0A01F-C557-9047-8B96-9C56A0AEF4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39397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646C9-4364-914B-BBE0-50C98939E7B7}" type="datetimeFigureOut">
              <a:rPr lang="en-US" smtClean="0"/>
              <a:t>10/1/14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0A01F-C557-9047-8B96-9C56A0AEF4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8542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646C9-4364-914B-BBE0-50C98939E7B7}" type="datetimeFigureOut">
              <a:rPr lang="en-US" smtClean="0"/>
              <a:t>10/1/14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0A01F-C557-9047-8B96-9C56A0AEF4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6686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E646C9-4364-914B-BBE0-50C98939E7B7}" type="datetimeFigureOut">
              <a:rPr lang="en-US" smtClean="0"/>
              <a:t>10/1/14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80A01F-C557-9047-8B96-9C56A0AEF4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2634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Crash Course for C</a:t>
            </a:r>
            <a:r>
              <a:rPr lang="en-US" dirty="0" smtClean="0"/>
              <a:t>++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Oct 2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9901896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een Shot 2014-10-02 at 12.09.21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1300"/>
            <a:ext cx="9144000" cy="6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06015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Screen Shot 2014-10-02 at 12.10.31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17135"/>
            <a:ext cx="9144000" cy="3027974"/>
          </a:xfrm>
          <a:prstGeom prst="rect">
            <a:avLst/>
          </a:prstGeom>
        </p:spPr>
      </p:pic>
      <p:pic>
        <p:nvPicPr>
          <p:cNvPr id="5" name="Picture 4" descr="Screen Shot 2014-10-02 at 12.10.43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66" y="4493759"/>
            <a:ext cx="9144000" cy="2228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6947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Enumerator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7150" indent="0">
              <a:buNone/>
            </a:pPr>
            <a:r>
              <a:rPr lang="en-US" dirty="0" err="1" smtClean="0"/>
              <a:t>typedef</a:t>
            </a:r>
            <a:r>
              <a:rPr lang="en-US" dirty="0" smtClean="0"/>
              <a:t> </a:t>
            </a:r>
            <a:r>
              <a:rPr lang="en-US" dirty="0" err="1"/>
              <a:t>enum</a:t>
            </a:r>
            <a:r>
              <a:rPr lang="en-US" dirty="0"/>
              <a:t> { </a:t>
            </a:r>
            <a:r>
              <a:rPr lang="en-US" dirty="0" err="1"/>
              <a:t>kPieceTypeKing</a:t>
            </a:r>
            <a:r>
              <a:rPr lang="en-US" dirty="0" smtClean="0"/>
              <a:t>,</a:t>
            </a:r>
          </a:p>
          <a:p>
            <a:pPr marL="57150" indent="0">
              <a:buNone/>
            </a:pPr>
            <a:r>
              <a:rPr lang="en-US" dirty="0" smtClean="0"/>
              <a:t> </a:t>
            </a:r>
            <a:r>
              <a:rPr lang="en-US" dirty="0" err="1" smtClean="0"/>
              <a:t>kPieceTypeQueen</a:t>
            </a:r>
            <a:r>
              <a:rPr lang="en-US" dirty="0" smtClean="0"/>
              <a:t>, </a:t>
            </a:r>
            <a:r>
              <a:rPr lang="en-US" dirty="0" err="1" smtClean="0"/>
              <a:t>kPieceTypeRook</a:t>
            </a:r>
            <a:r>
              <a:rPr lang="en-US" dirty="0" smtClean="0"/>
              <a:t>, </a:t>
            </a:r>
            <a:r>
              <a:rPr lang="en-US" dirty="0" err="1" smtClean="0"/>
              <a:t>kPieceTypePawn</a:t>
            </a:r>
            <a:r>
              <a:rPr lang="en-US" dirty="0" smtClean="0"/>
              <a:t> 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} </a:t>
            </a:r>
            <a:r>
              <a:rPr lang="en-US" dirty="0" err="1" smtClean="0"/>
              <a:t>PieceT</a:t>
            </a:r>
            <a:r>
              <a:rPr lang="en-US" dirty="0" smtClean="0"/>
              <a:t>;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172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Exception Handling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Exception</a:t>
            </a:r>
          </a:p>
          <a:p>
            <a:pPr lvl="1"/>
            <a:r>
              <a:rPr lang="en-US" dirty="0" smtClean="0"/>
              <a:t>unexpected situation</a:t>
            </a:r>
          </a:p>
          <a:p>
            <a:pPr lvl="1"/>
            <a:r>
              <a:rPr lang="en-US" dirty="0" smtClean="0"/>
              <a:t>Traditional way of indicating error</a:t>
            </a:r>
          </a:p>
          <a:p>
            <a:pPr lvl="2"/>
            <a:r>
              <a:rPr lang="en-US" dirty="0" smtClean="0"/>
              <a:t>return a special value, NULL</a:t>
            </a:r>
          </a:p>
          <a:p>
            <a:pPr lvl="1"/>
            <a:r>
              <a:rPr lang="en-US" dirty="0" smtClean="0"/>
              <a:t>C++ way</a:t>
            </a:r>
          </a:p>
          <a:p>
            <a:pPr lvl="2"/>
            <a:r>
              <a:rPr lang="en-US" dirty="0" smtClean="0">
                <a:solidFill>
                  <a:srgbClr val="FF0000"/>
                </a:solidFill>
              </a:rPr>
              <a:t>throws</a:t>
            </a:r>
            <a:r>
              <a:rPr lang="en-US" dirty="0" smtClean="0"/>
              <a:t> an exception object</a:t>
            </a:r>
          </a:p>
          <a:p>
            <a:pPr lvl="2"/>
            <a:r>
              <a:rPr lang="en-US" dirty="0" smtClean="0"/>
              <a:t>The caller of the function </a:t>
            </a:r>
            <a:r>
              <a:rPr lang="en-US" dirty="0" smtClean="0">
                <a:solidFill>
                  <a:srgbClr val="FF0000"/>
                </a:solidFill>
              </a:rPr>
              <a:t>catches</a:t>
            </a:r>
            <a:r>
              <a:rPr lang="en-US" dirty="0" smtClean="0"/>
              <a:t> it</a:t>
            </a:r>
          </a:p>
        </p:txBody>
      </p:sp>
    </p:spTree>
    <p:extLst>
      <p:ext uri="{BB962C8B-B14F-4D97-AF65-F5344CB8AC3E}">
        <p14:creationId xmlns:p14="http://schemas.microsoft.com/office/powerpoint/2010/main" val="32225837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4-10-02 at 1.39.20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766" y="702734"/>
            <a:ext cx="7378700" cy="2324100"/>
          </a:xfrm>
          <a:prstGeom prst="rect">
            <a:avLst/>
          </a:prstGeom>
        </p:spPr>
      </p:pic>
      <p:pic>
        <p:nvPicPr>
          <p:cNvPr id="6" name="Picture 5" descr="Screen Shot 2014-10-02 at 1.39.28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766" y="3619500"/>
            <a:ext cx="7366000" cy="276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4149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const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Constants</a:t>
            </a:r>
          </a:p>
          <a:p>
            <a:pPr lvl="1"/>
            <a:r>
              <a:rPr lang="en-US" dirty="0" smtClean="0"/>
              <a:t>Variable whose value never changes</a:t>
            </a:r>
          </a:p>
          <a:p>
            <a:pPr lvl="1"/>
            <a:r>
              <a:rPr lang="en-US" dirty="0" err="1" smtClean="0"/>
              <a:t>const</a:t>
            </a:r>
            <a:r>
              <a:rPr lang="en-US" dirty="0" smtClean="0"/>
              <a:t> float pi 	= 3.14</a:t>
            </a:r>
          </a:p>
          <a:p>
            <a:r>
              <a:rPr lang="en-US" dirty="0" smtClean="0"/>
              <a:t>Protected variable</a:t>
            </a:r>
          </a:p>
          <a:p>
            <a:pPr lvl="1"/>
            <a:r>
              <a:rPr lang="en-US" dirty="0" smtClean="0"/>
              <a:t>protect a variable from changes</a:t>
            </a:r>
          </a:p>
          <a:p>
            <a:pPr lvl="1"/>
            <a:r>
              <a:rPr lang="en-US" dirty="0"/>
              <a:t>void </a:t>
            </a:r>
            <a:r>
              <a:rPr lang="en-US" dirty="0" err="1" smtClean="0"/>
              <a:t>myfunc</a:t>
            </a:r>
            <a:r>
              <a:rPr lang="en-US" dirty="0" smtClean="0"/>
              <a:t>(</a:t>
            </a:r>
            <a:r>
              <a:rPr lang="en-US" dirty="0" err="1">
                <a:solidFill>
                  <a:srgbClr val="FF0000"/>
                </a:solidFill>
              </a:rPr>
              <a:t>const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char* </a:t>
            </a:r>
            <a:r>
              <a:rPr lang="en-US" dirty="0" err="1"/>
              <a:t>myString</a:t>
            </a:r>
            <a:r>
              <a:rPr lang="en-US" dirty="0"/>
              <a:t>);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3114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	User-defined Types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Design of a program is to</a:t>
            </a:r>
          </a:p>
          <a:p>
            <a:pPr lvl="1"/>
            <a:r>
              <a:rPr lang="en-US" dirty="0" smtClean="0"/>
              <a:t>decide which types you want</a:t>
            </a:r>
          </a:p>
          <a:p>
            <a:pPr lvl="1"/>
            <a:r>
              <a:rPr lang="en-US" dirty="0" smtClean="0"/>
              <a:t>determine operations needed for each type</a:t>
            </a:r>
          </a:p>
          <a:p>
            <a:r>
              <a:rPr lang="en-US" dirty="0" smtClean="0"/>
              <a:t>Example</a:t>
            </a:r>
          </a:p>
          <a:p>
            <a:pPr lvl="1"/>
            <a:r>
              <a:rPr lang="en-US" dirty="0" smtClean="0"/>
              <a:t>We want a point type in 2D coordination</a:t>
            </a:r>
          </a:p>
          <a:p>
            <a:pPr lvl="1"/>
            <a:r>
              <a:rPr lang="en-US" dirty="0" smtClean="0"/>
              <a:t>Type Point?</a:t>
            </a:r>
          </a:p>
          <a:p>
            <a:pPr lvl="1"/>
            <a:r>
              <a:rPr lang="en-US" dirty="0" smtClean="0"/>
              <a:t>What state (data) it needs?</a:t>
            </a:r>
          </a:p>
          <a:p>
            <a:pPr lvl="1"/>
            <a:r>
              <a:rPr lang="en-US" dirty="0" smtClean="0"/>
              <a:t>What operations it needs?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24660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 Point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368800" cy="4525963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State</a:t>
            </a:r>
          </a:p>
          <a:p>
            <a:pPr lvl="1"/>
            <a:r>
              <a:rPr lang="en-US" dirty="0" smtClean="0"/>
              <a:t>x, y coordinates</a:t>
            </a:r>
          </a:p>
          <a:p>
            <a:r>
              <a:rPr lang="en-US" dirty="0" smtClean="0"/>
              <a:t>Operations</a:t>
            </a:r>
          </a:p>
          <a:p>
            <a:pPr lvl="1"/>
            <a:r>
              <a:rPr lang="en-US" dirty="0" smtClean="0"/>
              <a:t>constructors</a:t>
            </a:r>
          </a:p>
          <a:p>
            <a:pPr lvl="1"/>
            <a:r>
              <a:rPr lang="en-US" dirty="0" smtClean="0"/>
              <a:t>destructors</a:t>
            </a:r>
          </a:p>
          <a:p>
            <a:pPr lvl="1"/>
            <a:r>
              <a:rPr lang="en-US" dirty="0" err="1" smtClean="0"/>
              <a:t>setX</a:t>
            </a:r>
            <a:r>
              <a:rPr lang="en-US" dirty="0" smtClean="0"/>
              <a:t>(), </a:t>
            </a:r>
            <a:r>
              <a:rPr lang="en-US" dirty="0" err="1" smtClean="0"/>
              <a:t>setY</a:t>
            </a:r>
            <a:r>
              <a:rPr lang="en-US" dirty="0" smtClean="0"/>
              <a:t>()</a:t>
            </a:r>
          </a:p>
          <a:p>
            <a:pPr lvl="1"/>
            <a:r>
              <a:rPr lang="en-US" dirty="0" smtClean="0"/>
              <a:t>vector operations </a:t>
            </a:r>
            <a:br>
              <a:rPr lang="en-US" dirty="0" smtClean="0"/>
            </a:br>
            <a:r>
              <a:rPr lang="en-US" dirty="0" smtClean="0"/>
              <a:t>(+, -, .)</a:t>
            </a:r>
          </a:p>
          <a:p>
            <a:pPr lvl="1"/>
            <a:r>
              <a:rPr lang="en-US" dirty="0" smtClean="0"/>
              <a:t>comparisons (==, !=)</a:t>
            </a:r>
          </a:p>
          <a:p>
            <a:pPr lvl="1"/>
            <a:r>
              <a:rPr lang="en-US" dirty="0" smtClean="0"/>
              <a:t>…</a:t>
            </a:r>
          </a:p>
          <a:p>
            <a:pPr lvl="1"/>
            <a:endParaRPr lang="en-US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5317067" y="4826000"/>
            <a:ext cx="3369733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flipV="1">
            <a:off x="5350934" y="2133600"/>
            <a:ext cx="0" cy="26924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" name="Oval 7"/>
          <p:cNvSpPr/>
          <p:nvPr/>
        </p:nvSpPr>
        <p:spPr>
          <a:xfrm>
            <a:off x="6434667" y="2895600"/>
            <a:ext cx="101600" cy="10160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485470" y="2607739"/>
            <a:ext cx="7079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</a:t>
            </a:r>
            <a:r>
              <a:rPr lang="en-US" dirty="0" smtClean="0"/>
              <a:t>(</a:t>
            </a:r>
            <a:r>
              <a:rPr lang="en-US" dirty="0" err="1" smtClean="0"/>
              <a:t>x,y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7169250" y="3776133"/>
            <a:ext cx="101600" cy="10160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7220053" y="3488272"/>
            <a:ext cx="7079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q</a:t>
            </a:r>
            <a:r>
              <a:rPr lang="en-US" dirty="0" smtClean="0"/>
              <a:t>(</a:t>
            </a:r>
            <a:r>
              <a:rPr lang="en-US" dirty="0" err="1" smtClean="0"/>
              <a:t>x,y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95583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 Point: Declaration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 smtClean="0"/>
              <a:t>class Point {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double x, y;</a:t>
            </a:r>
          </a:p>
          <a:p>
            <a:pPr marL="0" indent="0">
              <a:buNone/>
            </a:pPr>
            <a:r>
              <a:rPr lang="en-US" dirty="0" smtClean="0"/>
              <a:t>public: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Point ();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Point ( double, double );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~Point();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void </a:t>
            </a:r>
            <a:r>
              <a:rPr lang="en-US" dirty="0" err="1" smtClean="0"/>
              <a:t>setX</a:t>
            </a:r>
            <a:r>
              <a:rPr lang="en-US" dirty="0" smtClean="0"/>
              <a:t>( double );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void </a:t>
            </a:r>
            <a:r>
              <a:rPr lang="en-US" dirty="0" err="1" smtClean="0"/>
              <a:t>setY</a:t>
            </a:r>
            <a:r>
              <a:rPr lang="en-US" dirty="0" smtClean="0"/>
              <a:t>( double );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friend Point operator+( Point, Point );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friend Point operator-( Point, Point );</a:t>
            </a:r>
          </a:p>
          <a:p>
            <a:pPr marL="0" indent="0">
              <a:buNone/>
            </a:pPr>
            <a:r>
              <a:rPr lang="en-US" dirty="0"/>
              <a:t>	friend </a:t>
            </a:r>
            <a:r>
              <a:rPr lang="en-US" dirty="0" err="1" smtClean="0"/>
              <a:t>bool</a:t>
            </a:r>
            <a:r>
              <a:rPr lang="en-US" dirty="0" smtClean="0"/>
              <a:t> operator==( </a:t>
            </a:r>
            <a:r>
              <a:rPr lang="en-US" dirty="0"/>
              <a:t>Point, Point );</a:t>
            </a:r>
          </a:p>
          <a:p>
            <a:pPr marL="0" indent="0">
              <a:buNone/>
            </a:pPr>
            <a:r>
              <a:rPr lang="en-US" dirty="0"/>
              <a:t>	friend </a:t>
            </a:r>
            <a:r>
              <a:rPr lang="en-US" dirty="0" err="1" smtClean="0"/>
              <a:t>bool</a:t>
            </a:r>
            <a:r>
              <a:rPr lang="en-US" dirty="0" smtClean="0"/>
              <a:t> operator!=( </a:t>
            </a:r>
            <a:r>
              <a:rPr lang="en-US" dirty="0"/>
              <a:t>Point, Point );</a:t>
            </a:r>
          </a:p>
          <a:p>
            <a:pPr marL="0" indent="0">
              <a:buNone/>
            </a:pPr>
            <a:r>
              <a:rPr lang="en-US" dirty="0" smtClean="0"/>
              <a:t>}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44977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 Point: Definition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012267" cy="4525963"/>
          </a:xfrm>
          <a:ln>
            <a:solidFill>
              <a:srgbClr val="FF0000"/>
            </a:solidFill>
          </a:ln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 smtClean="0"/>
              <a:t>class Point {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double x, y;</a:t>
            </a:r>
          </a:p>
          <a:p>
            <a:pPr marL="0" indent="0">
              <a:buNone/>
            </a:pPr>
            <a:r>
              <a:rPr lang="en-US" dirty="0" smtClean="0"/>
              <a:t>public: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Point () </a:t>
            </a:r>
            <a:r>
              <a:rPr lang="en-US" dirty="0" smtClean="0">
                <a:solidFill>
                  <a:srgbClr val="FF0000"/>
                </a:solidFill>
              </a:rPr>
              <a:t>{ x=y=0; }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Point ( double, double)</a:t>
            </a:r>
          </a:p>
          <a:p>
            <a:pPr marL="0" indent="0">
              <a:buNone/>
            </a:pPr>
            <a:r>
              <a:rPr lang="en-US" dirty="0"/>
              <a:t>	~Point(</a:t>
            </a:r>
            <a:r>
              <a:rPr lang="en-US" dirty="0" smtClean="0"/>
              <a:t>) </a:t>
            </a:r>
            <a:r>
              <a:rPr lang="en-US" dirty="0" smtClean="0">
                <a:solidFill>
                  <a:srgbClr val="FF0000"/>
                </a:solidFill>
              </a:rPr>
              <a:t>{}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void </a:t>
            </a:r>
            <a:r>
              <a:rPr lang="en-US" dirty="0" err="1" smtClean="0"/>
              <a:t>setX</a:t>
            </a:r>
            <a:r>
              <a:rPr lang="en-US" dirty="0" smtClean="0"/>
              <a:t>( double ix );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void </a:t>
            </a:r>
            <a:r>
              <a:rPr lang="en-US" dirty="0" err="1" smtClean="0"/>
              <a:t>setY</a:t>
            </a:r>
            <a:r>
              <a:rPr lang="en-US" dirty="0" smtClean="0"/>
              <a:t>( double </a:t>
            </a:r>
            <a:r>
              <a:rPr lang="en-US" dirty="0" err="1" smtClean="0"/>
              <a:t>iy</a:t>
            </a:r>
            <a:r>
              <a:rPr lang="en-US" dirty="0" smtClean="0"/>
              <a:t> ) </a:t>
            </a:r>
            <a:r>
              <a:rPr lang="en-US" dirty="0" smtClean="0">
                <a:solidFill>
                  <a:srgbClr val="FF0000"/>
                </a:solidFill>
              </a:rPr>
              <a:t>{ y = </a:t>
            </a:r>
            <a:r>
              <a:rPr lang="en-US" dirty="0" err="1" smtClean="0">
                <a:solidFill>
                  <a:srgbClr val="FF0000"/>
                </a:solidFill>
              </a:rPr>
              <a:t>iy</a:t>
            </a:r>
            <a:r>
              <a:rPr lang="en-US" dirty="0" smtClean="0">
                <a:solidFill>
                  <a:srgbClr val="FF0000"/>
                </a:solidFill>
              </a:rPr>
              <a:t>; }</a:t>
            </a:r>
          </a:p>
          <a:p>
            <a:pPr marL="0" indent="0">
              <a:buNone/>
            </a:pPr>
            <a:r>
              <a:rPr lang="en-US" dirty="0" smtClean="0"/>
              <a:t>	friend Point operator+( Point, Point );</a:t>
            </a:r>
          </a:p>
          <a:p>
            <a:pPr marL="0" indent="0">
              <a:buNone/>
            </a:pPr>
            <a:r>
              <a:rPr lang="en-US" dirty="0" smtClean="0"/>
              <a:t>	friend Point operator-( Point, Point );</a:t>
            </a:r>
          </a:p>
          <a:p>
            <a:pPr marL="0" indent="0">
              <a:buNone/>
            </a:pPr>
            <a:r>
              <a:rPr lang="en-US" dirty="0" smtClean="0"/>
              <a:t>	friend </a:t>
            </a:r>
            <a:r>
              <a:rPr lang="en-US" dirty="0" err="1" smtClean="0"/>
              <a:t>bool</a:t>
            </a:r>
            <a:r>
              <a:rPr lang="en-US" dirty="0" smtClean="0"/>
              <a:t> operator==( Point, Point );</a:t>
            </a:r>
          </a:p>
          <a:p>
            <a:pPr marL="0" indent="0">
              <a:buNone/>
            </a:pPr>
            <a:r>
              <a:rPr lang="en-US" dirty="0" smtClean="0"/>
              <a:t>	friend </a:t>
            </a:r>
            <a:r>
              <a:rPr lang="en-US" dirty="0" err="1" smtClean="0"/>
              <a:t>bool</a:t>
            </a:r>
            <a:r>
              <a:rPr lang="en-US" dirty="0" smtClean="0"/>
              <a:t> operator!=( Point, Point );</a:t>
            </a:r>
          </a:p>
          <a:p>
            <a:pPr marL="0" indent="0">
              <a:buNone/>
            </a:pPr>
            <a:r>
              <a:rPr lang="en-US" dirty="0" smtClean="0"/>
              <a:t>}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636779" y="1625262"/>
            <a:ext cx="3281968" cy="470898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dirty="0" smtClean="0"/>
              <a:t>Point::Point(double ix, </a:t>
            </a:r>
            <a:r>
              <a:rPr lang="en-US" sz="2000" dirty="0" err="1" smtClean="0"/>
              <a:t>iy</a:t>
            </a:r>
            <a:r>
              <a:rPr lang="en-US" sz="2000" dirty="0" smtClean="0"/>
              <a:t>)</a:t>
            </a:r>
          </a:p>
          <a:p>
            <a:r>
              <a:rPr lang="en-US" sz="2000" dirty="0" smtClean="0"/>
              <a:t>{</a:t>
            </a:r>
          </a:p>
          <a:p>
            <a:r>
              <a:rPr lang="en-US" sz="2000" dirty="0"/>
              <a:t>	</a:t>
            </a:r>
            <a:r>
              <a:rPr lang="en-US" sz="2000" dirty="0" smtClean="0"/>
              <a:t>x = ix;</a:t>
            </a:r>
          </a:p>
          <a:p>
            <a:r>
              <a:rPr lang="en-US" sz="2000" dirty="0"/>
              <a:t>	</a:t>
            </a:r>
            <a:r>
              <a:rPr lang="en-US" sz="2000" dirty="0" smtClean="0"/>
              <a:t>y = </a:t>
            </a:r>
            <a:r>
              <a:rPr lang="en-US" sz="2000" dirty="0" err="1" smtClean="0"/>
              <a:t>iy</a:t>
            </a:r>
            <a:r>
              <a:rPr lang="en-US" sz="2000" dirty="0" smtClean="0"/>
              <a:t>;</a:t>
            </a:r>
          </a:p>
          <a:p>
            <a:r>
              <a:rPr lang="en-US" sz="2000" dirty="0" smtClean="0"/>
              <a:t>}</a:t>
            </a:r>
          </a:p>
          <a:p>
            <a:endParaRPr lang="en-US" sz="2000" dirty="0" smtClean="0"/>
          </a:p>
          <a:p>
            <a:r>
              <a:rPr lang="en-US" sz="2000" dirty="0" smtClean="0"/>
              <a:t>void Point::</a:t>
            </a:r>
            <a:r>
              <a:rPr lang="en-US" sz="2000" dirty="0" err="1" smtClean="0"/>
              <a:t>setX</a:t>
            </a:r>
            <a:r>
              <a:rPr lang="en-US" sz="2000" dirty="0" smtClean="0"/>
              <a:t>( double ix ) </a:t>
            </a:r>
          </a:p>
          <a:p>
            <a:r>
              <a:rPr lang="en-US" sz="2000" dirty="0" smtClean="0"/>
              <a:t>{</a:t>
            </a:r>
          </a:p>
          <a:p>
            <a:r>
              <a:rPr lang="en-US" sz="2000" dirty="0"/>
              <a:t>	</a:t>
            </a:r>
            <a:r>
              <a:rPr lang="en-US" sz="2000" dirty="0" smtClean="0"/>
              <a:t>x = ix;</a:t>
            </a:r>
          </a:p>
          <a:p>
            <a:r>
              <a:rPr lang="en-US" sz="2000" dirty="0" smtClean="0"/>
              <a:t>}</a:t>
            </a:r>
          </a:p>
          <a:p>
            <a:endParaRPr lang="en-US" sz="2000" dirty="0"/>
          </a:p>
          <a:p>
            <a:r>
              <a:rPr lang="en-US" sz="2000" dirty="0" smtClean="0"/>
              <a:t>Point operator+(Point a, b)</a:t>
            </a:r>
          </a:p>
          <a:p>
            <a:r>
              <a:rPr lang="en-US" sz="2000" dirty="0" smtClean="0"/>
              <a:t>{</a:t>
            </a:r>
          </a:p>
          <a:p>
            <a:r>
              <a:rPr lang="en-US" sz="2000" dirty="0" smtClean="0"/>
              <a:t>return Point(</a:t>
            </a:r>
            <a:r>
              <a:rPr lang="en-US" sz="2000" dirty="0" err="1" smtClean="0"/>
              <a:t>a.x+b.x</a:t>
            </a:r>
            <a:r>
              <a:rPr lang="en-US" sz="2000" dirty="0" smtClean="0"/>
              <a:t>, </a:t>
            </a:r>
            <a:r>
              <a:rPr lang="en-US" sz="2000" dirty="0" err="1" smtClean="0"/>
              <a:t>a.y+b.y</a:t>
            </a:r>
            <a:r>
              <a:rPr lang="en-US" sz="2000" dirty="0" smtClean="0"/>
              <a:t>);</a:t>
            </a:r>
          </a:p>
          <a:p>
            <a:r>
              <a:rPr lang="en-US" sz="2000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42033160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C++?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is a better C (Procedural Programming)</a:t>
            </a:r>
          </a:p>
          <a:p>
            <a:r>
              <a:rPr lang="en-US" dirty="0" smtClean="0"/>
              <a:t>supports data abstraction</a:t>
            </a:r>
          </a:p>
          <a:p>
            <a:r>
              <a:rPr lang="en-US" dirty="0" smtClean="0"/>
              <a:t>supports object-oriented programming</a:t>
            </a:r>
          </a:p>
          <a:p>
            <a:r>
              <a:rPr lang="en-US" dirty="0" smtClean="0"/>
              <a:t>supports generic programming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50798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 Point: Use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 smtClean="0"/>
              <a:t>int</a:t>
            </a:r>
            <a:r>
              <a:rPr lang="en-US" dirty="0" smtClean="0"/>
              <a:t> main() {</a:t>
            </a:r>
          </a:p>
          <a:p>
            <a:pPr marL="457200" lvl="1" indent="0">
              <a:buNone/>
            </a:pPr>
            <a:r>
              <a:rPr lang="en-US" dirty="0" smtClean="0"/>
              <a:t>Point a(1, 2);</a:t>
            </a:r>
          </a:p>
          <a:p>
            <a:pPr marL="457200" lvl="1" indent="0">
              <a:buNone/>
            </a:pPr>
            <a:r>
              <a:rPr lang="en-US" dirty="0" smtClean="0"/>
              <a:t>Point b(3, 4);</a:t>
            </a:r>
          </a:p>
          <a:p>
            <a:pPr marL="457200" lvl="1" indent="0">
              <a:buNone/>
            </a:pPr>
            <a:r>
              <a:rPr lang="en-US" dirty="0" smtClean="0"/>
              <a:t>Point c = a + b;</a:t>
            </a:r>
          </a:p>
          <a:p>
            <a:pPr marL="457200" lvl="1" indent="0">
              <a:buNone/>
            </a:pPr>
            <a:r>
              <a:rPr lang="en-US" dirty="0" smtClean="0"/>
              <a:t>Point d = a – b;</a:t>
            </a:r>
          </a:p>
          <a:p>
            <a:pPr marL="57150" indent="0">
              <a:buNone/>
            </a:pPr>
            <a:r>
              <a:rPr lang="en-US" dirty="0" smtClean="0"/>
              <a:t>	if( c == d ) </a:t>
            </a:r>
          </a:p>
          <a:p>
            <a:pPr marL="57150" indent="0">
              <a:buNone/>
            </a:pPr>
            <a:r>
              <a:rPr lang="en-US" dirty="0"/>
              <a:t>	</a:t>
            </a:r>
            <a:r>
              <a:rPr lang="en-US" dirty="0" smtClean="0"/>
              <a:t>	out &lt;&lt; “a=b=(0,0)” &lt;&lt; </a:t>
            </a:r>
            <a:r>
              <a:rPr lang="en-US" dirty="0" err="1" smtClean="0"/>
              <a:t>endl</a:t>
            </a:r>
            <a:r>
              <a:rPr lang="en-US" dirty="0" smtClean="0"/>
              <a:t>;</a:t>
            </a:r>
            <a:br>
              <a:rPr lang="en-US" dirty="0" smtClean="0"/>
            </a:br>
            <a:r>
              <a:rPr lang="en-US" dirty="0" smtClean="0"/>
              <a:t>}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999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 Shape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ln>
            <a:solidFill>
              <a:srgbClr val="FF0000"/>
            </a:solidFill>
          </a:ln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err="1" smtClean="0"/>
              <a:t>enum</a:t>
            </a:r>
            <a:r>
              <a:rPr lang="en-US" dirty="0" smtClean="0"/>
              <a:t> Kind {circle, triangle}</a:t>
            </a:r>
          </a:p>
          <a:p>
            <a:pPr marL="0" indent="0">
              <a:buNone/>
            </a:pP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class Shape {</a:t>
            </a:r>
          </a:p>
          <a:p>
            <a:pPr marL="457200" lvl="1" indent="0">
              <a:buNone/>
            </a:pPr>
            <a:r>
              <a:rPr lang="en-US" dirty="0" smtClean="0"/>
              <a:t>Kind k;</a:t>
            </a:r>
          </a:p>
          <a:p>
            <a:pPr marL="457200" lvl="1" indent="0">
              <a:buNone/>
            </a:pPr>
            <a:r>
              <a:rPr lang="en-US" dirty="0" smtClean="0"/>
              <a:t>Point center;</a:t>
            </a:r>
          </a:p>
          <a:p>
            <a:pPr marL="457200" lvl="1" indent="0">
              <a:buNone/>
            </a:pPr>
            <a:r>
              <a:rPr lang="en-US" dirty="0" smtClean="0"/>
              <a:t>Color col;</a:t>
            </a:r>
          </a:p>
          <a:p>
            <a:pPr marL="457200" lvl="1" indent="0">
              <a:buNone/>
            </a:pPr>
            <a:r>
              <a:rPr lang="en-US" dirty="0" smtClean="0"/>
              <a:t>…</a:t>
            </a:r>
          </a:p>
          <a:p>
            <a:pPr marL="0" indent="0">
              <a:buNone/>
            </a:pPr>
            <a:r>
              <a:rPr lang="en-US" dirty="0" smtClean="0"/>
              <a:t>public:</a:t>
            </a:r>
          </a:p>
          <a:p>
            <a:pPr marL="457200" lvl="1" indent="0">
              <a:buNone/>
            </a:pPr>
            <a:r>
              <a:rPr lang="en-US" dirty="0" smtClean="0"/>
              <a:t>void draw();</a:t>
            </a:r>
          </a:p>
          <a:p>
            <a:pPr marL="457200" lvl="1" indent="0">
              <a:buNone/>
            </a:pPr>
            <a:r>
              <a:rPr lang="en-US" dirty="0" smtClean="0"/>
              <a:t>void rotate();</a:t>
            </a:r>
          </a:p>
          <a:p>
            <a:pPr marL="457200" lvl="1" indent="0">
              <a:buNone/>
            </a:pPr>
            <a:r>
              <a:rPr lang="en-US" dirty="0" smtClean="0"/>
              <a:t>…</a:t>
            </a:r>
          </a:p>
          <a:p>
            <a:pPr marL="0" indent="0">
              <a:buNone/>
            </a:pPr>
            <a:r>
              <a:rPr lang="en-US" dirty="0" smtClean="0"/>
              <a:t>}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One class handles all related objects</a:t>
            </a:r>
          </a:p>
          <a:p>
            <a:r>
              <a:rPr lang="en-US" dirty="0" smtClean="0"/>
              <a:t>different kind needs different data</a:t>
            </a:r>
          </a:p>
          <a:p>
            <a:r>
              <a:rPr lang="en-US" dirty="0" smtClean="0"/>
              <a:t>draw() does different job for different kind</a:t>
            </a:r>
          </a:p>
          <a:p>
            <a:r>
              <a:rPr lang="en-US" dirty="0" smtClean="0"/>
              <a:t>What if we need to add new kind? rectangle?</a:t>
            </a:r>
          </a:p>
          <a:p>
            <a:r>
              <a:rPr lang="en-US" dirty="0" smtClean="0"/>
              <a:t>Very difficult to manage code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7984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 Hierarchy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099089" y="1828803"/>
            <a:ext cx="50555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smtClean="0"/>
              <a:t>?</a:t>
            </a:r>
            <a:endParaRPr lang="en-US" sz="5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3948762" y="2567467"/>
            <a:ext cx="7745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Shape</a:t>
            </a:r>
            <a:endParaRPr lang="en-US" b="1" dirty="0"/>
          </a:p>
        </p:txBody>
      </p:sp>
      <p:sp>
        <p:nvSpPr>
          <p:cNvPr id="9" name="TextBox 8"/>
          <p:cNvSpPr txBox="1"/>
          <p:nvPr/>
        </p:nvSpPr>
        <p:spPr>
          <a:xfrm>
            <a:off x="3308037" y="1704205"/>
            <a:ext cx="791052" cy="646331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center</a:t>
            </a:r>
          </a:p>
          <a:p>
            <a:r>
              <a:rPr lang="en-US" dirty="0" smtClean="0"/>
              <a:t>color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690533" y="1484076"/>
            <a:ext cx="906919" cy="923330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draw()</a:t>
            </a:r>
          </a:p>
          <a:p>
            <a:r>
              <a:rPr lang="en-US" dirty="0" smtClean="0"/>
              <a:t>rotate()</a:t>
            </a:r>
          </a:p>
          <a:p>
            <a:r>
              <a:rPr lang="en-US" dirty="0" smtClean="0"/>
              <a:t>move()</a:t>
            </a:r>
          </a:p>
        </p:txBody>
      </p:sp>
      <p:cxnSp>
        <p:nvCxnSpPr>
          <p:cNvPr id="12" name="Straight Arrow Connector 11"/>
          <p:cNvCxnSpPr>
            <a:stCxn id="8" idx="1"/>
            <a:endCxn id="13" idx="0"/>
          </p:cNvCxnSpPr>
          <p:nvPr/>
        </p:nvCxnSpPr>
        <p:spPr>
          <a:xfrm flipH="1">
            <a:off x="2602284" y="2752133"/>
            <a:ext cx="1346478" cy="75466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Oval 12"/>
          <p:cNvSpPr/>
          <p:nvPr/>
        </p:nvSpPr>
        <p:spPr>
          <a:xfrm>
            <a:off x="1896531" y="3506802"/>
            <a:ext cx="1411506" cy="880533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Oval</a:t>
            </a:r>
            <a:endParaRPr lang="en-US" dirty="0"/>
          </a:p>
        </p:txBody>
      </p:sp>
      <p:sp>
        <p:nvSpPr>
          <p:cNvPr id="16" name="Oval 15"/>
          <p:cNvSpPr/>
          <p:nvPr/>
        </p:nvSpPr>
        <p:spPr>
          <a:xfrm>
            <a:off x="1126062" y="5217068"/>
            <a:ext cx="977179" cy="1031332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smtClean="0"/>
              <a:t>Circle</a:t>
            </a:r>
            <a:endParaRPr lang="en-US" dirty="0"/>
          </a:p>
        </p:txBody>
      </p:sp>
      <p:cxnSp>
        <p:nvCxnSpPr>
          <p:cNvPr id="18" name="Straight Arrow Connector 17"/>
          <p:cNvCxnSpPr>
            <a:stCxn id="13" idx="3"/>
            <a:endCxn id="16" idx="0"/>
          </p:cNvCxnSpPr>
          <p:nvPr/>
        </p:nvCxnSpPr>
        <p:spPr>
          <a:xfrm flipH="1">
            <a:off x="1614652" y="4258384"/>
            <a:ext cx="488589" cy="95868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4091047" y="3506802"/>
            <a:ext cx="1327620" cy="75158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Rectangle</a:t>
            </a:r>
            <a:endParaRPr lang="en-US" dirty="0"/>
          </a:p>
        </p:txBody>
      </p:sp>
      <p:cxnSp>
        <p:nvCxnSpPr>
          <p:cNvPr id="23" name="Straight Arrow Connector 22"/>
          <p:cNvCxnSpPr>
            <a:stCxn id="8" idx="2"/>
            <a:endCxn id="21" idx="0"/>
          </p:cNvCxnSpPr>
          <p:nvPr/>
        </p:nvCxnSpPr>
        <p:spPr>
          <a:xfrm>
            <a:off x="4336048" y="2936799"/>
            <a:ext cx="418809" cy="57000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>
          <a:xfrm>
            <a:off x="4336048" y="5080000"/>
            <a:ext cx="1082619" cy="99906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Square</a:t>
            </a:r>
            <a:endParaRPr lang="en-US" dirty="0"/>
          </a:p>
        </p:txBody>
      </p:sp>
      <p:cxnSp>
        <p:nvCxnSpPr>
          <p:cNvPr id="28" name="Straight Arrow Connector 27"/>
          <p:cNvCxnSpPr>
            <a:stCxn id="21" idx="2"/>
            <a:endCxn id="26" idx="0"/>
          </p:cNvCxnSpPr>
          <p:nvPr/>
        </p:nvCxnSpPr>
        <p:spPr>
          <a:xfrm>
            <a:off x="4754857" y="4258384"/>
            <a:ext cx="122501" cy="82161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Isosceles Triangle 28"/>
          <p:cNvSpPr/>
          <p:nvPr/>
        </p:nvSpPr>
        <p:spPr>
          <a:xfrm>
            <a:off x="6248398" y="3310118"/>
            <a:ext cx="2032001" cy="922517"/>
          </a:xfrm>
          <a:prstGeom prst="triangle">
            <a:avLst>
              <a:gd name="adj" fmla="val 18631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Triangle</a:t>
            </a:r>
            <a:endParaRPr lang="en-US" dirty="0"/>
          </a:p>
        </p:txBody>
      </p:sp>
      <p:cxnSp>
        <p:nvCxnSpPr>
          <p:cNvPr id="31" name="Straight Arrow Connector 30"/>
          <p:cNvCxnSpPr>
            <a:stCxn id="8" idx="3"/>
            <a:endCxn id="29" idx="0"/>
          </p:cNvCxnSpPr>
          <p:nvPr/>
        </p:nvCxnSpPr>
        <p:spPr>
          <a:xfrm>
            <a:off x="4723333" y="2752133"/>
            <a:ext cx="1903647" cy="55798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Isosceles Triangle 32"/>
          <p:cNvSpPr/>
          <p:nvPr/>
        </p:nvSpPr>
        <p:spPr>
          <a:xfrm>
            <a:off x="6748155" y="5080000"/>
            <a:ext cx="1100667" cy="999067"/>
          </a:xfrm>
          <a:prstGeom prst="triangl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5" name="Straight Arrow Connector 34"/>
          <p:cNvCxnSpPr>
            <a:stCxn id="29" idx="3"/>
            <a:endCxn id="33" idx="0"/>
          </p:cNvCxnSpPr>
          <p:nvPr/>
        </p:nvCxnSpPr>
        <p:spPr>
          <a:xfrm>
            <a:off x="6626980" y="4232635"/>
            <a:ext cx="671509" cy="84736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1024464" y="3207080"/>
            <a:ext cx="881334" cy="646331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err="1" smtClean="0"/>
              <a:t>radiusX</a:t>
            </a:r>
            <a:endParaRPr lang="en-US" dirty="0" smtClean="0"/>
          </a:p>
          <a:p>
            <a:r>
              <a:rPr lang="en-US" dirty="0" err="1" smtClean="0"/>
              <a:t>radiusY</a:t>
            </a:r>
            <a:endParaRPr lang="en-US" dirty="0" smtClean="0"/>
          </a:p>
        </p:txBody>
      </p:sp>
      <p:sp>
        <p:nvSpPr>
          <p:cNvPr id="42" name="TextBox 41"/>
          <p:cNvSpPr txBox="1"/>
          <p:nvPr/>
        </p:nvSpPr>
        <p:spPr>
          <a:xfrm>
            <a:off x="3324970" y="3166703"/>
            <a:ext cx="781021" cy="646331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width</a:t>
            </a:r>
          </a:p>
          <a:p>
            <a:r>
              <a:rPr lang="en-US" dirty="0" smtClean="0"/>
              <a:t>height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7078249" y="1704205"/>
            <a:ext cx="15411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Abstract Type</a:t>
            </a:r>
          </a:p>
          <a:p>
            <a:r>
              <a:rPr lang="en-US" dirty="0" smtClean="0"/>
              <a:t>Concrete Type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95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Abstract Class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smtClean="0"/>
              <a:t>// Provides common interface to all shapes</a:t>
            </a:r>
          </a:p>
          <a:p>
            <a:pPr marL="0" indent="0">
              <a:buNone/>
            </a:pPr>
            <a:r>
              <a:rPr lang="en-US" dirty="0" smtClean="0"/>
              <a:t>class </a:t>
            </a:r>
            <a:r>
              <a:rPr lang="en-US" dirty="0"/>
              <a:t>Shape{ 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Point </a:t>
            </a:r>
            <a:r>
              <a:rPr lang="en-US" dirty="0"/>
              <a:t>center; </a:t>
            </a:r>
          </a:p>
          <a:p>
            <a:pPr marL="0" indent="0">
              <a:buNone/>
            </a:pPr>
            <a:r>
              <a:rPr lang="en-US" dirty="0" smtClean="0"/>
              <a:t>	Color </a:t>
            </a:r>
            <a:r>
              <a:rPr lang="en-US" dirty="0"/>
              <a:t>col; </a:t>
            </a:r>
          </a:p>
          <a:p>
            <a:pPr marL="0" indent="0">
              <a:buNone/>
            </a:pPr>
            <a:r>
              <a:rPr lang="en-US" dirty="0" smtClean="0"/>
              <a:t>public</a:t>
            </a:r>
            <a:r>
              <a:rPr lang="en-US" dirty="0"/>
              <a:t>: </a:t>
            </a:r>
          </a:p>
          <a:p>
            <a:pPr marL="0" indent="0">
              <a:buNone/>
            </a:pPr>
            <a:r>
              <a:rPr lang="en-US" dirty="0" smtClean="0"/>
              <a:t>	Point </a:t>
            </a:r>
            <a:r>
              <a:rPr lang="en-US" dirty="0"/>
              <a:t>where()</a:t>
            </a:r>
            <a:r>
              <a:rPr lang="en-US" dirty="0" smtClean="0"/>
              <a:t>{ return </a:t>
            </a:r>
            <a:r>
              <a:rPr lang="en-US" dirty="0"/>
              <a:t>center</a:t>
            </a:r>
            <a:r>
              <a:rPr lang="en-US" dirty="0" smtClean="0"/>
              <a:t>; }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	void </a:t>
            </a:r>
            <a:r>
              <a:rPr lang="en-US" dirty="0"/>
              <a:t>move(Point to</a:t>
            </a:r>
            <a:r>
              <a:rPr lang="en-US" dirty="0" smtClean="0"/>
              <a:t>) {</a:t>
            </a:r>
            <a:r>
              <a:rPr lang="en-US" dirty="0"/>
              <a:t>center=to</a:t>
            </a:r>
            <a:r>
              <a:rPr lang="en-US" dirty="0" smtClean="0"/>
              <a:t>;  draw</a:t>
            </a:r>
            <a:r>
              <a:rPr lang="en-US" dirty="0"/>
              <a:t>();} </a:t>
            </a:r>
          </a:p>
          <a:p>
            <a:pPr marL="0" indent="0">
              <a:buNone/>
            </a:pPr>
            <a:r>
              <a:rPr lang="en-US" dirty="0" smtClean="0"/>
              <a:t>	</a:t>
            </a:r>
            <a:r>
              <a:rPr lang="en-US" dirty="0" smtClean="0">
                <a:solidFill>
                  <a:srgbClr val="FF0000"/>
                </a:solidFill>
              </a:rPr>
              <a:t>virtual</a:t>
            </a:r>
            <a:r>
              <a:rPr lang="en-US" dirty="0" smtClean="0"/>
              <a:t> </a:t>
            </a:r>
            <a:r>
              <a:rPr lang="en-US" dirty="0"/>
              <a:t>void draw()=0;</a:t>
            </a:r>
            <a:br>
              <a:rPr lang="en-US" dirty="0"/>
            </a:br>
            <a:r>
              <a:rPr lang="en-US" dirty="0" smtClean="0"/>
              <a:t>	</a:t>
            </a:r>
            <a:r>
              <a:rPr lang="en-US" dirty="0" smtClean="0">
                <a:solidFill>
                  <a:srgbClr val="FF0000"/>
                </a:solidFill>
              </a:rPr>
              <a:t>virtual</a:t>
            </a:r>
            <a:r>
              <a:rPr lang="en-US" dirty="0" smtClean="0"/>
              <a:t> </a:t>
            </a:r>
            <a:r>
              <a:rPr lang="en-US" dirty="0"/>
              <a:t>void rotate(</a:t>
            </a:r>
            <a:r>
              <a:rPr lang="en-US" dirty="0" err="1"/>
              <a:t>int</a:t>
            </a:r>
            <a:r>
              <a:rPr lang="en-US" dirty="0"/>
              <a:t> angle)=0; </a:t>
            </a:r>
          </a:p>
          <a:p>
            <a:pPr marL="0" indent="0">
              <a:buNone/>
            </a:pPr>
            <a:r>
              <a:rPr lang="en-US" dirty="0"/>
              <a:t>};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81693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Sub class/Super class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/>
              <a:t>class </a:t>
            </a:r>
            <a:r>
              <a:rPr lang="en-US" dirty="0" smtClean="0"/>
              <a:t>Oval: public Shape { </a:t>
            </a:r>
          </a:p>
          <a:p>
            <a:pPr marL="457200" lvl="1" indent="0">
              <a:buNone/>
            </a:pPr>
            <a:r>
              <a:rPr lang="en-US" dirty="0" err="1" smtClean="0"/>
              <a:t>int</a:t>
            </a:r>
            <a:r>
              <a:rPr lang="en-US" dirty="0" smtClean="0"/>
              <a:t> </a:t>
            </a:r>
            <a:r>
              <a:rPr lang="en-US" dirty="0" err="1" smtClean="0"/>
              <a:t>radiusX</a:t>
            </a:r>
            <a:r>
              <a:rPr lang="en-US" dirty="0" smtClean="0"/>
              <a:t>; </a:t>
            </a:r>
          </a:p>
          <a:p>
            <a:pPr marL="457200" lvl="1" indent="0">
              <a:buNone/>
            </a:pPr>
            <a:r>
              <a:rPr lang="en-US" dirty="0" err="1" smtClean="0"/>
              <a:t>int</a:t>
            </a:r>
            <a:r>
              <a:rPr lang="en-US" dirty="0" smtClean="0"/>
              <a:t> </a:t>
            </a:r>
            <a:r>
              <a:rPr lang="en-US" dirty="0" err="1" smtClean="0"/>
              <a:t>radiusY</a:t>
            </a:r>
            <a:r>
              <a:rPr lang="en-US" dirty="0" smtClean="0"/>
              <a:t>;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public</a:t>
            </a:r>
            <a:r>
              <a:rPr lang="en-US" dirty="0" smtClean="0"/>
              <a:t>: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Oval ( Point p, </a:t>
            </a:r>
            <a:r>
              <a:rPr lang="en-US" dirty="0" err="1" smtClean="0"/>
              <a:t>int</a:t>
            </a:r>
            <a:r>
              <a:rPr lang="en-US" dirty="0" smtClean="0"/>
              <a:t> </a:t>
            </a:r>
            <a:r>
              <a:rPr lang="en-US" dirty="0" err="1" smtClean="0"/>
              <a:t>rX</a:t>
            </a:r>
            <a:r>
              <a:rPr lang="en-US" dirty="0" smtClean="0"/>
              <a:t>, </a:t>
            </a:r>
            <a:r>
              <a:rPr lang="en-US" dirty="0" err="1" smtClean="0"/>
              <a:t>rY</a:t>
            </a:r>
            <a:r>
              <a:rPr lang="en-US" dirty="0" smtClean="0"/>
              <a:t> );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	void </a:t>
            </a:r>
            <a:r>
              <a:rPr lang="en-US" dirty="0"/>
              <a:t>draw(){/*...*/}</a:t>
            </a:r>
            <a:br>
              <a:rPr lang="en-US" dirty="0"/>
            </a:br>
            <a:r>
              <a:rPr lang="en-US" dirty="0" smtClean="0"/>
              <a:t>	void </a:t>
            </a:r>
            <a:r>
              <a:rPr lang="en-US" dirty="0"/>
              <a:t>rotate(</a:t>
            </a:r>
            <a:r>
              <a:rPr lang="en-US" dirty="0" err="1"/>
              <a:t>int</a:t>
            </a:r>
            <a:r>
              <a:rPr lang="en-US" dirty="0" smtClean="0"/>
              <a:t>) </a:t>
            </a:r>
            <a:r>
              <a:rPr lang="en-US" dirty="0"/>
              <a:t>{/*...*/</a:t>
            </a:r>
            <a:r>
              <a:rPr lang="en-US" dirty="0" smtClean="0"/>
              <a:t>}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};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class Circle : public Oval {</a:t>
            </a:r>
          </a:p>
          <a:p>
            <a:pPr marL="0" indent="0">
              <a:buNone/>
            </a:pPr>
            <a:r>
              <a:rPr lang="en-US" dirty="0" smtClean="0"/>
              <a:t>public: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Circle( Point p, </a:t>
            </a:r>
            <a:r>
              <a:rPr lang="en-US" dirty="0" err="1" smtClean="0"/>
              <a:t>int</a:t>
            </a:r>
            <a:r>
              <a:rPr lang="en-US" dirty="0" smtClean="0"/>
              <a:t> r) : Oval( p, r, r ) {}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void rotate(</a:t>
            </a:r>
            <a:r>
              <a:rPr lang="en-US" dirty="0" err="1" smtClean="0"/>
              <a:t>int</a:t>
            </a:r>
            <a:r>
              <a:rPr lang="en-US" dirty="0" smtClean="0"/>
              <a:t>) {};</a:t>
            </a:r>
          </a:p>
          <a:p>
            <a:pPr marL="0" indent="0">
              <a:buNone/>
            </a:pPr>
            <a:r>
              <a:rPr lang="en-US" dirty="0"/>
              <a:t>}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64587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Benefit of abstract class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void </a:t>
            </a:r>
            <a:r>
              <a:rPr lang="en-US" dirty="0" err="1" smtClean="0"/>
              <a:t>draw_all</a:t>
            </a:r>
            <a:r>
              <a:rPr lang="en-US" dirty="0" smtClean="0"/>
              <a:t> (vector&lt;Shape&gt; v) {</a:t>
            </a:r>
          </a:p>
          <a:p>
            <a:pPr marL="457200" lvl="1" indent="0">
              <a:buNone/>
            </a:pPr>
            <a:r>
              <a:rPr lang="en-US" dirty="0"/>
              <a:t>for(</a:t>
            </a:r>
            <a:r>
              <a:rPr lang="en-US" dirty="0" err="1"/>
              <a:t>int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=</a:t>
            </a:r>
            <a:r>
              <a:rPr lang="en-US" dirty="0" smtClean="0"/>
              <a:t>0 ;</a:t>
            </a:r>
            <a:r>
              <a:rPr lang="en-US" dirty="0"/>
              <a:t>i&lt;</a:t>
            </a:r>
            <a:r>
              <a:rPr lang="en-US" dirty="0" err="1"/>
              <a:t>v.size</a:t>
            </a:r>
            <a:r>
              <a:rPr lang="en-US" dirty="0"/>
              <a:t>()</a:t>
            </a:r>
            <a:r>
              <a:rPr lang="en-US" dirty="0" smtClean="0"/>
              <a:t>; +</a:t>
            </a:r>
            <a:r>
              <a:rPr lang="en-US" dirty="0"/>
              <a:t>+</a:t>
            </a:r>
            <a:r>
              <a:rPr lang="en-US" dirty="0" err="1"/>
              <a:t>i</a:t>
            </a:r>
            <a:r>
              <a:rPr lang="en-US" dirty="0" smtClean="0"/>
              <a:t>)</a:t>
            </a:r>
          </a:p>
          <a:p>
            <a:pPr marL="457200" lvl="1" indent="0">
              <a:buNone/>
            </a:pPr>
            <a:r>
              <a:rPr lang="en-US" dirty="0"/>
              <a:t>	</a:t>
            </a:r>
            <a:r>
              <a:rPr lang="en-US" dirty="0" smtClean="0"/>
              <a:t>v</a:t>
            </a:r>
            <a:r>
              <a:rPr lang="en-US" dirty="0"/>
              <a:t>[</a:t>
            </a:r>
            <a:r>
              <a:rPr lang="en-US" dirty="0" err="1"/>
              <a:t>i</a:t>
            </a:r>
            <a:r>
              <a:rPr lang="en-US" dirty="0"/>
              <a:t>]-</a:t>
            </a:r>
            <a:r>
              <a:rPr lang="en-US" dirty="0" smtClean="0"/>
              <a:t>&gt;draw(); </a:t>
            </a:r>
          </a:p>
          <a:p>
            <a:pPr marL="57150" indent="0">
              <a:buNone/>
            </a:pPr>
            <a:r>
              <a:rPr lang="en-US" dirty="0" smtClean="0"/>
              <a:t>}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63186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Generic Programming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 smtClean="0"/>
              <a:t>// Make a stack of any type</a:t>
            </a:r>
          </a:p>
          <a:p>
            <a:pPr marL="0" indent="0">
              <a:buNone/>
            </a:pPr>
            <a:r>
              <a:rPr lang="en-US" dirty="0"/>
              <a:t>template&lt;class T</a:t>
            </a:r>
            <a:r>
              <a:rPr lang="en-US" dirty="0" smtClean="0"/>
              <a:t>&gt; class Stack { 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T</a:t>
            </a:r>
            <a:r>
              <a:rPr lang="en-US" dirty="0"/>
              <a:t>* v; </a:t>
            </a:r>
          </a:p>
          <a:p>
            <a:pPr marL="0" indent="0">
              <a:buNone/>
            </a:pPr>
            <a:r>
              <a:rPr lang="en-US" dirty="0" smtClean="0"/>
              <a:t>	</a:t>
            </a:r>
            <a:r>
              <a:rPr lang="en-US" dirty="0" err="1" smtClean="0"/>
              <a:t>int</a:t>
            </a:r>
            <a:r>
              <a:rPr lang="en-US" dirty="0" smtClean="0"/>
              <a:t> </a:t>
            </a:r>
            <a:r>
              <a:rPr lang="en-US" dirty="0" err="1"/>
              <a:t>max_size</a:t>
            </a:r>
            <a:r>
              <a:rPr lang="en-US" dirty="0"/>
              <a:t>; </a:t>
            </a:r>
          </a:p>
          <a:p>
            <a:pPr marL="0" indent="0">
              <a:buNone/>
            </a:pPr>
            <a:r>
              <a:rPr lang="en-US" dirty="0" smtClean="0"/>
              <a:t>	</a:t>
            </a:r>
            <a:r>
              <a:rPr lang="en-US" dirty="0" err="1" smtClean="0"/>
              <a:t>int</a:t>
            </a:r>
            <a:r>
              <a:rPr lang="en-US" dirty="0" smtClean="0"/>
              <a:t> </a:t>
            </a:r>
            <a:r>
              <a:rPr lang="en-US" dirty="0"/>
              <a:t>top;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public</a:t>
            </a:r>
            <a:r>
              <a:rPr lang="en-US" dirty="0"/>
              <a:t>: </a:t>
            </a:r>
          </a:p>
          <a:p>
            <a:pPr marL="0" indent="0">
              <a:buNone/>
            </a:pPr>
            <a:r>
              <a:rPr lang="en-US" dirty="0" smtClean="0"/>
              <a:t>	Stack</a:t>
            </a:r>
            <a:r>
              <a:rPr lang="en-US" dirty="0"/>
              <a:t>(</a:t>
            </a:r>
            <a:r>
              <a:rPr lang="en-US" dirty="0" err="1"/>
              <a:t>int</a:t>
            </a:r>
            <a:r>
              <a:rPr lang="en-US" dirty="0"/>
              <a:t> s);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	~</a:t>
            </a:r>
            <a:r>
              <a:rPr lang="en-US" dirty="0"/>
              <a:t>Stack(); 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void </a:t>
            </a:r>
            <a:r>
              <a:rPr lang="en-US" dirty="0"/>
              <a:t>push(T); </a:t>
            </a:r>
          </a:p>
          <a:p>
            <a:pPr marL="0" indent="0">
              <a:buNone/>
            </a:pPr>
            <a:r>
              <a:rPr lang="en-US" dirty="0" smtClean="0"/>
              <a:t>	T </a:t>
            </a:r>
            <a:r>
              <a:rPr lang="en-US" dirty="0"/>
              <a:t>pop();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}</a:t>
            </a:r>
            <a:r>
              <a:rPr lang="en-US" dirty="0"/>
              <a:t>; </a:t>
            </a:r>
          </a:p>
        </p:txBody>
      </p:sp>
    </p:spTree>
    <p:extLst>
      <p:ext uri="{BB962C8B-B14F-4D97-AF65-F5344CB8AC3E}">
        <p14:creationId xmlns:p14="http://schemas.microsoft.com/office/powerpoint/2010/main" val="12625937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Date</a:t>
            </a:r>
          </a:p>
          <a:p>
            <a:r>
              <a:rPr lang="en-US" dirty="0" smtClean="0"/>
              <a:t>Time</a:t>
            </a:r>
          </a:p>
          <a:p>
            <a:r>
              <a:rPr lang="en-US" dirty="0" smtClean="0"/>
              <a:t>Student</a:t>
            </a:r>
          </a:p>
          <a:p>
            <a:r>
              <a:rPr lang="en-US" dirty="0" smtClean="0"/>
              <a:t>Stack</a:t>
            </a:r>
          </a:p>
          <a:p>
            <a:r>
              <a:rPr lang="en-US" dirty="0" smtClean="0"/>
              <a:t>Queue</a:t>
            </a:r>
          </a:p>
          <a:p>
            <a:r>
              <a:rPr lang="en-US" dirty="0" smtClean="0"/>
              <a:t>Bank account</a:t>
            </a:r>
          </a:p>
          <a:p>
            <a:r>
              <a:rPr lang="en-US" dirty="0" smtClean="0"/>
              <a:t>Set</a:t>
            </a:r>
          </a:p>
          <a:p>
            <a:r>
              <a:rPr lang="en-US" dirty="0" smtClean="0"/>
              <a:t>Animal</a:t>
            </a:r>
          </a:p>
          <a:p>
            <a:r>
              <a:rPr lang="en-US" smtClean="0"/>
              <a:t>Anything…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3301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Hello World</a:t>
            </a:r>
            <a:endParaRPr lang="en-US" dirty="0"/>
          </a:p>
        </p:txBody>
      </p:sp>
      <p:pic>
        <p:nvPicPr>
          <p:cNvPr id="5" name="Picture 4" descr="Screen Shot 2014-10-01 at 11.42.24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" y="1600199"/>
            <a:ext cx="8219123" cy="341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8698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// </a:t>
            </a:r>
            <a:r>
              <a:rPr lang="en-US" dirty="0" err="1"/>
              <a:t>helloworld.cpp</a:t>
            </a:r>
            <a:r>
              <a:rPr lang="en-US" dirty="0"/>
              <a:t> 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/>
              <a:t>/* this is a multiline 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* </a:t>
            </a:r>
            <a:r>
              <a:rPr lang="en-US" dirty="0"/>
              <a:t>C-style comment. The 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* </a:t>
            </a:r>
            <a:r>
              <a:rPr lang="en-US" dirty="0"/>
              <a:t>compiler will ignore 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* </a:t>
            </a:r>
            <a:r>
              <a:rPr lang="en-US" dirty="0"/>
              <a:t>it. 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*/ 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08084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Preprocessor Directives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Building C++ Program takes 3 steps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preprocessor</a:t>
            </a:r>
          </a:p>
          <a:p>
            <a:pPr marL="1371600" lvl="2" indent="-514350"/>
            <a:r>
              <a:rPr lang="en-US" dirty="0" smtClean="0"/>
              <a:t>recognize meta-information about code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compile</a:t>
            </a:r>
          </a:p>
          <a:p>
            <a:pPr marL="1371600" lvl="2" indent="-514350"/>
            <a:r>
              <a:rPr lang="en-US" dirty="0" smtClean="0"/>
              <a:t>translate code into machine language objects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linking</a:t>
            </a:r>
          </a:p>
          <a:p>
            <a:pPr marL="1371600" lvl="2" indent="-514350"/>
            <a:r>
              <a:rPr lang="en-US" dirty="0" smtClean="0"/>
              <a:t>combine objects into one application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61055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Preprocessor Directives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#include </a:t>
            </a:r>
          </a:p>
          <a:p>
            <a:pPr lvl="1"/>
            <a:r>
              <a:rPr lang="en-US" i="1" dirty="0" smtClean="0"/>
              <a:t>Insert the file content here</a:t>
            </a:r>
          </a:p>
          <a:p>
            <a:pPr lvl="1"/>
            <a:endParaRPr lang="en-US" i="1" dirty="0" smtClean="0"/>
          </a:p>
          <a:p>
            <a:pPr lvl="1"/>
            <a:r>
              <a:rPr lang="en-US" dirty="0" smtClean="0"/>
              <a:t>in C, #include &lt;</a:t>
            </a:r>
            <a:r>
              <a:rPr lang="en-US" dirty="0" err="1" smtClean="0"/>
              <a:t>stdio.h</a:t>
            </a:r>
            <a:r>
              <a:rPr lang="en-US" dirty="0" smtClean="0"/>
              <a:t>&gt;</a:t>
            </a:r>
          </a:p>
          <a:p>
            <a:pPr lvl="1"/>
            <a:r>
              <a:rPr lang="en-US" dirty="0" smtClean="0"/>
              <a:t>in C++, #include &lt;</a:t>
            </a:r>
            <a:r>
              <a:rPr lang="en-US" dirty="0" err="1" smtClean="0"/>
              <a:t>iostream</a:t>
            </a:r>
            <a:r>
              <a:rPr lang="en-US" dirty="0" smtClean="0"/>
              <a:t>&gt;</a:t>
            </a:r>
          </a:p>
          <a:p>
            <a:pPr lvl="2"/>
            <a:r>
              <a:rPr lang="en-US" dirty="0" smtClean="0"/>
              <a:t> “.h” is omitted for standard library</a:t>
            </a:r>
          </a:p>
          <a:p>
            <a:pPr lvl="1"/>
            <a:r>
              <a:rPr lang="en-US" dirty="0" smtClean="0"/>
              <a:t>in C++, include C library</a:t>
            </a:r>
          </a:p>
          <a:p>
            <a:pPr lvl="2"/>
            <a:r>
              <a:rPr lang="en-US" dirty="0" smtClean="0"/>
              <a:t>for &lt;</a:t>
            </a:r>
            <a:r>
              <a:rPr lang="en-US" dirty="0" err="1" smtClean="0"/>
              <a:t>stdio.h</a:t>
            </a:r>
            <a:r>
              <a:rPr lang="en-US" dirty="0" smtClean="0"/>
              <a:t>&gt;, do #include &lt;</a:t>
            </a:r>
            <a:r>
              <a:rPr lang="en-US" dirty="0" err="1" smtClean="0"/>
              <a:t>cstdio</a:t>
            </a:r>
            <a:r>
              <a:rPr lang="en-US" dirty="0" smtClean="0"/>
              <a:t>&gt;</a:t>
            </a:r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24176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Preprocessor Directives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#define </a:t>
            </a:r>
          </a:p>
          <a:p>
            <a:endParaRPr lang="en-US" dirty="0" smtClean="0"/>
          </a:p>
          <a:p>
            <a:pPr marL="457200" lvl="1" indent="0">
              <a:buNone/>
            </a:pPr>
            <a:r>
              <a:rPr lang="en-US" dirty="0" smtClean="0"/>
              <a:t>#define MAX 10 // constant value, macro</a:t>
            </a:r>
          </a:p>
          <a:p>
            <a:pPr marL="457200" lvl="1" indent="0">
              <a:buNone/>
            </a:pPr>
            <a:r>
              <a:rPr lang="en-US" dirty="0" smtClean="0"/>
              <a:t>if( x &lt; MAX ) exit(1);</a:t>
            </a:r>
          </a:p>
          <a:p>
            <a:pPr lvl="1"/>
            <a:endParaRPr lang="en-US" dirty="0" smtClean="0"/>
          </a:p>
          <a:p>
            <a:pPr marL="457200" lvl="1" indent="0">
              <a:buNone/>
            </a:pPr>
            <a:r>
              <a:rPr lang="en-US" dirty="0" smtClean="0"/>
              <a:t>#define TESTING // option</a:t>
            </a:r>
          </a:p>
          <a:p>
            <a:pPr marL="457200" lvl="1" indent="0">
              <a:buNone/>
            </a:pPr>
            <a:r>
              <a:rPr lang="en-US" dirty="0" smtClean="0"/>
              <a:t>#</a:t>
            </a:r>
            <a:r>
              <a:rPr lang="en-US" dirty="0" err="1" smtClean="0"/>
              <a:t>ifdef</a:t>
            </a:r>
            <a:r>
              <a:rPr lang="en-US" dirty="0" smtClean="0"/>
              <a:t> TESTING // include </a:t>
            </a:r>
          </a:p>
          <a:p>
            <a:pPr marL="914400" lvl="2" indent="0">
              <a:buNone/>
            </a:pPr>
            <a:r>
              <a:rPr lang="en-US" dirty="0" err="1" smtClean="0"/>
              <a:t>cout</a:t>
            </a:r>
            <a:r>
              <a:rPr lang="en-US" dirty="0" smtClean="0"/>
              <a:t> &lt;&lt; “Testing now”;</a:t>
            </a:r>
          </a:p>
          <a:p>
            <a:pPr marL="457200" lvl="1" indent="0">
              <a:buNone/>
            </a:pPr>
            <a:r>
              <a:rPr lang="en-US" dirty="0" smtClean="0"/>
              <a:t>#</a:t>
            </a:r>
            <a:r>
              <a:rPr lang="en-US" dirty="0" err="1" smtClean="0"/>
              <a:t>endif</a:t>
            </a:r>
            <a:endParaRPr lang="en-US" dirty="0" smtClean="0"/>
          </a:p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r>
              <a:rPr lang="en-US" dirty="0" smtClean="0"/>
              <a:t>#</a:t>
            </a:r>
            <a:r>
              <a:rPr lang="en-US" dirty="0" err="1" smtClean="0"/>
              <a:t>ifndef</a:t>
            </a:r>
            <a:r>
              <a:rPr lang="en-US" dirty="0" smtClean="0"/>
              <a:t> TESTING // exclude</a:t>
            </a:r>
          </a:p>
          <a:p>
            <a:pPr marL="457200" lvl="1" indent="0">
              <a:buNone/>
            </a:pPr>
            <a:r>
              <a:rPr lang="en-US" dirty="0"/>
              <a:t>	</a:t>
            </a:r>
            <a:r>
              <a:rPr lang="en-US" dirty="0" err="1" smtClean="0"/>
              <a:t>cout</a:t>
            </a:r>
            <a:r>
              <a:rPr lang="en-US" dirty="0" smtClean="0"/>
              <a:t> &lt;&lt; “Not testing”;</a:t>
            </a:r>
          </a:p>
          <a:p>
            <a:pPr marL="457200" lvl="1" indent="0">
              <a:buNone/>
            </a:pPr>
            <a:r>
              <a:rPr lang="en-US" dirty="0" smtClean="0"/>
              <a:t>#</a:t>
            </a:r>
            <a:r>
              <a:rPr lang="en-US" dirty="0" err="1" smtClean="0"/>
              <a:t>endif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93286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Variables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Declare anywhere, use within declared block or contained blocks</a:t>
            </a:r>
            <a:endParaRPr lang="en-US" dirty="0"/>
          </a:p>
        </p:txBody>
      </p:sp>
      <p:pic>
        <p:nvPicPr>
          <p:cNvPr id="4" name="Picture 3" descr="Screen Shot 2014-10-01 at 11.59.47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820746"/>
            <a:ext cx="8517467" cy="3816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8042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Variables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Casting</a:t>
            </a:r>
          </a:p>
          <a:p>
            <a:pPr lvl="1"/>
            <a:r>
              <a:rPr lang="en-US" dirty="0" smtClean="0"/>
              <a:t>Convert a variable’s value into other compatible type</a:t>
            </a:r>
          </a:p>
          <a:p>
            <a:pPr lvl="1"/>
            <a:r>
              <a:rPr lang="en-US" dirty="0" smtClean="0"/>
              <a:t>Three ways of casting</a:t>
            </a:r>
          </a:p>
          <a:p>
            <a:pPr marL="857250" lvl="2" indent="0">
              <a:buNone/>
            </a:pPr>
            <a:r>
              <a:rPr lang="en-US" dirty="0" err="1"/>
              <a:t>bool</a:t>
            </a:r>
            <a:r>
              <a:rPr lang="en-US" dirty="0"/>
              <a:t> </a:t>
            </a:r>
            <a:r>
              <a:rPr lang="en-US" dirty="0" err="1"/>
              <a:t>someBool</a:t>
            </a:r>
            <a:r>
              <a:rPr lang="en-US" dirty="0"/>
              <a:t> = (</a:t>
            </a:r>
            <a:r>
              <a:rPr lang="en-US" dirty="0" err="1"/>
              <a:t>bool</a:t>
            </a:r>
            <a:r>
              <a:rPr lang="en-US" dirty="0"/>
              <a:t>)</a:t>
            </a:r>
            <a:r>
              <a:rPr lang="en-US" dirty="0" err="1"/>
              <a:t>someInt</a:t>
            </a:r>
            <a:r>
              <a:rPr lang="en-US" dirty="0"/>
              <a:t>; </a:t>
            </a:r>
            <a:r>
              <a:rPr lang="en-US" dirty="0" smtClean="0"/>
              <a:t> // C-style</a:t>
            </a:r>
          </a:p>
          <a:p>
            <a:pPr marL="857250" lvl="2" indent="0">
              <a:buNone/>
            </a:pPr>
            <a:r>
              <a:rPr lang="en-US" dirty="0" err="1" smtClean="0"/>
              <a:t>bool</a:t>
            </a:r>
            <a:r>
              <a:rPr lang="en-US" dirty="0" smtClean="0"/>
              <a:t> </a:t>
            </a:r>
            <a:r>
              <a:rPr lang="en-US" dirty="0" err="1"/>
              <a:t>someBool</a:t>
            </a:r>
            <a:r>
              <a:rPr lang="en-US" dirty="0"/>
              <a:t> = </a:t>
            </a:r>
            <a:r>
              <a:rPr lang="en-US" dirty="0" err="1"/>
              <a:t>bool</a:t>
            </a:r>
            <a:r>
              <a:rPr lang="en-US" dirty="0"/>
              <a:t>(</a:t>
            </a:r>
            <a:r>
              <a:rPr lang="en-US" dirty="0" err="1"/>
              <a:t>someInt</a:t>
            </a:r>
            <a:r>
              <a:rPr lang="en-US" dirty="0"/>
              <a:t>); </a:t>
            </a:r>
            <a:br>
              <a:rPr lang="en-US" dirty="0"/>
            </a:br>
            <a:r>
              <a:rPr lang="en-US" dirty="0" err="1"/>
              <a:t>bool</a:t>
            </a:r>
            <a:r>
              <a:rPr lang="en-US" dirty="0"/>
              <a:t> </a:t>
            </a:r>
            <a:r>
              <a:rPr lang="en-US" dirty="0" err="1"/>
              <a:t>someBool</a:t>
            </a:r>
            <a:r>
              <a:rPr lang="en-US" dirty="0"/>
              <a:t> = </a:t>
            </a:r>
            <a:r>
              <a:rPr lang="en-US" dirty="0" err="1"/>
              <a:t>static_cast</a:t>
            </a:r>
            <a:r>
              <a:rPr lang="en-US" dirty="0"/>
              <a:t>&lt;</a:t>
            </a:r>
            <a:r>
              <a:rPr lang="en-US" dirty="0" err="1"/>
              <a:t>bool</a:t>
            </a:r>
            <a:r>
              <a:rPr lang="en-US" dirty="0"/>
              <a:t>&gt;(</a:t>
            </a:r>
            <a:r>
              <a:rPr lang="en-US" dirty="0" err="1"/>
              <a:t>someInt</a:t>
            </a:r>
            <a:r>
              <a:rPr lang="en-US" dirty="0"/>
              <a:t>); </a:t>
            </a:r>
            <a:endParaRPr lang="en-US" dirty="0" smtClean="0"/>
          </a:p>
          <a:p>
            <a:pPr lvl="1"/>
            <a:r>
              <a:rPr lang="en-US" dirty="0" smtClean="0"/>
              <a:t>if some information is lost, compiler warns</a:t>
            </a:r>
          </a:p>
          <a:p>
            <a:pPr lvl="2"/>
            <a:r>
              <a:rPr lang="en-US" dirty="0" err="1" smtClean="0"/>
              <a:t>int</a:t>
            </a:r>
            <a:r>
              <a:rPr lang="en-US" dirty="0" smtClean="0"/>
              <a:t> </a:t>
            </a:r>
            <a:r>
              <a:rPr lang="en-US" dirty="0" err="1" smtClean="0"/>
              <a:t>someint</a:t>
            </a:r>
            <a:r>
              <a:rPr lang="en-US" dirty="0" smtClean="0"/>
              <a:t> = </a:t>
            </a:r>
            <a:r>
              <a:rPr lang="en-US" dirty="0" err="1" smtClean="0"/>
              <a:t>somefloat</a:t>
            </a:r>
            <a:r>
              <a:rPr lang="en-US" dirty="0" smtClean="0"/>
              <a:t>;</a:t>
            </a: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9605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11153</TotalTime>
  <Words>608</Words>
  <Application>Microsoft Macintosh PowerPoint</Application>
  <PresentationFormat>On-screen Show (4:3)</PresentationFormat>
  <Paragraphs>232</Paragraphs>
  <Slides>27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Office Theme</vt:lpstr>
      <vt:lpstr>Crash Course for C++</vt:lpstr>
      <vt:lpstr>What is C++?</vt:lpstr>
      <vt:lpstr>Hello World</vt:lpstr>
      <vt:lpstr>Comments</vt:lpstr>
      <vt:lpstr>Preprocessor Directives </vt:lpstr>
      <vt:lpstr>Preprocessor Directives </vt:lpstr>
      <vt:lpstr>Preprocessor Directives </vt:lpstr>
      <vt:lpstr>Variables</vt:lpstr>
      <vt:lpstr>Variables</vt:lpstr>
      <vt:lpstr>PowerPoint Presentation</vt:lpstr>
      <vt:lpstr>PowerPoint Presentation</vt:lpstr>
      <vt:lpstr>Enumerator</vt:lpstr>
      <vt:lpstr>Exception Handling</vt:lpstr>
      <vt:lpstr>PowerPoint Presentation</vt:lpstr>
      <vt:lpstr>const</vt:lpstr>
      <vt:lpstr> User-defined Types</vt:lpstr>
      <vt:lpstr>Type Point</vt:lpstr>
      <vt:lpstr>Class Point: Declaration</vt:lpstr>
      <vt:lpstr>Class Point: Definition</vt:lpstr>
      <vt:lpstr>Class Point: Use</vt:lpstr>
      <vt:lpstr>Class Shape</vt:lpstr>
      <vt:lpstr>Class Hierarchy</vt:lpstr>
      <vt:lpstr>Abstract Class</vt:lpstr>
      <vt:lpstr>Sub class/Super class</vt:lpstr>
      <vt:lpstr>Benefit of abstract class</vt:lpstr>
      <vt:lpstr>Generic Programming</vt:lpstr>
      <vt:lpstr>Classes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Hangman in C</dc:title>
  <dc:creator>Minho Shin</dc:creator>
  <cp:lastModifiedBy>Minho Shin</cp:lastModifiedBy>
  <cp:revision>250</cp:revision>
  <cp:lastPrinted>2014-09-15T15:05:06Z</cp:lastPrinted>
  <dcterms:created xsi:type="dcterms:W3CDTF">2014-09-08T14:15:31Z</dcterms:created>
  <dcterms:modified xsi:type="dcterms:W3CDTF">2014-10-01T18:40:37Z</dcterms:modified>
</cp:coreProperties>
</file>