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64" r:id="rId2"/>
    <p:sldId id="365" r:id="rId3"/>
    <p:sldId id="366" r:id="rId4"/>
    <p:sldId id="367" r:id="rId5"/>
    <p:sldId id="368" r:id="rId6"/>
    <p:sldId id="369" r:id="rId7"/>
    <p:sldId id="305" r:id="rId8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00"/>
    <a:srgbClr val="F2DCDB"/>
    <a:srgbClr val="E6B9B8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89" autoAdjust="0"/>
    <p:restoredTop sz="95033" autoAdjust="0"/>
  </p:normalViewPr>
  <p:slideViewPr>
    <p:cSldViewPr>
      <p:cViewPr varScale="1">
        <p:scale>
          <a:sx n="164" d="100"/>
          <a:sy n="164" d="100"/>
        </p:scale>
        <p:origin x="164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32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95668-1827-4746-B646-088A2E32A84D}" type="datetimeFigureOut">
              <a:rPr lang="ko-KR" altLang="en-US" smtClean="0"/>
              <a:pPr/>
              <a:t>2018. 4. 25.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8C451-D660-46A3-8E69-2A48E13040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46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200"/>
            </a:lvl1pPr>
          </a:lstStyle>
          <a:p>
            <a:fld id="{C8A0C118-1836-419E-91B9-BCFA240D580C}" type="datetimeFigureOut">
              <a:rPr lang="ko-KR" altLang="en-US" smtClean="0"/>
              <a:pPr/>
              <a:t>2018. 4. 25.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200"/>
            </a:lvl1pPr>
          </a:lstStyle>
          <a:p>
            <a:fld id="{3FF50D90-8D2F-4E4F-B1A6-565029CEDE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3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7"/>
          <p:cNvSpPr>
            <a:spLocks noChangeArrowheads="1"/>
          </p:cNvSpPr>
          <p:nvPr userDrawn="1"/>
        </p:nvSpPr>
        <p:spPr bwMode="gray">
          <a:xfrm>
            <a:off x="0" y="2467744"/>
            <a:ext cx="9144000" cy="153732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2" name="Rectangle 18"/>
          <p:cNvSpPr>
            <a:spLocks noChangeArrowheads="1"/>
          </p:cNvSpPr>
          <p:nvPr userDrawn="1"/>
        </p:nvSpPr>
        <p:spPr bwMode="gray">
          <a:xfrm>
            <a:off x="0" y="2463552"/>
            <a:ext cx="8229600" cy="1537320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4581128"/>
            <a:ext cx="5181600" cy="1362472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ko-KR" altLang="en-US" dirty="0"/>
              <a:t>마스터 부제목 스타일 편집</a:t>
            </a:r>
            <a:endParaRPr lang="en-US" altLang="ko-KR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6477000"/>
            <a:ext cx="2133600" cy="24447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 altLang="ko-K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6477000"/>
            <a:ext cx="2895600" cy="244475"/>
          </a:xfrm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 altLang="ko-KR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EC860FE6-8308-47DF-9AC8-988AC369A0F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924800" cy="6858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altLang="ko-KR" dirty="0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6632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제목, 텍스트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4"/>
          <p:cNvSpPr txBox="1">
            <a:spLocks/>
          </p:cNvSpPr>
          <p:nvPr userDrawn="1"/>
        </p:nvSpPr>
        <p:spPr>
          <a:xfrm>
            <a:off x="5357786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725470"/>
          </a:xfr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+mn-lt"/>
                <a:ea typeface="+mn-ea"/>
              </a:defRPr>
            </a:lvl1pPr>
            <a:lvl2pPr>
              <a:defRPr sz="1800" baseline="0">
                <a:latin typeface="+mn-lt"/>
                <a:ea typeface="+mn-ea"/>
              </a:defRPr>
            </a:lvl2pPr>
            <a:lvl3pPr>
              <a:defRPr sz="1600" baseline="0">
                <a:latin typeface="+mn-lt"/>
                <a:ea typeface="+mn-ea"/>
              </a:defRPr>
            </a:lvl3pPr>
            <a:lvl4pPr>
              <a:defRPr sz="1400" baseline="0">
                <a:latin typeface="+mn-lt"/>
                <a:ea typeface="+mn-ea"/>
              </a:defRPr>
            </a:lvl4pPr>
            <a:lvl5pPr>
              <a:defRPr sz="1400" baseline="0">
                <a:latin typeface="+mn-lt"/>
                <a:ea typeface="+mn-ea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 rotWithShape="1">
          <a:blip r:embed="rId2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348" y="2071679"/>
            <a:ext cx="7772400" cy="1214446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000232" y="3714752"/>
            <a:ext cx="6486516" cy="1500198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  <p:sp>
        <p:nvSpPr>
          <p:cNvPr id="6" name="직사각형 5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5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6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911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r"/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3579278" y="6599632"/>
            <a:ext cx="1928826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1" name="Rectangle 15"/>
          <p:cNvSpPr>
            <a:spLocks noChangeArrowheads="1"/>
          </p:cNvSpPr>
          <p:nvPr userDrawn="1"/>
        </p:nvSpPr>
        <p:spPr bwMode="gray">
          <a:xfrm>
            <a:off x="0" y="-27384"/>
            <a:ext cx="9144000" cy="13982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" name="Rectangle 16"/>
          <p:cNvSpPr>
            <a:spLocks noChangeArrowheads="1"/>
          </p:cNvSpPr>
          <p:nvPr userDrawn="1"/>
        </p:nvSpPr>
        <p:spPr bwMode="gray">
          <a:xfrm>
            <a:off x="0" y="-27384"/>
            <a:ext cx="8229600" cy="139824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 userDrawn="1"/>
        </p:nvPicPr>
        <p:blipFill rotWithShape="1">
          <a:blip r:embed="rId15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sz="2800" b="1" kern="1200" baseline="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Wingdings" pitchFamily="2" charset="2"/>
        <a:buChar char="§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Wingdings" pitchFamily="2" charset="2"/>
        <a:buChar char="ü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oobin5509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336704" cy="2376264"/>
          </a:xfrm>
        </p:spPr>
        <p:txBody>
          <a:bodyPr>
            <a:normAutofit fontScale="92500" lnSpcReduction="10000"/>
          </a:bodyPr>
          <a:lstStyle/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dirty="0"/>
              <a:t>Apr 25th, 2018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dirty="0"/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dirty="0"/>
              <a:t>Gun Ro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600" dirty="0">
              <a:latin typeface="맑은 고딕" pitchFamily="50" charset="-127"/>
              <a:ea typeface="맑은 고딕" pitchFamily="50" charset="-127"/>
            </a:endParaRP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Data Engineering Laboratory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Department of Computer Engineering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 err="1">
                <a:latin typeface="맑은 고딕" pitchFamily="50" charset="-127"/>
                <a:ea typeface="맑은 고딕" pitchFamily="50" charset="-127"/>
              </a:rPr>
              <a:t>Myongji</a:t>
            </a: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 University</a:t>
            </a: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800" dirty="0">
              <a:latin typeface="맑은 고딕" pitchFamily="50" charset="-127"/>
              <a:ea typeface="맑은 고딕" pitchFamily="50" charset="-127"/>
            </a:endParaRP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2000" dirty="0">
                <a:latin typeface="맑은 고딕" pitchFamily="50" charset="-127"/>
                <a:ea typeface="맑은 고딕" pitchFamily="50" charset="-127"/>
              </a:rPr>
              <a:t>Email : </a:t>
            </a:r>
            <a:r>
              <a:rPr lang="en-US" altLang="ko-KR" sz="2000" dirty="0">
                <a:latin typeface="맑은 고딕" pitchFamily="50" charset="-127"/>
                <a:ea typeface="맑은 고딕" pitchFamily="50" charset="-127"/>
                <a:hlinkClick r:id="rId2"/>
              </a:rPr>
              <a:t>laylow861@gmail.com</a:t>
            </a: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2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9552" y="2924944"/>
            <a:ext cx="8352928" cy="685800"/>
          </a:xfrm>
        </p:spPr>
        <p:txBody>
          <a:bodyPr>
            <a:noAutofit/>
          </a:bodyPr>
          <a:lstStyle/>
          <a:p>
            <a:pPr algn="ctr"/>
            <a:r>
              <a:rPr lang="en-US" altLang="ko-KR" sz="2800" dirty="0"/>
              <a:t>Mastering Bitcoin:</a:t>
            </a:r>
            <a:br>
              <a:rPr lang="en-US" altLang="ko-KR" sz="3600" dirty="0"/>
            </a:br>
            <a:r>
              <a:rPr lang="en-US" altLang="ko-KR" sz="3600" dirty="0"/>
              <a:t>- </a:t>
            </a:r>
            <a:r>
              <a:rPr lang="en-US" altLang="ko-KR" sz="2400" dirty="0"/>
              <a:t>Chapter4. Keys, Addresses</a:t>
            </a:r>
            <a:br>
              <a:rPr lang="en-US" altLang="ko-KR" sz="2400" dirty="0"/>
            </a:br>
            <a:r>
              <a:rPr lang="en-US" altLang="ko-KR" sz="1800" dirty="0"/>
              <a:t>Vanity Addresses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53406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24DC9-7A62-E741-8F18-48B522855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Vanity Addresses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8516B-F281-3A4E-A86F-6BD9131BC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r>
              <a:rPr lang="en-US" dirty="0"/>
              <a:t>Valid bitcoin addresses that contain human-readable messages</a:t>
            </a:r>
          </a:p>
          <a:p>
            <a:pPr lvl="1"/>
            <a:r>
              <a:rPr lang="en-US" dirty="0"/>
              <a:t>Ex) 1LoveBPzzD72PUXLzCkYAtGFYmK5vYNR33</a:t>
            </a:r>
          </a:p>
          <a:p>
            <a:pPr lvl="2"/>
            <a:r>
              <a:rPr lang="en-US" dirty="0"/>
              <a:t>Containing the word “Love” as the first four Base-58 letters</a:t>
            </a:r>
          </a:p>
          <a:p>
            <a:pPr lvl="2"/>
            <a:endParaRPr lang="en-US" dirty="0"/>
          </a:p>
          <a:p>
            <a:r>
              <a:rPr lang="en-US" dirty="0"/>
              <a:t>How to generate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467336-8DE2-EC4E-8988-FDA479CE3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C38244-F490-EE4D-8729-089F4410C18F}"/>
              </a:ext>
            </a:extLst>
          </p:cNvPr>
          <p:cNvSpPr/>
          <p:nvPr/>
        </p:nvSpPr>
        <p:spPr>
          <a:xfrm>
            <a:off x="683568" y="3068960"/>
            <a:ext cx="2016224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/>
            <a:r>
              <a:rPr lang="en-US" sz="1600" dirty="0">
                <a:solidFill>
                  <a:schemeClr val="tx1"/>
                </a:solidFill>
              </a:rPr>
              <a:t>Pick a private key</a:t>
            </a:r>
          </a:p>
          <a:p>
            <a:pPr algn="ctr" latinLnBrk="0"/>
            <a:r>
              <a:rPr lang="en-US" sz="1600" dirty="0">
                <a:solidFill>
                  <a:schemeClr val="tx1"/>
                </a:solidFill>
              </a:rPr>
              <a:t>At random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4684C6-9232-FA4C-B456-30B76502D926}"/>
              </a:ext>
            </a:extLst>
          </p:cNvPr>
          <p:cNvSpPr/>
          <p:nvPr/>
        </p:nvSpPr>
        <p:spPr>
          <a:xfrm>
            <a:off x="3455876" y="3068960"/>
            <a:ext cx="2016224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/>
            <a:r>
              <a:rPr lang="en-US" sz="1600" dirty="0">
                <a:solidFill>
                  <a:schemeClr val="tx1"/>
                </a:solidFill>
              </a:rPr>
              <a:t>Derive the public key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FA6C73-230C-F945-BB8D-0D24CD905A70}"/>
              </a:ext>
            </a:extLst>
          </p:cNvPr>
          <p:cNvSpPr/>
          <p:nvPr/>
        </p:nvSpPr>
        <p:spPr>
          <a:xfrm>
            <a:off x="6228184" y="3068960"/>
            <a:ext cx="2016224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/>
            <a:r>
              <a:rPr lang="en-US" sz="1600" dirty="0">
                <a:solidFill>
                  <a:schemeClr val="tx1"/>
                </a:solidFill>
              </a:rPr>
              <a:t>Derive the bitcoin address</a:t>
            </a:r>
          </a:p>
        </p:txBody>
      </p:sp>
      <p:sp>
        <p:nvSpPr>
          <p:cNvPr id="9" name="Decision 8">
            <a:extLst>
              <a:ext uri="{FF2B5EF4-FFF2-40B4-BE49-F238E27FC236}">
                <a16:creationId xmlns:a16="http://schemas.microsoft.com/office/drawing/2014/main" id="{27262F27-7851-774B-A656-94E88B12D71F}"/>
              </a:ext>
            </a:extLst>
          </p:cNvPr>
          <p:cNvSpPr/>
          <p:nvPr/>
        </p:nvSpPr>
        <p:spPr>
          <a:xfrm>
            <a:off x="6228184" y="4203086"/>
            <a:ext cx="2016224" cy="1184995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/>
            <a:r>
              <a:rPr lang="en-US" sz="1600" dirty="0">
                <a:solidFill>
                  <a:schemeClr val="tx1"/>
                </a:solidFill>
              </a:rPr>
              <a:t>Vanity pattern match?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49B8718-C1D2-6448-95A7-428339587378}"/>
              </a:ext>
            </a:extLst>
          </p:cNvPr>
          <p:cNvCxnSpPr/>
          <p:nvPr/>
        </p:nvCxnSpPr>
        <p:spPr>
          <a:xfrm>
            <a:off x="2699792" y="3465004"/>
            <a:ext cx="7560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6539DB5-0438-0844-BF9B-AD6DCEE1B971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5472100" y="3465004"/>
            <a:ext cx="7560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9E04796-67B9-0F43-A5B4-00E8AD93E41F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7236296" y="3861048"/>
            <a:ext cx="0" cy="3420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C1555594-A6A7-4141-AAEE-E3E44519F7CA}"/>
              </a:ext>
            </a:extLst>
          </p:cNvPr>
          <p:cNvSpPr/>
          <p:nvPr/>
        </p:nvSpPr>
        <p:spPr>
          <a:xfrm>
            <a:off x="4860696" y="6111629"/>
            <a:ext cx="4140460" cy="5580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Vanity Address: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1LoveBPzzD72PUXLzCkYAtGFYmK5vYNR33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0930BB2-A662-074D-BBC0-7665B1F8990E}"/>
              </a:ext>
            </a:extLst>
          </p:cNvPr>
          <p:cNvCxnSpPr>
            <a:cxnSpLocks/>
          </p:cNvCxnSpPr>
          <p:nvPr/>
        </p:nvCxnSpPr>
        <p:spPr>
          <a:xfrm>
            <a:off x="7236296" y="5388081"/>
            <a:ext cx="0" cy="723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65FCB12-BCCF-F349-8511-F314C4C479C6}"/>
              </a:ext>
            </a:extLst>
          </p:cNvPr>
          <p:cNvCxnSpPr>
            <a:stCxn id="9" idx="1"/>
          </p:cNvCxnSpPr>
          <p:nvPr/>
        </p:nvCxnSpPr>
        <p:spPr>
          <a:xfrm flipH="1">
            <a:off x="1691680" y="4795584"/>
            <a:ext cx="4536504" cy="1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85B518F-8B4C-BB40-904E-376978B3A6DE}"/>
              </a:ext>
            </a:extLst>
          </p:cNvPr>
          <p:cNvCxnSpPr>
            <a:cxnSpLocks/>
            <a:endCxn id="5" idx="2"/>
          </p:cNvCxnSpPr>
          <p:nvPr/>
        </p:nvCxnSpPr>
        <p:spPr>
          <a:xfrm flipV="1">
            <a:off x="1691680" y="3861048"/>
            <a:ext cx="0" cy="9345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57C1EF72-24F2-5341-B35A-9604F05C370A}"/>
              </a:ext>
            </a:extLst>
          </p:cNvPr>
          <p:cNvSpPr txBox="1"/>
          <p:nvPr/>
        </p:nvSpPr>
        <p:spPr>
          <a:xfrm>
            <a:off x="5850142" y="4822239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23175AB-7B2F-1A4F-BCF3-98E71A94D8AE}"/>
              </a:ext>
            </a:extLst>
          </p:cNvPr>
          <p:cNvSpPr txBox="1"/>
          <p:nvPr/>
        </p:nvSpPr>
        <p:spPr>
          <a:xfrm>
            <a:off x="7236296" y="5418593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sp>
        <p:nvSpPr>
          <p:cNvPr id="31" name="Rectangular Callout 30">
            <a:extLst>
              <a:ext uri="{FF2B5EF4-FFF2-40B4-BE49-F238E27FC236}">
                <a16:creationId xmlns:a16="http://schemas.microsoft.com/office/drawing/2014/main" id="{E9ECCE65-3545-E24B-98B3-F27A4DE58022}"/>
              </a:ext>
            </a:extLst>
          </p:cNvPr>
          <p:cNvSpPr/>
          <p:nvPr/>
        </p:nvSpPr>
        <p:spPr>
          <a:xfrm>
            <a:off x="458282" y="5191627"/>
            <a:ext cx="4327749" cy="708736"/>
          </a:xfrm>
          <a:prstGeom prst="wedgeRectCallout">
            <a:avLst>
              <a:gd name="adj1" fmla="val 49971"/>
              <a:gd name="adj2" fmla="val 91635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bg1"/>
                </a:solidFill>
              </a:rPr>
              <a:t>The private key from which it was derived can be used By the owner to spend bitcoin</a:t>
            </a:r>
          </a:p>
        </p:txBody>
      </p:sp>
    </p:spTree>
    <p:extLst>
      <p:ext uri="{BB962C8B-B14F-4D97-AF65-F5344CB8AC3E}">
        <p14:creationId xmlns:p14="http://schemas.microsoft.com/office/powerpoint/2010/main" val="3642109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24C6D-6077-1B4E-AE8B-39E384EB6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Vanity Addresses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1A266-FE32-154F-AE4C-CA293B184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Bitcoin address is simply a number represented by symbols in the Base58 alphabet</a:t>
            </a:r>
          </a:p>
          <a:p>
            <a:pPr lvl="1"/>
            <a:r>
              <a:rPr lang="en-US" dirty="0"/>
              <a:t>Ex) if you want a vanity address with prefix “1Kids”,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12F0AB-40DC-E14D-9B3A-E27112D14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24004C7-F770-C240-9E1F-60543DB8D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636912"/>
            <a:ext cx="6987125" cy="258112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91764629-A981-F44D-86A4-41E300701E24}"/>
              </a:ext>
            </a:extLst>
          </p:cNvPr>
          <p:cNvSpPr/>
          <p:nvPr/>
        </p:nvSpPr>
        <p:spPr>
          <a:xfrm>
            <a:off x="5299645" y="5456076"/>
            <a:ext cx="3669696" cy="432048"/>
          </a:xfrm>
          <a:prstGeom prst="wedgeRectCallout">
            <a:avLst>
              <a:gd name="adj1" fmla="val -34651"/>
              <a:gd name="adj2" fmla="val -323016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bg1"/>
                </a:solidFill>
              </a:rPr>
              <a:t>Approximately 58</a:t>
            </a:r>
            <a:r>
              <a:rPr lang="en-US" sz="1400" baseline="30000" dirty="0">
                <a:solidFill>
                  <a:schemeClr val="bg1"/>
                </a:solidFill>
              </a:rPr>
              <a:t>29</a:t>
            </a:r>
            <a:r>
              <a:rPr lang="en-US" sz="1400" dirty="0">
                <a:solidFill>
                  <a:schemeClr val="bg1"/>
                </a:solidFill>
              </a:rPr>
              <a:t> addresses in this range</a:t>
            </a:r>
          </a:p>
        </p:txBody>
      </p:sp>
    </p:spTree>
    <p:extLst>
      <p:ext uri="{BB962C8B-B14F-4D97-AF65-F5344CB8AC3E}">
        <p14:creationId xmlns:p14="http://schemas.microsoft.com/office/powerpoint/2010/main" val="986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1D64D6A-ECF5-5F4D-A840-16422CF7E1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78" y="1973263"/>
            <a:ext cx="7112000" cy="41529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124C6D-6077-1B4E-AE8B-39E384EB6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Vanity Addresses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1A266-FE32-154F-AE4C-CA293B184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frequently we might find this pattern, “1Kids”, in a bitcoin address on a average desktop PC :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12F0AB-40DC-E14D-9B3A-E27112D14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91764629-A981-F44D-86A4-41E300701E24}"/>
              </a:ext>
            </a:extLst>
          </p:cNvPr>
          <p:cNvSpPr/>
          <p:nvPr/>
        </p:nvSpPr>
        <p:spPr>
          <a:xfrm>
            <a:off x="5461205" y="4488409"/>
            <a:ext cx="2639187" cy="720080"/>
          </a:xfrm>
          <a:prstGeom prst="wedgeRectCallout">
            <a:avLst>
              <a:gd name="adj1" fmla="val -72953"/>
              <a:gd name="adj2" fmla="val 11423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atinLnBrk="0"/>
            <a:r>
              <a:rPr lang="en-US" sz="1400" dirty="0">
                <a:solidFill>
                  <a:schemeClr val="bg1"/>
                </a:solidFill>
              </a:rPr>
              <a:t>If you want a vanity address with pattern “1KidsCharity”, it will take forever!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738C54-6FE2-8F4B-B961-A5D64ECC3F22}"/>
              </a:ext>
            </a:extLst>
          </p:cNvPr>
          <p:cNvSpPr txBox="1"/>
          <p:nvPr/>
        </p:nvSpPr>
        <p:spPr>
          <a:xfrm>
            <a:off x="1619672" y="5993565"/>
            <a:ext cx="5773825" cy="36933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Generating a vanity address is a brute-force exercise!</a:t>
            </a:r>
          </a:p>
        </p:txBody>
      </p:sp>
    </p:spTree>
    <p:extLst>
      <p:ext uri="{BB962C8B-B14F-4D97-AF65-F5344CB8AC3E}">
        <p14:creationId xmlns:p14="http://schemas.microsoft.com/office/powerpoint/2010/main" val="416403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24C6D-6077-1B4E-AE8B-39E384EB6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Vanity Address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1A266-FE32-154F-AE4C-CA293B184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In Security, it’s a double-edged sword</a:t>
            </a:r>
          </a:p>
          <a:p>
            <a:pPr lvl="1" latinLnBrk="0"/>
            <a:r>
              <a:rPr lang="en-US" dirty="0"/>
              <a:t>Good :</a:t>
            </a:r>
          </a:p>
          <a:p>
            <a:pPr lvl="2" latinLnBrk="0"/>
            <a:r>
              <a:rPr lang="en-US" dirty="0"/>
              <a:t>A distinctive address makes it harder for adversaries to substitute their own address fool your customers into paying them instead of you</a:t>
            </a:r>
          </a:p>
          <a:p>
            <a:pPr lvl="1" latinLnBrk="0"/>
            <a:r>
              <a:rPr lang="en-US" dirty="0"/>
              <a:t>Bad :</a:t>
            </a:r>
          </a:p>
          <a:p>
            <a:pPr lvl="2" latinLnBrk="0"/>
            <a:r>
              <a:rPr lang="en-US" dirty="0"/>
              <a:t>Makes it possible for anyone to </a:t>
            </a:r>
            <a:r>
              <a:rPr lang="en-US" b="1" dirty="0"/>
              <a:t>create an address that resembles any random address</a:t>
            </a:r>
            <a:endParaRPr lang="en-US" dirty="0"/>
          </a:p>
          <a:p>
            <a:pPr lvl="2" latinLnBrk="0"/>
            <a:r>
              <a:rPr lang="en-US" dirty="0"/>
              <a:t>If users needs to send money to randomly generated address,</a:t>
            </a:r>
          </a:p>
          <a:p>
            <a:pPr lvl="2" latinLnBrk="0"/>
            <a:endParaRPr lang="en-US" dirty="0"/>
          </a:p>
          <a:p>
            <a:pPr lvl="2" latinLnBrk="0"/>
            <a:r>
              <a:rPr lang="en-US" dirty="0"/>
              <a:t>Average user will perhaps inspect the first few characters only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12F0AB-40DC-E14D-9B3A-E27112D14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5</a:t>
            </a:fld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F1708B-95E6-2C4E-99B4-04DA9AF14B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284" y="4399980"/>
            <a:ext cx="6725788" cy="197817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CB5BF14-07CA-1343-BB7A-EC344611D977}"/>
              </a:ext>
            </a:extLst>
          </p:cNvPr>
          <p:cNvSpPr txBox="1"/>
          <p:nvPr/>
        </p:nvSpPr>
        <p:spPr>
          <a:xfrm>
            <a:off x="2157516" y="3573016"/>
            <a:ext cx="51433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 1J7mdg5rbQyUHENYdx39WVWK7fsLpEoXZy</a:t>
            </a:r>
          </a:p>
        </p:txBody>
      </p:sp>
    </p:spTree>
    <p:extLst>
      <p:ext uri="{BB962C8B-B14F-4D97-AF65-F5344CB8AC3E}">
        <p14:creationId xmlns:p14="http://schemas.microsoft.com/office/powerpoint/2010/main" val="2853613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24C6D-6077-1B4E-AE8B-39E384EB6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Vanity Address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1A266-FE32-154F-AE4C-CA293B184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atinLnBrk="0"/>
            <a:r>
              <a:rPr lang="en-US" dirty="0"/>
              <a:t>If you generate a vanity address,</a:t>
            </a:r>
          </a:p>
          <a:p>
            <a:pPr latinLnBrk="0"/>
            <a:endParaRPr lang="en-US" dirty="0"/>
          </a:p>
          <a:p>
            <a:pPr latinLnBrk="0"/>
            <a:r>
              <a:rPr lang="en-US" dirty="0"/>
              <a:t>Users are likely to look at the vanity pattern word and a few characters beyond, such as </a:t>
            </a:r>
            <a:r>
              <a:rPr lang="en-US" b="1" i="1" dirty="0"/>
              <a:t>1Kids33</a:t>
            </a:r>
            <a:endParaRPr lang="en-US" dirty="0"/>
          </a:p>
          <a:p>
            <a:pPr latinLnBrk="0"/>
            <a:r>
              <a:rPr lang="en-US" dirty="0"/>
              <a:t>In order to fool those users, attackers must generate a vanity address matching at least six characters (two more)</a:t>
            </a:r>
          </a:p>
          <a:p>
            <a:pPr lvl="1" latinLnBrk="0"/>
            <a:r>
              <a:rPr lang="en-US" b="1" dirty="0"/>
              <a:t>expending an effort that is 3.364 times(58 * 58) higher</a:t>
            </a:r>
            <a:r>
              <a:rPr lang="en-US" dirty="0"/>
              <a:t> than the effort that you originally intended</a:t>
            </a:r>
          </a:p>
          <a:p>
            <a:pPr lvl="1" latinLnBrk="0"/>
            <a:endParaRPr lang="en-US" dirty="0"/>
          </a:p>
          <a:p>
            <a:pPr latinLnBrk="0"/>
            <a:r>
              <a:rPr lang="en-US" dirty="0"/>
              <a:t>If you generate a 8-character vanity address, the attacker would be pushed into the realm of 10 characters</a:t>
            </a:r>
          </a:p>
          <a:p>
            <a:pPr lvl="1" latinLnBrk="0"/>
            <a:r>
              <a:rPr lang="en-US" dirty="0"/>
              <a:t>infeasible on a personal computer</a:t>
            </a:r>
          </a:p>
          <a:p>
            <a:pPr lvl="1" latinLnBrk="0"/>
            <a:r>
              <a:rPr lang="en-US" dirty="0"/>
              <a:t>expensive</a:t>
            </a:r>
          </a:p>
          <a:p>
            <a:pPr lvl="1" latinLnBrk="0"/>
            <a:endParaRPr lang="en-US" dirty="0"/>
          </a:p>
          <a:p>
            <a:pPr latinLnBrk="0"/>
            <a:r>
              <a:rPr lang="en-US" dirty="0"/>
              <a:t>What is affordable for you becomes unaffordable for the attacker!</a:t>
            </a:r>
          </a:p>
          <a:p>
            <a:pPr latinLnBrk="0"/>
            <a:r>
              <a:rPr lang="en-US" dirty="0"/>
              <a:t>Potential reward of the fraud may be not high enough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12F0AB-40DC-E14D-9B3A-E27112D14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6</a:t>
            </a:fld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B5BF14-07CA-1343-BB7A-EC344611D977}"/>
              </a:ext>
            </a:extLst>
          </p:cNvPr>
          <p:cNvSpPr txBox="1"/>
          <p:nvPr/>
        </p:nvSpPr>
        <p:spPr>
          <a:xfrm>
            <a:off x="1619672" y="1556792"/>
            <a:ext cx="5143324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tx2"/>
                </a:solidFill>
              </a:rPr>
              <a:t> 1Kids33q44erFfpeXrmDSz7zEqG2FesZEN</a:t>
            </a:r>
          </a:p>
        </p:txBody>
      </p:sp>
    </p:spTree>
    <p:extLst>
      <p:ext uri="{BB962C8B-B14F-4D97-AF65-F5344CB8AC3E}">
        <p14:creationId xmlns:p14="http://schemas.microsoft.com/office/powerpoint/2010/main" val="1242431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end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9844375"/>
      </p:ext>
    </p:extLst>
  </p:cSld>
  <p:clrMapOvr>
    <a:masterClrMapping/>
  </p:clrMapOvr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테마">
      <a:majorFont>
        <a:latin typeface="Britannic Bold"/>
        <a:ea typeface="HY헤드라인M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 w="6350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9033</TotalTime>
  <Words>371</Words>
  <Application>Microsoft Macintosh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맑은 고딕</vt:lpstr>
      <vt:lpstr>Arial</vt:lpstr>
      <vt:lpstr>Wingdings</vt:lpstr>
      <vt:lpstr>테마1</vt:lpstr>
      <vt:lpstr>Mastering Bitcoin: - Chapter4. Keys, Addresses Vanity Addresses</vt:lpstr>
      <vt:lpstr>Vanity Addresses</vt:lpstr>
      <vt:lpstr>Generating Vanity Addresses</vt:lpstr>
      <vt:lpstr>Generating Vanity Addresses</vt:lpstr>
      <vt:lpstr>Vanity Address Security</vt:lpstr>
      <vt:lpstr>Vanity Address Security</vt:lpstr>
      <vt:lpstr>end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강의 소개</dc:title>
  <dc:creator>Jonghoon Chun</dc:creator>
  <cp:lastModifiedBy>노건</cp:lastModifiedBy>
  <cp:revision>446</cp:revision>
  <cp:lastPrinted>2017-08-31T02:29:36Z</cp:lastPrinted>
  <dcterms:created xsi:type="dcterms:W3CDTF">2010-08-22T11:32:56Z</dcterms:created>
  <dcterms:modified xsi:type="dcterms:W3CDTF">2018-04-25T05:13:40Z</dcterms:modified>
</cp:coreProperties>
</file>