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364" r:id="rId2"/>
    <p:sldId id="365" r:id="rId3"/>
    <p:sldId id="366" r:id="rId4"/>
    <p:sldId id="367" r:id="rId5"/>
    <p:sldId id="368" r:id="rId6"/>
    <p:sldId id="369" r:id="rId7"/>
    <p:sldId id="305" r:id="rId8"/>
  </p:sldIdLst>
  <p:sldSz cx="9144000" cy="6858000" type="screen4x3"/>
  <p:notesSz cx="6797675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00"/>
    <a:srgbClr val="F2DCDB"/>
    <a:srgbClr val="E6B9B8"/>
    <a:srgbClr val="A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89" autoAdjust="0"/>
    <p:restoredTop sz="95033" autoAdjust="0"/>
  </p:normalViewPr>
  <p:slideViewPr>
    <p:cSldViewPr>
      <p:cViewPr varScale="1">
        <p:scale>
          <a:sx n="164" d="100"/>
          <a:sy n="164" d="100"/>
        </p:scale>
        <p:origin x="1648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3432" y="-11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495668-1827-4746-B646-088A2E32A84D}" type="datetimeFigureOut">
              <a:rPr lang="ko-KR" altLang="en-US" smtClean="0"/>
              <a:pPr/>
              <a:t>2018. 4. 25.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8C451-D660-46A3-8E69-2A48E13040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46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r">
              <a:defRPr sz="1200"/>
            </a:lvl1pPr>
          </a:lstStyle>
          <a:p>
            <a:fld id="{C8A0C118-1836-419E-91B9-BCFA240D580C}" type="datetimeFigureOut">
              <a:rPr lang="ko-KR" altLang="en-US" smtClean="0"/>
              <a:pPr/>
              <a:t>2018. 4. 25.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1" tIns="47781" rIns="95561" bIns="4778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2"/>
          </a:xfrm>
          <a:prstGeom prst="rect">
            <a:avLst/>
          </a:prstGeom>
        </p:spPr>
        <p:txBody>
          <a:bodyPr vert="horz" lIns="95561" tIns="47781" rIns="95561" bIns="47781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r">
              <a:defRPr sz="1200"/>
            </a:lvl1pPr>
          </a:lstStyle>
          <a:p>
            <a:fld id="{3FF50D90-8D2F-4E4F-B1A6-565029CEDE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831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2467744"/>
            <a:ext cx="9144000" cy="153732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Rectangle 18"/>
          <p:cNvSpPr>
            <a:spLocks noChangeArrowheads="1"/>
          </p:cNvSpPr>
          <p:nvPr userDrawn="1"/>
        </p:nvSpPr>
        <p:spPr bwMode="gray">
          <a:xfrm>
            <a:off x="0" y="2463552"/>
            <a:ext cx="8229600" cy="1537320"/>
          </a:xfrm>
          <a:prstGeom prst="rect">
            <a:avLst/>
          </a:prstGeom>
          <a:gradFill rotWithShape="1">
            <a:gsLst>
              <a:gs pos="0">
                <a:srgbClr val="A40000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905000" y="4581128"/>
            <a:ext cx="5181600" cy="1362472"/>
          </a:xfrm>
        </p:spPr>
        <p:txBody>
          <a:bodyPr>
            <a:normAutofit/>
          </a:bodyPr>
          <a:lstStyle>
            <a:lvl1pPr marL="0" indent="0" algn="ctr">
              <a:buFont typeface="Wingdings" pitchFamily="2" charset="2"/>
              <a:buNone/>
              <a:defRPr sz="2400"/>
            </a:lvl1pPr>
          </a:lstStyle>
          <a:p>
            <a:r>
              <a:rPr lang="ko-KR" altLang="en-US" dirty="0"/>
              <a:t>마스터 부제목 스타일 편집</a:t>
            </a:r>
            <a:endParaRPr lang="en-US" altLang="ko-KR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810000" y="6477000"/>
            <a:ext cx="2133600" cy="2444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US" altLang="ko-K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28600" y="6477000"/>
            <a:ext cx="2895600" cy="244475"/>
          </a:xfrm>
        </p:spPr>
        <p:txBody>
          <a:bodyPr/>
          <a:lstStyle>
            <a:lvl1pPr algn="ctr">
              <a:defRPr sz="1200">
                <a:latin typeface="Arial" charset="0"/>
              </a:defRPr>
            </a:lvl1pPr>
          </a:lstStyle>
          <a:p>
            <a:endParaRPr lang="en-US" altLang="ko-KR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 sz="1200" b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EC860FE6-8308-47DF-9AC8-988AC369A0F3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0"/>
            <a:ext cx="7924800" cy="68580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altLang="ko-KR" dirty="0"/>
          </a:p>
        </p:txBody>
      </p:sp>
      <p:pic>
        <p:nvPicPr>
          <p:cNvPr id="10" name="Picture 2" descr="D:\New Folder\9_6.gif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6632"/>
            <a:ext cx="2500298" cy="572844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ko-KR" altLang="en-US" dirty="0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바닥글 개체 틀 4"/>
          <p:cNvSpPr txBox="1">
            <a:spLocks/>
          </p:cNvSpPr>
          <p:nvPr userDrawn="1"/>
        </p:nvSpPr>
        <p:spPr>
          <a:xfrm>
            <a:off x="5357786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725470"/>
          </a:xfrm>
        </p:spPr>
        <p:txBody>
          <a:bodyPr/>
          <a:lstStyle>
            <a:lvl1pPr>
              <a:defRPr baseline="0"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 baseline="0">
                <a:latin typeface="+mn-lt"/>
                <a:ea typeface="+mn-ea"/>
              </a:defRPr>
            </a:lvl1pPr>
            <a:lvl2pPr>
              <a:defRPr sz="1800" baseline="0">
                <a:latin typeface="+mn-lt"/>
                <a:ea typeface="+mn-ea"/>
              </a:defRPr>
            </a:lvl2pPr>
            <a:lvl3pPr>
              <a:defRPr sz="1600" baseline="0">
                <a:latin typeface="+mn-lt"/>
                <a:ea typeface="+mn-ea"/>
              </a:defRPr>
            </a:lvl3pPr>
            <a:lvl4pPr>
              <a:defRPr sz="1400" baseline="0">
                <a:latin typeface="+mn-lt"/>
                <a:ea typeface="+mn-ea"/>
              </a:defRPr>
            </a:lvl4pPr>
            <a:lvl5pPr>
              <a:defRPr sz="1400" baseline="0">
                <a:latin typeface="+mn-lt"/>
                <a:ea typeface="+mn-ea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 rotWithShape="1">
          <a:blip r:embed="rId2" cstate="print"/>
          <a:srcRect r="18290"/>
          <a:stretch/>
        </p:blipFill>
        <p:spPr bwMode="auto">
          <a:xfrm>
            <a:off x="35496" y="6453336"/>
            <a:ext cx="1273791" cy="357166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57786" y="6572248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2000240"/>
            <a:ext cx="9144000" cy="14287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14348" y="2071679"/>
            <a:ext cx="7772400" cy="1214446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000232" y="3714752"/>
            <a:ext cx="6486516" cy="1500198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141511"/>
            <a:ext cx="2500298" cy="572844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0" y="2000240"/>
            <a:ext cx="9144000" cy="14287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141511"/>
            <a:ext cx="2500298" cy="572844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142984"/>
            <a:ext cx="4038600" cy="49831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142984"/>
            <a:ext cx="4038600" cy="49831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cxnSp>
        <p:nvCxnSpPr>
          <p:cNvPr id="10" name="직선 연결선 9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64088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0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64088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6" name="직선 연결선 5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5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6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14422"/>
            <a:ext cx="8229600" cy="4911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5357786" y="6572248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algn="r"/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579278" y="6599632"/>
            <a:ext cx="1928826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11" name="Rectangle 15"/>
          <p:cNvSpPr>
            <a:spLocks noChangeArrowheads="1"/>
          </p:cNvSpPr>
          <p:nvPr userDrawn="1"/>
        </p:nvSpPr>
        <p:spPr bwMode="gray">
          <a:xfrm>
            <a:off x="0" y="-27384"/>
            <a:ext cx="9144000" cy="139824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3" name="Rectangle 16"/>
          <p:cNvSpPr>
            <a:spLocks noChangeArrowheads="1"/>
          </p:cNvSpPr>
          <p:nvPr userDrawn="1"/>
        </p:nvSpPr>
        <p:spPr bwMode="gray">
          <a:xfrm>
            <a:off x="0" y="-27384"/>
            <a:ext cx="8229600" cy="139824"/>
          </a:xfrm>
          <a:prstGeom prst="rect">
            <a:avLst/>
          </a:prstGeom>
          <a:gradFill rotWithShape="1">
            <a:gsLst>
              <a:gs pos="0">
                <a:srgbClr val="A40000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9" name="Picture 2" descr="D:\New Folder\9_6.gif"/>
          <p:cNvPicPr>
            <a:picLocks noChangeAspect="1" noChangeArrowheads="1"/>
          </p:cNvPicPr>
          <p:nvPr userDrawn="1"/>
        </p:nvPicPr>
        <p:blipFill rotWithShape="1">
          <a:blip r:embed="rId15" cstate="print"/>
          <a:srcRect r="18290"/>
          <a:stretch/>
        </p:blipFill>
        <p:spPr bwMode="auto">
          <a:xfrm>
            <a:off x="35496" y="6453336"/>
            <a:ext cx="1273791" cy="35716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914400" rtl="0" eaLnBrk="1" latinLnBrk="1" hangingPunct="1">
        <a:spcBef>
          <a:spcPct val="0"/>
        </a:spcBef>
        <a:buNone/>
        <a:defRPr sz="2800" b="1" kern="1200" baseline="0">
          <a:solidFill>
            <a:schemeClr val="tx1"/>
          </a:solidFill>
          <a:latin typeface="+mn-ea"/>
          <a:ea typeface="+mn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Wingdings" pitchFamily="2" charset="2"/>
        <a:buChar char="§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Wingdings" pitchFamily="2" charset="2"/>
        <a:buChar char="ü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oobin5509@gmail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4293096"/>
            <a:ext cx="6336704" cy="2376264"/>
          </a:xfrm>
        </p:spPr>
        <p:txBody>
          <a:bodyPr>
            <a:normAutofit fontScale="92500" lnSpcReduction="10000"/>
          </a:bodyPr>
          <a:lstStyle/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dirty="0"/>
              <a:t>Apr 25th, 2018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dirty="0"/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dirty="0"/>
              <a:t>Gun Ro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600" dirty="0">
              <a:latin typeface="맑은 고딕" pitchFamily="50" charset="-127"/>
              <a:ea typeface="맑은 고딕" pitchFamily="50" charset="-127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Data Engineering Laboratory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Department of Computer Engineering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800" dirty="0" err="1">
                <a:latin typeface="맑은 고딕" pitchFamily="50" charset="-127"/>
                <a:ea typeface="맑은 고딕" pitchFamily="50" charset="-127"/>
              </a:rPr>
              <a:t>Myongji</a:t>
            </a:r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 University</a:t>
            </a: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800" dirty="0">
              <a:latin typeface="맑은 고딕" pitchFamily="50" charset="-127"/>
              <a:ea typeface="맑은 고딕" pitchFamily="50" charset="-127"/>
            </a:endParaRP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Email : 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  <a:hlinkClick r:id="rId2"/>
              </a:rPr>
              <a:t>laylow861@gmail.com</a:t>
            </a: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2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39552" y="2924944"/>
            <a:ext cx="8352928" cy="685800"/>
          </a:xfrm>
        </p:spPr>
        <p:txBody>
          <a:bodyPr>
            <a:noAutofit/>
          </a:bodyPr>
          <a:lstStyle/>
          <a:p>
            <a:pPr algn="ctr"/>
            <a:r>
              <a:rPr lang="en-US" altLang="ko-KR" sz="2800" dirty="0"/>
              <a:t>Mastering Bitcoin:</a:t>
            </a:r>
            <a:br>
              <a:rPr lang="en-US" altLang="ko-KR" sz="3600" dirty="0"/>
            </a:br>
            <a:r>
              <a:rPr lang="en-US" altLang="ko-KR" sz="3600" dirty="0"/>
              <a:t>- </a:t>
            </a:r>
            <a:r>
              <a:rPr lang="en-US" altLang="ko-KR" sz="2400" dirty="0"/>
              <a:t>Chapter4. Keys, Addresses</a:t>
            </a:r>
            <a:br>
              <a:rPr lang="en-US" altLang="ko-KR" sz="2400" dirty="0"/>
            </a:br>
            <a:r>
              <a:rPr lang="en-US" altLang="ko-KR" sz="1800" dirty="0"/>
              <a:t>Vanity Addresses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35340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24DC9-7A62-E741-8F18-48B522855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Vanity Addresses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8516B-F281-3A4E-A86F-6BD9131BC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/>
          <a:lstStyle/>
          <a:p>
            <a:r>
              <a:rPr lang="en-US" dirty="0"/>
              <a:t>Valid bitcoin addresses that contain human-readable messages</a:t>
            </a:r>
          </a:p>
          <a:p>
            <a:pPr lvl="1"/>
            <a:r>
              <a:rPr lang="en-US" dirty="0"/>
              <a:t>Ex) 1LoveBPzzD72PUXLzCkYAtGFYmK5vYNR33</a:t>
            </a:r>
          </a:p>
          <a:p>
            <a:pPr lvl="2"/>
            <a:r>
              <a:rPr lang="en-US" dirty="0"/>
              <a:t>Containing the word “Love” as the first four Base-58 letters</a:t>
            </a:r>
          </a:p>
          <a:p>
            <a:pPr lvl="2"/>
            <a:endParaRPr lang="en-US" dirty="0"/>
          </a:p>
          <a:p>
            <a:r>
              <a:rPr lang="en-US" dirty="0"/>
              <a:t>How to generate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67336-8DE2-EC4E-8988-FDA479CE3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2</a:t>
            </a:fld>
            <a:endParaRPr lang="ko-KR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C38244-F490-EE4D-8729-089F4410C18F}"/>
              </a:ext>
            </a:extLst>
          </p:cNvPr>
          <p:cNvSpPr/>
          <p:nvPr/>
        </p:nvSpPr>
        <p:spPr>
          <a:xfrm>
            <a:off x="683568" y="3068960"/>
            <a:ext cx="2016224" cy="7920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en-US" sz="1600" dirty="0">
                <a:solidFill>
                  <a:schemeClr val="tx1"/>
                </a:solidFill>
              </a:rPr>
              <a:t>Pick a private key</a:t>
            </a:r>
          </a:p>
          <a:p>
            <a:pPr algn="ctr" latinLnBrk="0"/>
            <a:r>
              <a:rPr lang="en-US" sz="1600" dirty="0">
                <a:solidFill>
                  <a:schemeClr val="tx1"/>
                </a:solidFill>
              </a:rPr>
              <a:t>At random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4684C6-9232-FA4C-B456-30B76502D926}"/>
              </a:ext>
            </a:extLst>
          </p:cNvPr>
          <p:cNvSpPr/>
          <p:nvPr/>
        </p:nvSpPr>
        <p:spPr>
          <a:xfrm>
            <a:off x="3455876" y="3068960"/>
            <a:ext cx="2016224" cy="7920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en-US" sz="1600" dirty="0">
                <a:solidFill>
                  <a:schemeClr val="tx1"/>
                </a:solidFill>
              </a:rPr>
              <a:t>Derive the public key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FA6C73-230C-F945-BB8D-0D24CD905A70}"/>
              </a:ext>
            </a:extLst>
          </p:cNvPr>
          <p:cNvSpPr/>
          <p:nvPr/>
        </p:nvSpPr>
        <p:spPr>
          <a:xfrm>
            <a:off x="6228184" y="3068960"/>
            <a:ext cx="2016224" cy="7920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en-US" sz="1600" dirty="0">
                <a:solidFill>
                  <a:schemeClr val="tx1"/>
                </a:solidFill>
              </a:rPr>
              <a:t>Derive the bitcoin address</a:t>
            </a:r>
          </a:p>
        </p:txBody>
      </p:sp>
      <p:sp>
        <p:nvSpPr>
          <p:cNvPr id="9" name="Decision 8">
            <a:extLst>
              <a:ext uri="{FF2B5EF4-FFF2-40B4-BE49-F238E27FC236}">
                <a16:creationId xmlns:a16="http://schemas.microsoft.com/office/drawing/2014/main" id="{27262F27-7851-774B-A656-94E88B12D71F}"/>
              </a:ext>
            </a:extLst>
          </p:cNvPr>
          <p:cNvSpPr/>
          <p:nvPr/>
        </p:nvSpPr>
        <p:spPr>
          <a:xfrm>
            <a:off x="6228184" y="4203086"/>
            <a:ext cx="2016224" cy="1184995"/>
          </a:xfrm>
          <a:prstGeom prst="flowChartDecision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en-US" sz="1600" dirty="0">
                <a:solidFill>
                  <a:schemeClr val="tx1"/>
                </a:solidFill>
              </a:rPr>
              <a:t>Vanity pattern match?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49B8718-C1D2-6448-95A7-428339587378}"/>
              </a:ext>
            </a:extLst>
          </p:cNvPr>
          <p:cNvCxnSpPr/>
          <p:nvPr/>
        </p:nvCxnSpPr>
        <p:spPr>
          <a:xfrm>
            <a:off x="2699792" y="3465004"/>
            <a:ext cx="7560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6539DB5-0438-0844-BF9B-AD6DCEE1B971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5472100" y="3465004"/>
            <a:ext cx="7560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9E04796-67B9-0F43-A5B4-00E8AD93E41F}"/>
              </a:ext>
            </a:extLst>
          </p:cNvPr>
          <p:cNvCxnSpPr>
            <a:cxnSpLocks/>
            <a:stCxn id="7" idx="2"/>
            <a:endCxn id="9" idx="0"/>
          </p:cNvCxnSpPr>
          <p:nvPr/>
        </p:nvCxnSpPr>
        <p:spPr>
          <a:xfrm>
            <a:off x="7236296" y="3861048"/>
            <a:ext cx="0" cy="3420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C1555594-A6A7-4141-AAEE-E3E44519F7CA}"/>
              </a:ext>
            </a:extLst>
          </p:cNvPr>
          <p:cNvSpPr/>
          <p:nvPr/>
        </p:nvSpPr>
        <p:spPr>
          <a:xfrm>
            <a:off x="4860696" y="6111629"/>
            <a:ext cx="4140460" cy="5580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Vanity Address: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1LoveBPzzD72PUXLzCkYAtGFYmK5vYNR33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0930BB2-A662-074D-BBC0-7665B1F8990E}"/>
              </a:ext>
            </a:extLst>
          </p:cNvPr>
          <p:cNvCxnSpPr>
            <a:cxnSpLocks/>
          </p:cNvCxnSpPr>
          <p:nvPr/>
        </p:nvCxnSpPr>
        <p:spPr>
          <a:xfrm>
            <a:off x="7236296" y="5388081"/>
            <a:ext cx="0" cy="7235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65FCB12-BCCF-F349-8511-F314C4C479C6}"/>
              </a:ext>
            </a:extLst>
          </p:cNvPr>
          <p:cNvCxnSpPr>
            <a:stCxn id="9" idx="1"/>
          </p:cNvCxnSpPr>
          <p:nvPr/>
        </p:nvCxnSpPr>
        <p:spPr>
          <a:xfrm flipH="1">
            <a:off x="1691680" y="4795584"/>
            <a:ext cx="4536504" cy="1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85B518F-8B4C-BB40-904E-376978B3A6DE}"/>
              </a:ext>
            </a:extLst>
          </p:cNvPr>
          <p:cNvCxnSpPr>
            <a:cxnSpLocks/>
            <a:endCxn id="5" idx="2"/>
          </p:cNvCxnSpPr>
          <p:nvPr/>
        </p:nvCxnSpPr>
        <p:spPr>
          <a:xfrm flipV="1">
            <a:off x="1691680" y="3861048"/>
            <a:ext cx="0" cy="9345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7C1EF72-24F2-5341-B35A-9604F05C370A}"/>
              </a:ext>
            </a:extLst>
          </p:cNvPr>
          <p:cNvSpPr txBox="1"/>
          <p:nvPr/>
        </p:nvSpPr>
        <p:spPr>
          <a:xfrm>
            <a:off x="5850142" y="4822239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23175AB-7B2F-1A4F-BCF3-98E71A94D8AE}"/>
              </a:ext>
            </a:extLst>
          </p:cNvPr>
          <p:cNvSpPr txBox="1"/>
          <p:nvPr/>
        </p:nvSpPr>
        <p:spPr>
          <a:xfrm>
            <a:off x="7236296" y="5418593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sp>
        <p:nvSpPr>
          <p:cNvPr id="31" name="Rectangular Callout 30">
            <a:extLst>
              <a:ext uri="{FF2B5EF4-FFF2-40B4-BE49-F238E27FC236}">
                <a16:creationId xmlns:a16="http://schemas.microsoft.com/office/drawing/2014/main" id="{E9ECCE65-3545-E24B-98B3-F27A4DE58022}"/>
              </a:ext>
            </a:extLst>
          </p:cNvPr>
          <p:cNvSpPr/>
          <p:nvPr/>
        </p:nvSpPr>
        <p:spPr>
          <a:xfrm>
            <a:off x="458282" y="5191627"/>
            <a:ext cx="4327749" cy="708736"/>
          </a:xfrm>
          <a:prstGeom prst="wedgeRectCallout">
            <a:avLst>
              <a:gd name="adj1" fmla="val 49971"/>
              <a:gd name="adj2" fmla="val 91635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/>
                </a:solidFill>
              </a:rPr>
              <a:t>The private key from which it was derived can be used By the owner to spend bitcoin</a:t>
            </a:r>
          </a:p>
        </p:txBody>
      </p:sp>
    </p:spTree>
    <p:extLst>
      <p:ext uri="{BB962C8B-B14F-4D97-AF65-F5344CB8AC3E}">
        <p14:creationId xmlns:p14="http://schemas.microsoft.com/office/powerpoint/2010/main" val="3642109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24C6D-6077-1B4E-AE8B-39E384EB6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Generating Vanity Addresses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1A266-FE32-154F-AE4C-CA293B184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Bitcoin address is simply a number represented by symbols in the Base58 alphabet</a:t>
            </a:r>
          </a:p>
          <a:p>
            <a:pPr lvl="1"/>
            <a:r>
              <a:rPr lang="en-US" dirty="0"/>
              <a:t>Ex) if you want a vanity address with prefix “1Kids”,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12F0AB-40DC-E14D-9B3A-E27112D14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4004C7-F770-C240-9E1F-60543DB8D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36912"/>
            <a:ext cx="6987125" cy="258112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91764629-A981-F44D-86A4-41E300701E24}"/>
              </a:ext>
            </a:extLst>
          </p:cNvPr>
          <p:cNvSpPr/>
          <p:nvPr/>
        </p:nvSpPr>
        <p:spPr>
          <a:xfrm>
            <a:off x="5299645" y="5456076"/>
            <a:ext cx="3669696" cy="432048"/>
          </a:xfrm>
          <a:prstGeom prst="wedgeRectCallout">
            <a:avLst>
              <a:gd name="adj1" fmla="val -34651"/>
              <a:gd name="adj2" fmla="val -323016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1"/>
                </a:solidFill>
              </a:rPr>
              <a:t>Approximately 58</a:t>
            </a:r>
            <a:r>
              <a:rPr lang="en-US" sz="1400" baseline="30000" dirty="0">
                <a:solidFill>
                  <a:schemeClr val="bg1"/>
                </a:solidFill>
              </a:rPr>
              <a:t>29</a:t>
            </a:r>
            <a:r>
              <a:rPr lang="en-US" sz="1400" dirty="0">
                <a:solidFill>
                  <a:schemeClr val="bg1"/>
                </a:solidFill>
              </a:rPr>
              <a:t> addresses in this range</a:t>
            </a:r>
          </a:p>
        </p:txBody>
      </p:sp>
    </p:spTree>
    <p:extLst>
      <p:ext uri="{BB962C8B-B14F-4D97-AF65-F5344CB8AC3E}">
        <p14:creationId xmlns:p14="http://schemas.microsoft.com/office/powerpoint/2010/main" val="986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1D64D6A-ECF5-5F4D-A840-16422CF7E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178" y="1973263"/>
            <a:ext cx="7112000" cy="4152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1124C6D-6077-1B4E-AE8B-39E384EB6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Generating Vanity Addresses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1A266-FE32-154F-AE4C-CA293B184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frequently we might find this pattern, “1Kids”, in a bitcoin address on a average desktop PC :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12F0AB-40DC-E14D-9B3A-E27112D14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91764629-A981-F44D-86A4-41E300701E24}"/>
              </a:ext>
            </a:extLst>
          </p:cNvPr>
          <p:cNvSpPr/>
          <p:nvPr/>
        </p:nvSpPr>
        <p:spPr>
          <a:xfrm>
            <a:off x="5461205" y="4488409"/>
            <a:ext cx="2639187" cy="720080"/>
          </a:xfrm>
          <a:prstGeom prst="wedgeRectCallout">
            <a:avLst>
              <a:gd name="adj1" fmla="val -72953"/>
              <a:gd name="adj2" fmla="val 11423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atinLnBrk="0"/>
            <a:r>
              <a:rPr lang="en-US" sz="1400" dirty="0">
                <a:solidFill>
                  <a:schemeClr val="bg1"/>
                </a:solidFill>
              </a:rPr>
              <a:t>If you want a vanity address with pattern “1KidsCharity”, it will take forever!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738C54-6FE2-8F4B-B961-A5D64ECC3F22}"/>
              </a:ext>
            </a:extLst>
          </p:cNvPr>
          <p:cNvSpPr txBox="1"/>
          <p:nvPr/>
        </p:nvSpPr>
        <p:spPr>
          <a:xfrm>
            <a:off x="1619672" y="5993565"/>
            <a:ext cx="5773825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Generating a vanity address is a brute-force exercise!</a:t>
            </a:r>
          </a:p>
        </p:txBody>
      </p:sp>
    </p:spTree>
    <p:extLst>
      <p:ext uri="{BB962C8B-B14F-4D97-AF65-F5344CB8AC3E}">
        <p14:creationId xmlns:p14="http://schemas.microsoft.com/office/powerpoint/2010/main" val="4164031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24C6D-6077-1B4E-AE8B-39E384EB6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Vanity Address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1A266-FE32-154F-AE4C-CA293B184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/>
            <a:r>
              <a:rPr lang="en-US" dirty="0"/>
              <a:t>In Security, it’s a double-edged sword</a:t>
            </a:r>
          </a:p>
          <a:p>
            <a:pPr lvl="1" latinLnBrk="0"/>
            <a:r>
              <a:rPr lang="en-US" dirty="0"/>
              <a:t>Good :</a:t>
            </a:r>
          </a:p>
          <a:p>
            <a:pPr lvl="2" latinLnBrk="0"/>
            <a:r>
              <a:rPr lang="en-US" dirty="0"/>
              <a:t>A distinctive address makes it harder for adversaries to substitute their own address fool your customers into paying them instead of you</a:t>
            </a:r>
          </a:p>
          <a:p>
            <a:pPr lvl="1" latinLnBrk="0"/>
            <a:r>
              <a:rPr lang="en-US" dirty="0"/>
              <a:t>Bad :</a:t>
            </a:r>
          </a:p>
          <a:p>
            <a:pPr lvl="2" latinLnBrk="0"/>
            <a:r>
              <a:rPr lang="en-US" dirty="0"/>
              <a:t>Makes it possible for anyone to </a:t>
            </a:r>
            <a:r>
              <a:rPr lang="en-US" b="1" dirty="0"/>
              <a:t>create an address that resembles any random address</a:t>
            </a:r>
            <a:endParaRPr lang="en-US" dirty="0"/>
          </a:p>
          <a:p>
            <a:pPr lvl="2" latinLnBrk="0"/>
            <a:r>
              <a:rPr lang="en-US" dirty="0"/>
              <a:t>If users needs to send money to randomly generated address,</a:t>
            </a:r>
          </a:p>
          <a:p>
            <a:pPr lvl="2" latinLnBrk="0"/>
            <a:endParaRPr lang="en-US" dirty="0"/>
          </a:p>
          <a:p>
            <a:pPr lvl="2" latinLnBrk="0"/>
            <a:r>
              <a:rPr lang="en-US" dirty="0"/>
              <a:t>Average user will perhaps inspect the first few characters only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12F0AB-40DC-E14D-9B3A-E27112D14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5</a:t>
            </a:fld>
            <a:endParaRPr lang="ko-KR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F1708B-95E6-2C4E-99B4-04DA9AF14B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284" y="4399980"/>
            <a:ext cx="6725788" cy="197817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CB5BF14-07CA-1343-BB7A-EC344611D977}"/>
              </a:ext>
            </a:extLst>
          </p:cNvPr>
          <p:cNvSpPr txBox="1"/>
          <p:nvPr/>
        </p:nvSpPr>
        <p:spPr>
          <a:xfrm>
            <a:off x="2157516" y="3573016"/>
            <a:ext cx="5143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/>
              <a:t> 1J7mdg5rbQyUHENYdx39WVWK7fsLpEoXZy</a:t>
            </a:r>
          </a:p>
        </p:txBody>
      </p:sp>
    </p:spTree>
    <p:extLst>
      <p:ext uri="{BB962C8B-B14F-4D97-AF65-F5344CB8AC3E}">
        <p14:creationId xmlns:p14="http://schemas.microsoft.com/office/powerpoint/2010/main" val="2853613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24C6D-6077-1B4E-AE8B-39E384EB6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Vanity Address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1A266-FE32-154F-AE4C-CA293B184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atinLnBrk="0"/>
            <a:r>
              <a:rPr lang="en-US" dirty="0"/>
              <a:t>If you generate a vanity address,</a:t>
            </a:r>
          </a:p>
          <a:p>
            <a:pPr latinLnBrk="0"/>
            <a:endParaRPr lang="en-US" dirty="0"/>
          </a:p>
          <a:p>
            <a:pPr latinLnBrk="0"/>
            <a:r>
              <a:rPr lang="en-US" dirty="0"/>
              <a:t>Users are likely to look at the vanity pattern word and a few characters beyond, such as </a:t>
            </a:r>
            <a:r>
              <a:rPr lang="en-US" b="1" i="1" dirty="0"/>
              <a:t>1Kids33</a:t>
            </a:r>
            <a:endParaRPr lang="en-US" dirty="0"/>
          </a:p>
          <a:p>
            <a:pPr latinLnBrk="0"/>
            <a:r>
              <a:rPr lang="en-US" dirty="0"/>
              <a:t>In order to fool those users, attackers must generate a vanity address matching at least six characters (two more)</a:t>
            </a:r>
          </a:p>
          <a:p>
            <a:pPr lvl="1" latinLnBrk="0"/>
            <a:r>
              <a:rPr lang="en-US" b="1" dirty="0"/>
              <a:t>expending an effort that is 3.364 times(58 * 58) higher</a:t>
            </a:r>
            <a:r>
              <a:rPr lang="en-US" dirty="0"/>
              <a:t> than the effort that you originally intended</a:t>
            </a:r>
          </a:p>
          <a:p>
            <a:pPr lvl="1" latinLnBrk="0"/>
            <a:endParaRPr lang="en-US" dirty="0"/>
          </a:p>
          <a:p>
            <a:pPr latinLnBrk="0"/>
            <a:r>
              <a:rPr lang="en-US" dirty="0"/>
              <a:t>If you generate a 8-character vanity address, the attacker would be pushed into the realm of 10 characters</a:t>
            </a:r>
          </a:p>
          <a:p>
            <a:pPr lvl="1" latinLnBrk="0"/>
            <a:r>
              <a:rPr lang="en-US" dirty="0"/>
              <a:t>infeasible on a personal computer</a:t>
            </a:r>
          </a:p>
          <a:p>
            <a:pPr lvl="1" latinLnBrk="0"/>
            <a:r>
              <a:rPr lang="en-US" dirty="0"/>
              <a:t>expensive</a:t>
            </a:r>
          </a:p>
          <a:p>
            <a:pPr lvl="1" latinLnBrk="0"/>
            <a:endParaRPr lang="en-US" dirty="0"/>
          </a:p>
          <a:p>
            <a:pPr latinLnBrk="0"/>
            <a:r>
              <a:rPr lang="en-US" dirty="0"/>
              <a:t>What is affordable for you becomes unaffordable for the attacker!</a:t>
            </a:r>
          </a:p>
          <a:p>
            <a:pPr latinLnBrk="0"/>
            <a:r>
              <a:rPr lang="en-US" dirty="0"/>
              <a:t>Potential reward of the fraud may be not high enough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12F0AB-40DC-E14D-9B3A-E27112D14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6</a:t>
            </a:fld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B5BF14-07CA-1343-BB7A-EC344611D977}"/>
              </a:ext>
            </a:extLst>
          </p:cNvPr>
          <p:cNvSpPr txBox="1"/>
          <p:nvPr/>
        </p:nvSpPr>
        <p:spPr>
          <a:xfrm>
            <a:off x="1619672" y="1556792"/>
            <a:ext cx="5143324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chemeClr val="tx2"/>
                </a:solidFill>
              </a:rPr>
              <a:t> 1Kids33q44erFfpeXrmDSz7zEqG2FesZEN</a:t>
            </a:r>
          </a:p>
        </p:txBody>
      </p:sp>
    </p:spTree>
    <p:extLst>
      <p:ext uri="{BB962C8B-B14F-4D97-AF65-F5344CB8AC3E}">
        <p14:creationId xmlns:p14="http://schemas.microsoft.com/office/powerpoint/2010/main" val="1242431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end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9844375"/>
      </p:ext>
    </p:extLst>
  </p:cSld>
  <p:clrMapOvr>
    <a:masterClrMapping/>
  </p:clrMapOvr>
</p:sld>
</file>

<file path=ppt/theme/theme1.xml><?xml version="1.0" encoding="utf-8"?>
<a:theme xmlns:a="http://schemas.openxmlformats.org/drawingml/2006/main" name="테마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테마">
      <a:majorFont>
        <a:latin typeface="Britannic Bold"/>
        <a:ea typeface="HY헤드라인M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20000"/>
            <a:lumOff val="80000"/>
          </a:schemeClr>
        </a:solidFill>
        <a:ln w="6350">
          <a:solidFill>
            <a:schemeClr val="tx1"/>
          </a:solidFill>
        </a:ln>
      </a:spPr>
      <a:bodyPr rtlCol="0" anchor="ctr"/>
      <a:lstStyle>
        <a:defPPr algn="ctr">
          <a:defRPr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테마1</Template>
  <TotalTime>9033</TotalTime>
  <Words>371</Words>
  <Application>Microsoft Macintosh PowerPoint</Application>
  <PresentationFormat>On-screen Show (4:3)</PresentationFormat>
  <Paragraphs>64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맑은 고딕</vt:lpstr>
      <vt:lpstr>Arial</vt:lpstr>
      <vt:lpstr>Wingdings</vt:lpstr>
      <vt:lpstr>테마1</vt:lpstr>
      <vt:lpstr>Mastering Bitcoin: - Chapter4. Keys, Addresses Vanity Addresses</vt:lpstr>
      <vt:lpstr>Vanity Addresses</vt:lpstr>
      <vt:lpstr>Generating Vanity Addresses</vt:lpstr>
      <vt:lpstr>Generating Vanity Addresses</vt:lpstr>
      <vt:lpstr>Vanity Address Security</vt:lpstr>
      <vt:lpstr>Vanity Address Security</vt:lpstr>
      <vt:lpstr>end</vt:lpstr>
    </vt:vector>
  </TitlesOfParts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강의 소개</dc:title>
  <dc:creator>Jonghoon Chun</dc:creator>
  <cp:lastModifiedBy>노건</cp:lastModifiedBy>
  <cp:revision>446</cp:revision>
  <cp:lastPrinted>2017-08-31T02:29:36Z</cp:lastPrinted>
  <dcterms:created xsi:type="dcterms:W3CDTF">2010-08-22T11:32:56Z</dcterms:created>
  <dcterms:modified xsi:type="dcterms:W3CDTF">2018-04-25T05:13:40Z</dcterms:modified>
</cp:coreProperties>
</file>