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1"/>
  </p:notesMasterIdLst>
  <p:sldIdLst>
    <p:sldId id="256" r:id="rId2"/>
    <p:sldId id="257" r:id="rId3"/>
    <p:sldId id="259" r:id="rId4"/>
    <p:sldId id="261" r:id="rId5"/>
    <p:sldId id="260" r:id="rId6"/>
    <p:sldId id="258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2" r:id="rId16"/>
    <p:sldId id="270" r:id="rId17"/>
    <p:sldId id="271" r:id="rId18"/>
    <p:sldId id="273" r:id="rId19"/>
    <p:sldId id="274" r:id="rId20"/>
    <p:sldId id="276" r:id="rId21"/>
    <p:sldId id="275" r:id="rId22"/>
    <p:sldId id="282" r:id="rId23"/>
    <p:sldId id="277" r:id="rId24"/>
    <p:sldId id="278" r:id="rId25"/>
    <p:sldId id="279" r:id="rId26"/>
    <p:sldId id="280" r:id="rId27"/>
    <p:sldId id="281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3"/>
    <p:restoredTop sz="94604"/>
  </p:normalViewPr>
  <p:slideViewPr>
    <p:cSldViewPr snapToGrid="0" snapToObjects="1">
      <p:cViewPr varScale="1">
        <p:scale>
          <a:sx n="117" d="100"/>
          <a:sy n="117" d="100"/>
        </p:scale>
        <p:origin x="192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220E3-DA73-5543-806A-A7406E19F320}" type="datetimeFigureOut">
              <a:rPr lang="en-US" smtClean="0"/>
              <a:t>3/19/17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27C30-4196-5248-848A-B769BA21B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86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3/19/17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6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microsoft.com/office/2011/relationships/webextension" Target="../webextensions/webextension4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microsoft.com/office/2011/relationships/webextension" Target="../webextensions/webextension1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microsoft.com/office/2011/relationships/webextension" Target="../webextensions/webextension2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microsoft.com/office/2011/relationships/webextension" Target="../webextensions/webextension3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err="1"/>
              <a:t>Ubii</a:t>
            </a:r>
            <a:r>
              <a:rPr lang="en-US" sz="6000" dirty="0"/>
              <a:t>: Physical World Interaction Through Augmented Reality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Paper discussion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183418" y="5057412"/>
            <a:ext cx="3611419" cy="11288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/>
              <a:t>Gun Ro</a:t>
            </a:r>
          </a:p>
          <a:p>
            <a:pPr algn="r"/>
            <a:r>
              <a:rPr lang="en-US" sz="1600" dirty="0" smtClean="0"/>
              <a:t>Data engineering lab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948218" y="333153"/>
            <a:ext cx="5846619" cy="738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/>
              <a:t>Special </a:t>
            </a:r>
            <a:r>
              <a:rPr lang="en-US" sz="1400" dirty="0" err="1" smtClean="0"/>
              <a:t>topiCs</a:t>
            </a:r>
            <a:r>
              <a:rPr lang="en-US" sz="1400" dirty="0" smtClean="0"/>
              <a:t> on mobile computing</a:t>
            </a:r>
          </a:p>
          <a:p>
            <a:pPr algn="r"/>
            <a:r>
              <a:rPr lang="en-US" sz="1400" dirty="0" smtClean="0"/>
              <a:t>2017, Spring</a:t>
            </a:r>
          </a:p>
        </p:txBody>
      </p:sp>
    </p:spTree>
    <p:extLst>
      <p:ext uri="{BB962C8B-B14F-4D97-AF65-F5344CB8AC3E}">
        <p14:creationId xmlns:p14="http://schemas.microsoft.com/office/powerpoint/2010/main" val="1335765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 the Sixth Sense Interaction</a:t>
            </a:r>
            <a:endParaRPr lang="en-US" dirty="0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Content Placeholder 3" title="Web Video Player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3713166"/>
                  </p:ext>
                </p:extLst>
              </p:nvPr>
            </p:nvGraphicFramePr>
            <p:xfrm>
              <a:off x="1096963" y="1846263"/>
              <a:ext cx="10058400" cy="402272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Content Placeholder 3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6963" y="1846263"/>
                <a:ext cx="10058400" cy="40227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9957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&amp; Solution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478" y="1864206"/>
            <a:ext cx="7778865" cy="430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2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&amp; Solution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Physical Affordance: what we want to do using the physical objects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File Transfer</a:t>
            </a:r>
          </a:p>
          <a:p>
            <a:pPr lvl="2"/>
            <a:r>
              <a:rPr lang="en-US" dirty="0"/>
              <a:t>Drag a file from a computer to another </a:t>
            </a:r>
            <a:r>
              <a:rPr lang="en-US" dirty="0" smtClean="0"/>
              <a:t>computer. The </a:t>
            </a:r>
            <a:r>
              <a:rPr lang="en-US" dirty="0"/>
              <a:t>file will be copied to the destination </a:t>
            </a:r>
            <a:r>
              <a:rPr lang="en-US" dirty="0" smtClean="0"/>
              <a:t>computer</a:t>
            </a:r>
          </a:p>
          <a:p>
            <a:pPr lvl="2"/>
            <a:r>
              <a:rPr lang="en-US" dirty="0" smtClean="0"/>
              <a:t>Drag </a:t>
            </a:r>
            <a:r>
              <a:rPr lang="en-US" dirty="0"/>
              <a:t>a document from a computer to a printer. </a:t>
            </a:r>
            <a:r>
              <a:rPr lang="en-US" dirty="0" smtClean="0"/>
              <a:t>The document </a:t>
            </a:r>
            <a:r>
              <a:rPr lang="en-US" dirty="0"/>
              <a:t>will be printed out from the </a:t>
            </a:r>
            <a:r>
              <a:rPr lang="en-US" dirty="0" smtClean="0"/>
              <a:t>printer.</a:t>
            </a:r>
          </a:p>
          <a:p>
            <a:pPr lvl="2"/>
            <a:r>
              <a:rPr lang="en-US" dirty="0" smtClean="0"/>
              <a:t>Drag </a:t>
            </a:r>
            <a:r>
              <a:rPr lang="en-US" dirty="0"/>
              <a:t>a document or a presentation from a </a:t>
            </a:r>
            <a:r>
              <a:rPr lang="en-US" dirty="0" smtClean="0"/>
              <a:t>computer to </a:t>
            </a:r>
            <a:r>
              <a:rPr lang="en-US" dirty="0"/>
              <a:t>a projector screen. The file will be opened </a:t>
            </a:r>
            <a:r>
              <a:rPr lang="en-US" dirty="0" smtClean="0"/>
              <a:t>full screen </a:t>
            </a:r>
            <a:r>
              <a:rPr lang="en-US" dirty="0"/>
              <a:t>on the projector </a:t>
            </a:r>
            <a:r>
              <a:rPr lang="en-US" dirty="0" smtClean="0"/>
              <a:t>screen.</a:t>
            </a:r>
          </a:p>
          <a:p>
            <a:pPr lvl="2"/>
            <a:r>
              <a:rPr lang="en-US" dirty="0" smtClean="0"/>
              <a:t>Drag </a:t>
            </a:r>
            <a:r>
              <a:rPr lang="en-US" dirty="0"/>
              <a:t>several documents from a computer to a </a:t>
            </a:r>
            <a:r>
              <a:rPr lang="en-US" dirty="0" smtClean="0"/>
              <a:t>designated area </a:t>
            </a:r>
            <a:r>
              <a:rPr lang="en-US" dirty="0"/>
              <a:t>in the environment (e.g., a whiteboard</a:t>
            </a:r>
            <a:r>
              <a:rPr lang="en-US" dirty="0" smtClean="0"/>
              <a:t>). </a:t>
            </a:r>
            <a:r>
              <a:rPr lang="en-US" dirty="0"/>
              <a:t>The documents will be shared and will be </a:t>
            </a:r>
            <a:r>
              <a:rPr lang="en-US" dirty="0" smtClean="0"/>
              <a:t>available to </a:t>
            </a:r>
            <a:r>
              <a:rPr lang="en-US" dirty="0"/>
              <a:t>other users. Another user can drag the file </a:t>
            </a:r>
            <a:r>
              <a:rPr lang="en-US" dirty="0" smtClean="0"/>
              <a:t>from the </a:t>
            </a:r>
            <a:r>
              <a:rPr lang="en-US" dirty="0"/>
              <a:t>whiteboard to his own computer to make a </a:t>
            </a:r>
            <a:r>
              <a:rPr lang="en-US" dirty="0" smtClean="0"/>
              <a:t>copy of </a:t>
            </a:r>
            <a:r>
              <a:rPr lang="en-US" dirty="0"/>
              <a:t>the file</a:t>
            </a:r>
            <a:r>
              <a:rPr lang="en-US" dirty="0" smtClean="0"/>
              <a:t>.</a:t>
            </a:r>
            <a:endParaRPr lang="en-US" dirty="0"/>
          </a:p>
          <a:p>
            <a:pPr lvl="2">
              <a:buFont typeface="Wingdings" charset="2"/>
              <a:buChar char="§"/>
            </a:pPr>
            <a:endParaRPr lang="en-US" dirty="0"/>
          </a:p>
          <a:p>
            <a:pPr>
              <a:buFont typeface="Wingdings" charset="2"/>
              <a:buChar char="§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354" y="3943350"/>
            <a:ext cx="64770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83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&amp;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/>
              <a:t>Physical Affordance: what we want to do using the physical </a:t>
            </a:r>
            <a:r>
              <a:rPr lang="en-US" dirty="0" smtClean="0"/>
              <a:t>objects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Device Pairing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718" y="2859809"/>
            <a:ext cx="64770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91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&amp;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Markers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Physical markers to assign unique tags to physical objects.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QR Code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Contains: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Type of object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Network location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Additional information </a:t>
            </a:r>
            <a:r>
              <a:rPr lang="mr-IN" dirty="0" smtClean="0"/>
              <a:t>–</a:t>
            </a:r>
            <a:r>
              <a:rPr lang="en-US" dirty="0" smtClean="0"/>
              <a:t> define functionalities for each physical object</a:t>
            </a:r>
          </a:p>
          <a:p>
            <a:pPr lvl="2">
              <a:buFont typeface="Wingdings" charset="2"/>
              <a:buChar char="§"/>
            </a:pPr>
            <a:endParaRPr lang="en-US" dirty="0" smtClean="0"/>
          </a:p>
          <a:p>
            <a:pPr lvl="2">
              <a:buFont typeface="Wingdings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330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&amp;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charset="2"/>
              <a:buChar char="§"/>
            </a:pPr>
            <a:r>
              <a:rPr lang="en-US" dirty="0" smtClean="0"/>
              <a:t>Menu Design</a:t>
            </a:r>
          </a:p>
          <a:p>
            <a:pPr lvl="1">
              <a:buFont typeface="Wingdings" charset="2"/>
              <a:buChar char="§"/>
            </a:pPr>
            <a:endParaRPr lang="en-US" dirty="0" smtClean="0"/>
          </a:p>
          <a:p>
            <a:pPr lvl="1">
              <a:buFont typeface="Wingdings" charset="2"/>
              <a:buChar char="§"/>
            </a:pPr>
            <a:endParaRPr lang="en-US" dirty="0"/>
          </a:p>
          <a:p>
            <a:pPr lvl="1">
              <a:buFont typeface="Wingdings" charset="2"/>
              <a:buChar char="§"/>
            </a:pPr>
            <a:endParaRPr lang="en-US" dirty="0" smtClean="0"/>
          </a:p>
          <a:p>
            <a:pPr lvl="1">
              <a:buFont typeface="Wingdings" charset="2"/>
              <a:buChar char="§"/>
            </a:pPr>
            <a:endParaRPr lang="en-US" dirty="0"/>
          </a:p>
          <a:p>
            <a:pPr lvl="1">
              <a:buFont typeface="Wingdings" charset="2"/>
              <a:buChar char="§"/>
            </a:pPr>
            <a:endParaRPr lang="en-US" dirty="0" smtClean="0"/>
          </a:p>
          <a:p>
            <a:pPr lvl="1">
              <a:buFont typeface="Wingdings" charset="2"/>
              <a:buChar char="§"/>
            </a:pPr>
            <a:r>
              <a:rPr lang="en-US" dirty="0" smtClean="0"/>
              <a:t>Interactions</a:t>
            </a:r>
          </a:p>
          <a:p>
            <a:pPr lvl="2">
              <a:buFont typeface="Wingdings" charset="2"/>
              <a:buChar char="§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118" y="1924627"/>
            <a:ext cx="2903220" cy="1612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50" y="4348047"/>
            <a:ext cx="7768936" cy="1177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3381" y="5720356"/>
            <a:ext cx="775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Pick  	    Drop 		Drag 		     Rotate 	      		      Zoom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7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&amp;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Object Tracking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2521103"/>
            <a:ext cx="9985237" cy="334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56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&amp;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Object Tracking with QR Makers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94" y="2272145"/>
            <a:ext cx="8695298" cy="395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7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&amp;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Hand Gesture Recognition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Real-time contour based recognition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191" y="2493241"/>
            <a:ext cx="6477000" cy="384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191" y="2290618"/>
            <a:ext cx="3247159" cy="347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1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&amp;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Hand Gesture Recognition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Pre-trained </a:t>
            </a:r>
            <a:r>
              <a:rPr lang="en-US" dirty="0"/>
              <a:t>SVM classifier using Bag-Of-Words </a:t>
            </a:r>
            <a:r>
              <a:rPr lang="en-US" dirty="0" smtClean="0"/>
              <a:t>model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Pre-processing</a:t>
            </a:r>
          </a:p>
          <a:p>
            <a:pPr lvl="3">
              <a:buFont typeface="Wingdings" charset="2"/>
              <a:buChar char="§"/>
            </a:pPr>
            <a:r>
              <a:rPr lang="en-US" dirty="0" smtClean="0"/>
              <a:t>K-means and Thresholding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Feature Extraction</a:t>
            </a:r>
          </a:p>
          <a:p>
            <a:pPr lvl="3">
              <a:buFont typeface="Wingdings" charset="2"/>
              <a:buChar char="§"/>
            </a:pPr>
            <a:r>
              <a:rPr lang="en-US" dirty="0" smtClean="0"/>
              <a:t>Detect key points of extracted edges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Training</a:t>
            </a:r>
          </a:p>
          <a:p>
            <a:pPr lvl="3">
              <a:buFont typeface="Wingdings" charset="2"/>
              <a:buChar char="§"/>
            </a:pPr>
            <a:r>
              <a:rPr lang="en-US" dirty="0" smtClean="0"/>
              <a:t>3 pinch videos</a:t>
            </a:r>
          </a:p>
          <a:p>
            <a:pPr lvl="3">
              <a:buFont typeface="Wingdings" charset="2"/>
              <a:buChar char="§"/>
            </a:pPr>
            <a:r>
              <a:rPr lang="en-US" dirty="0" smtClean="0"/>
              <a:t>3 non-pinch videos</a:t>
            </a:r>
          </a:p>
          <a:p>
            <a:pPr lvl="3">
              <a:buFont typeface="Wingdings" charset="2"/>
              <a:buChar char="§"/>
            </a:pPr>
            <a:r>
              <a:rPr lang="en-US" dirty="0" smtClean="0"/>
              <a:t>Pre-trained data is save to XML file, </a:t>
            </a:r>
          </a:p>
          <a:p>
            <a:pPr lvl="3">
              <a:buFont typeface="Wingdings" charset="2"/>
              <a:buChar char="§"/>
            </a:pPr>
            <a:r>
              <a:rPr lang="en-US" dirty="0" smtClean="0"/>
              <a:t>used on real-time pre-processed frame images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056" y="2540000"/>
            <a:ext cx="5441389" cy="325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59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smtClean="0"/>
              <a:t>What is Augmented Reality?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Motivation &amp; Problem</a:t>
            </a: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 smtClean="0"/>
              <a:t>Existing </a:t>
            </a:r>
            <a:r>
              <a:rPr lang="en-US" dirty="0"/>
              <a:t>solution</a:t>
            </a:r>
          </a:p>
          <a:p>
            <a:pPr>
              <a:buFont typeface="Wingdings" charset="2"/>
              <a:buChar char="q"/>
            </a:pPr>
            <a:r>
              <a:rPr lang="en-US" dirty="0"/>
              <a:t>Approach &amp; Solution</a:t>
            </a:r>
          </a:p>
          <a:p>
            <a:pPr>
              <a:buFont typeface="Wingdings" charset="2"/>
              <a:buChar char="q"/>
            </a:pPr>
            <a:r>
              <a:rPr lang="en-US" dirty="0"/>
              <a:t>Evaluation</a:t>
            </a:r>
          </a:p>
          <a:p>
            <a:pPr>
              <a:buFont typeface="Wingdings" charset="2"/>
              <a:buChar char="q"/>
            </a:pPr>
            <a:r>
              <a:rPr lang="en-US" dirty="0"/>
              <a:t>Contribution</a:t>
            </a:r>
          </a:p>
          <a:p>
            <a:pPr>
              <a:buFont typeface="Wingdings" charset="2"/>
              <a:buChar char="q"/>
            </a:pPr>
            <a:r>
              <a:rPr lang="en-US" dirty="0"/>
              <a:t>Limitation</a:t>
            </a:r>
          </a:p>
          <a:p>
            <a:pPr>
              <a:buFont typeface="Wingdings" charset="2"/>
              <a:buChar char="q"/>
            </a:pPr>
            <a:r>
              <a:rPr lang="en-US" dirty="0"/>
              <a:t>Suggestions or future work</a:t>
            </a:r>
          </a:p>
          <a:p>
            <a:pPr>
              <a:buFont typeface="Wingdings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95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&amp;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Computation Offloading</a:t>
            </a:r>
          </a:p>
          <a:p>
            <a:pPr lvl="1">
              <a:buFont typeface="Wingdings" charset="2"/>
              <a:buChar char="§"/>
            </a:pPr>
            <a:r>
              <a:rPr lang="en-US" dirty="0" err="1" smtClean="0"/>
              <a:t>Ubii</a:t>
            </a:r>
            <a:r>
              <a:rPr lang="en-US" dirty="0" smtClean="0"/>
              <a:t> system requires advanced algorithms for object tracking and hand gesture recognition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Required enough computation power for smooth user experience.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Wearable devices are not enough.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Shifts any intense computation to computers.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Only If network connection is stable.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If the network bandwidth falls below a threshold,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Computations will be handled by wearable devices.</a:t>
            </a:r>
          </a:p>
          <a:p>
            <a:pPr lvl="1">
              <a:buFont typeface="Wingdings" charset="2"/>
              <a:buChar char="§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563" y="2908096"/>
            <a:ext cx="5364480" cy="315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95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162" y="294612"/>
            <a:ext cx="7028874" cy="605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66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</a:t>
            </a:r>
            <a:r>
              <a:rPr lang="mr-IN" dirty="0" smtClean="0"/>
              <a:t>–</a:t>
            </a:r>
            <a:r>
              <a:rPr lang="en-US" dirty="0" smtClean="0"/>
              <a:t> Offloading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Offloading Computer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MacBook Pro </a:t>
            </a:r>
            <a:r>
              <a:rPr lang="en-US" dirty="0"/>
              <a:t>(2.6 GHz Intel Core i5, 8 GB Memory</a:t>
            </a:r>
            <a:r>
              <a:rPr lang="en-US" dirty="0" smtClean="0"/>
              <a:t>)</a:t>
            </a:r>
            <a:endParaRPr lang="en-US" dirty="0"/>
          </a:p>
          <a:p>
            <a:pPr lvl="1"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§"/>
            </a:pPr>
            <a:r>
              <a:rPr lang="en-US" dirty="0" smtClean="0"/>
              <a:t>Without offloading</a:t>
            </a:r>
          </a:p>
          <a:p>
            <a:pPr lvl="1">
              <a:buFont typeface="Wingdings" charset="2"/>
              <a:buChar char="§"/>
            </a:pPr>
            <a:r>
              <a:rPr lang="nb-NO" dirty="0"/>
              <a:t>M = 4.32 </a:t>
            </a:r>
            <a:r>
              <a:rPr lang="nb-NO" dirty="0" err="1"/>
              <a:t>fps</a:t>
            </a:r>
            <a:r>
              <a:rPr lang="nb-NO" dirty="0"/>
              <a:t>, SD = 1.61 </a:t>
            </a:r>
            <a:r>
              <a:rPr lang="nb-NO" dirty="0" err="1" smtClean="0"/>
              <a:t>fps</a:t>
            </a:r>
            <a:endParaRPr lang="en-US" dirty="0" smtClean="0"/>
          </a:p>
          <a:p>
            <a:pPr>
              <a:buFont typeface="Wingdings" charset="2"/>
              <a:buChar char="§"/>
            </a:pPr>
            <a:r>
              <a:rPr lang="en-US" dirty="0" smtClean="0"/>
              <a:t>With offloading</a:t>
            </a:r>
          </a:p>
          <a:p>
            <a:pPr lvl="1">
              <a:buFont typeface="Wingdings" charset="2"/>
              <a:buChar char="§"/>
            </a:pPr>
            <a:r>
              <a:rPr lang="mr-IN" dirty="0" smtClean="0"/>
              <a:t>M </a:t>
            </a:r>
            <a:r>
              <a:rPr lang="mr-IN" dirty="0"/>
              <a:t>= </a:t>
            </a:r>
            <a:r>
              <a:rPr lang="mr-IN" dirty="0" smtClean="0"/>
              <a:t>13.54</a:t>
            </a:r>
            <a:r>
              <a:rPr lang="en-US" dirty="0" smtClean="0"/>
              <a:t> </a:t>
            </a:r>
            <a:r>
              <a:rPr lang="mr-IN" dirty="0" err="1" smtClean="0"/>
              <a:t>fps</a:t>
            </a:r>
            <a:r>
              <a:rPr lang="mr-IN" dirty="0"/>
              <a:t>, SD = 1.86 </a:t>
            </a:r>
            <a:r>
              <a:rPr lang="mr-IN" dirty="0" err="1" smtClean="0"/>
              <a:t>fps</a:t>
            </a:r>
            <a:endParaRPr lang="en-US" dirty="0" smtClean="0"/>
          </a:p>
          <a:p>
            <a:pPr lvl="1">
              <a:buFont typeface="Wingdings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7121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</a:t>
            </a:r>
            <a:r>
              <a:rPr lang="mr-IN" dirty="0" smtClean="0"/>
              <a:t>–</a:t>
            </a:r>
            <a:r>
              <a:rPr lang="en-US" dirty="0" smtClean="0"/>
              <a:t> Hand Gesture Recognition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1808" y="2115414"/>
            <a:ext cx="7503246" cy="39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01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</a:t>
            </a:r>
            <a:r>
              <a:rPr lang="mr-IN" dirty="0" smtClean="0"/>
              <a:t>–</a:t>
            </a:r>
            <a:r>
              <a:rPr lang="en-US" dirty="0" smtClean="0"/>
              <a:t> Accuracy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1961695"/>
            <a:ext cx="7490959" cy="4300803"/>
          </a:xfrm>
        </p:spPr>
      </p:pic>
    </p:spTree>
    <p:extLst>
      <p:ext uri="{BB962C8B-B14F-4D97-AF65-F5344CB8AC3E}">
        <p14:creationId xmlns:p14="http://schemas.microsoft.com/office/powerpoint/2010/main" val="1323437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</a:t>
            </a:r>
            <a:r>
              <a:rPr lang="mr-IN" dirty="0" smtClean="0"/>
              <a:t>–</a:t>
            </a:r>
            <a:r>
              <a:rPr lang="en-US" dirty="0" smtClean="0"/>
              <a:t> Task Completion Time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535" y="2501520"/>
            <a:ext cx="9574145" cy="29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6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</a:t>
            </a:r>
            <a:r>
              <a:rPr lang="mr-IN" dirty="0" smtClean="0"/>
              <a:t>–</a:t>
            </a:r>
            <a:r>
              <a:rPr lang="en-US" dirty="0" smtClean="0"/>
              <a:t> Failure Rate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65" y="2444296"/>
            <a:ext cx="6557629" cy="2813504"/>
          </a:xfrm>
        </p:spPr>
      </p:pic>
    </p:spTree>
    <p:extLst>
      <p:ext uri="{BB962C8B-B14F-4D97-AF65-F5344CB8AC3E}">
        <p14:creationId xmlns:p14="http://schemas.microsoft.com/office/powerpoint/2010/main" val="117485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err="1" smtClean="0"/>
              <a:t>OpenCV</a:t>
            </a:r>
            <a:r>
              <a:rPr lang="en-US" dirty="0" smtClean="0"/>
              <a:t> Algorithms are to heavy for Google glass.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O</a:t>
            </a:r>
            <a:r>
              <a:rPr lang="en-US" dirty="0" smtClean="0"/>
              <a:t>ffloading computer is typically required for smooth functionalities.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Gesture recognition accuracy is too dependent to background’s environment.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Requires to make gestures slow enough for device to recognize.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Requires QR codes for every physical object that you want to interact.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16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charset="2"/>
              <a:buChar char="§"/>
            </a:pPr>
            <a:r>
              <a:rPr lang="en-US" dirty="0" smtClean="0"/>
              <a:t>From the paper: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Improve the accuracy of hand gesture recognition</a:t>
            </a:r>
          </a:p>
          <a:p>
            <a:pPr lvl="2">
              <a:buFont typeface="Wingdings" charset="2"/>
              <a:buChar char="§"/>
            </a:pPr>
            <a:r>
              <a:rPr lang="en-US" dirty="0"/>
              <a:t>S</a:t>
            </a:r>
            <a:r>
              <a:rPr lang="en-US" dirty="0" smtClean="0"/>
              <a:t>mooth </a:t>
            </a:r>
            <a:r>
              <a:rPr lang="en-US" dirty="0"/>
              <a:t>file </a:t>
            </a:r>
            <a:r>
              <a:rPr lang="en-US" dirty="0" smtClean="0"/>
              <a:t>transfer</a:t>
            </a:r>
            <a:r>
              <a:rPr lang="ko-KR" altLang="en-US" dirty="0" smtClean="0"/>
              <a:t> </a:t>
            </a:r>
            <a:r>
              <a:rPr lang="en-US" dirty="0" smtClean="0"/>
              <a:t>with </a:t>
            </a:r>
            <a:r>
              <a:rPr lang="en-US" dirty="0"/>
              <a:t>less </a:t>
            </a:r>
            <a:r>
              <a:rPr lang="en-US" dirty="0" smtClean="0"/>
              <a:t>actions</a:t>
            </a:r>
          </a:p>
          <a:p>
            <a:pPr lvl="2">
              <a:buFont typeface="Wingdings" charset="2"/>
              <a:buChar char="§"/>
            </a:pPr>
            <a:r>
              <a:rPr lang="en-US" dirty="0"/>
              <a:t>C</a:t>
            </a:r>
            <a:r>
              <a:rPr lang="en-US" dirty="0" smtClean="0"/>
              <a:t>onvenience </a:t>
            </a:r>
            <a:r>
              <a:rPr lang="en-US" dirty="0"/>
              <a:t>should be placed </a:t>
            </a:r>
            <a:r>
              <a:rPr lang="en-US" dirty="0" smtClean="0"/>
              <a:t>as</a:t>
            </a:r>
            <a:r>
              <a:rPr lang="ko-KR" altLang="en-US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first </a:t>
            </a:r>
            <a:r>
              <a:rPr lang="en-US" dirty="0" smtClean="0"/>
              <a:t>concern</a:t>
            </a:r>
            <a:endParaRPr lang="en-US" dirty="0"/>
          </a:p>
          <a:p>
            <a:pPr lvl="2">
              <a:buFont typeface="Wingdings" charset="2"/>
              <a:buChar char="§"/>
            </a:pPr>
            <a:r>
              <a:rPr lang="en-US" dirty="0" smtClean="0"/>
              <a:t>Capturing Position and other information of physical objects without using QR codes.</a:t>
            </a:r>
          </a:p>
          <a:p>
            <a:pPr lvl="2">
              <a:buFont typeface="Wingdings" charset="2"/>
              <a:buChar char="§"/>
            </a:pPr>
            <a:endParaRPr lang="en-US" dirty="0"/>
          </a:p>
          <a:p>
            <a:pPr lvl="2">
              <a:buFont typeface="Wingdings" charset="2"/>
              <a:buChar char="§"/>
            </a:pPr>
            <a:endParaRPr lang="en-US" dirty="0" smtClean="0"/>
          </a:p>
          <a:p>
            <a:pPr lvl="2">
              <a:buFont typeface="Wingdings" charset="2"/>
              <a:buChar char="§"/>
            </a:pPr>
            <a:endParaRPr lang="en-US" dirty="0"/>
          </a:p>
          <a:p>
            <a:pPr lvl="1">
              <a:buFont typeface="Wingdings" charset="2"/>
              <a:buChar char="§"/>
            </a:pPr>
            <a:r>
              <a:rPr lang="en-US" dirty="0" smtClean="0"/>
              <a:t>From me: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Instead of QR codes, maybe use Bluetooth beacons to locate objects and users?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For transferring files, maybe selecting the action from the AR menu may be more convenient than pinching and un-pinching gestures</a:t>
            </a:r>
          </a:p>
          <a:p>
            <a:pPr lvl="2">
              <a:buFont typeface="Wingdings" charset="2"/>
              <a:buChar char="§"/>
            </a:pPr>
            <a:endParaRPr lang="en-US" dirty="0" smtClean="0"/>
          </a:p>
          <a:p>
            <a:pPr lvl="2">
              <a:buFont typeface="Wingdings" charset="2"/>
              <a:buChar char="§"/>
            </a:pPr>
            <a:endParaRPr lang="en-US" dirty="0" smtClean="0"/>
          </a:p>
          <a:p>
            <a:pPr lvl="1"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065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 &amp;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01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Augmented Reality?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dirty="0"/>
              <a:t> </a:t>
            </a:r>
            <a:r>
              <a:rPr lang="en-US" dirty="0" smtClean="0"/>
              <a:t>Live </a:t>
            </a:r>
            <a:r>
              <a:rPr lang="en-US" dirty="0"/>
              <a:t>direct or indirect view of a physical, real-world environment whose elements are </a:t>
            </a:r>
            <a:r>
              <a:rPr lang="en-US" i="1" dirty="0"/>
              <a:t>augmented</a:t>
            </a:r>
            <a:r>
              <a:rPr lang="en-US" dirty="0"/>
              <a:t> (or supplemented) by computer-generated sensory input such as sound, video, graphics </a:t>
            </a:r>
            <a:r>
              <a:rPr lang="en-US" dirty="0" smtClean="0"/>
              <a:t>or</a:t>
            </a:r>
            <a:r>
              <a:rPr lang="en-US" dirty="0"/>
              <a:t> </a:t>
            </a:r>
            <a:r>
              <a:rPr lang="en-US" dirty="0" smtClean="0"/>
              <a:t>GPS data.</a:t>
            </a:r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VR and AR, what’s the difference?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VR 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brings you to a different world that doesn’t exist.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Blocks the real world and puts your presence elsewhere.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AR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Experience the extended perception from the real-world environment.</a:t>
            </a:r>
          </a:p>
          <a:p>
            <a:pPr lvl="2">
              <a:buFont typeface="Wingdings" charset="2"/>
              <a:buChar char="§"/>
            </a:pPr>
            <a:r>
              <a:rPr lang="en-US" dirty="0"/>
              <a:t>Pokémon GO</a:t>
            </a:r>
            <a:endParaRPr lang="en-US" dirty="0" smtClean="0"/>
          </a:p>
          <a:p>
            <a:pPr lvl="1"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22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Unbelievable Bus Shelter</a:t>
            </a:r>
            <a:endParaRPr lang="en-US" dirty="0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Content Placeholder 3" title="Web Video Player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5140113"/>
                  </p:ext>
                </p:extLst>
              </p:nvPr>
            </p:nvGraphicFramePr>
            <p:xfrm>
              <a:off x="1096963" y="1846263"/>
              <a:ext cx="10058400" cy="402272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Content Placeholder 3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6963" y="1846263"/>
                <a:ext cx="10058400" cy="40227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5152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Microsoft HoloLens demo onstage at BUILD 2015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endParaRPr lang="en-US" dirty="0" smtClean="0"/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6" name="Add-in 5" title="Web Video Player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3673768"/>
                  </p:ext>
                </p:extLst>
              </p:nvPr>
            </p:nvGraphicFramePr>
            <p:xfrm>
              <a:off x="2508539" y="1954319"/>
              <a:ext cx="6953250" cy="391477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6" name="Add-in 5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08539" y="1954319"/>
                <a:ext cx="6953250" cy="39147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381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&amp;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operate a smart </a:t>
            </a:r>
            <a:r>
              <a:rPr lang="en-US" dirty="0" smtClean="0"/>
              <a:t>device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hysical </a:t>
            </a:r>
            <a:r>
              <a:rPr lang="en-US" dirty="0"/>
              <a:t>touch is generally needed </a:t>
            </a:r>
            <a:endParaRPr lang="en-US" dirty="0" smtClean="0"/>
          </a:p>
          <a:p>
            <a:pPr lvl="1">
              <a:buFont typeface="Arial" charset="0"/>
              <a:buChar char="•"/>
            </a:pPr>
            <a:r>
              <a:rPr lang="en-US" dirty="0" smtClean="0"/>
              <a:t>A graphical </a:t>
            </a:r>
            <a:r>
              <a:rPr lang="en-US" dirty="0"/>
              <a:t>interface is normally </a:t>
            </a:r>
            <a:r>
              <a:rPr lang="en-US" dirty="0" smtClean="0"/>
              <a:t>involved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L</a:t>
            </a:r>
            <a:r>
              <a:rPr lang="en-US" dirty="0" smtClean="0"/>
              <a:t>imitations </a:t>
            </a:r>
            <a:r>
              <a:rPr lang="en-US" dirty="0"/>
              <a:t>and prevent the user from operating a device out of reach or operating multiple devices at once</a:t>
            </a:r>
            <a:r>
              <a:rPr lang="en-US" dirty="0" smtClean="0"/>
              <a:t>.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 smtClean="0"/>
              <a:t>How can we interact with the physical objects?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AR can be a mediator between the real world and the digital world.</a:t>
            </a: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14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dirty="0"/>
              <a:t>constant efforts to develop direct </a:t>
            </a:r>
            <a:r>
              <a:rPr lang="en-US" dirty="0" smtClean="0"/>
              <a:t>interactions between </a:t>
            </a:r>
            <a:r>
              <a:rPr lang="en-US" dirty="0"/>
              <a:t>the physical and digital </a:t>
            </a:r>
            <a:r>
              <a:rPr lang="en-US" dirty="0" smtClean="0"/>
              <a:t>worlds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Especially on </a:t>
            </a:r>
            <a:r>
              <a:rPr lang="en-US" dirty="0"/>
              <a:t>developing interfaces which allow users to interact </a:t>
            </a:r>
            <a:r>
              <a:rPr lang="en-US" dirty="0" smtClean="0"/>
              <a:t>with physical </a:t>
            </a:r>
            <a:r>
              <a:rPr lang="en-US" dirty="0"/>
              <a:t>objects directly</a:t>
            </a:r>
            <a:r>
              <a:rPr lang="en-US" dirty="0" smtClean="0"/>
              <a:t>.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77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Palm-based </a:t>
            </a:r>
            <a:r>
              <a:rPr lang="en-US" dirty="0"/>
              <a:t>imaginary </a:t>
            </a:r>
            <a:r>
              <a:rPr lang="en-US" dirty="0" smtClean="0"/>
              <a:t>interfaces</a:t>
            </a:r>
            <a:endParaRPr lang="en-US" dirty="0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Content Placeholder 3" title="Web Video Player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36087475"/>
                  </p:ext>
                </p:extLst>
              </p:nvPr>
            </p:nvGraphicFramePr>
            <p:xfrm>
              <a:off x="1096963" y="1846263"/>
              <a:ext cx="10058400" cy="402272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Content Placeholder 3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6963" y="1846263"/>
                <a:ext cx="10058400" cy="40227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5684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&amp; </a:t>
            </a:r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Requires Natural User Interface (NUI)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n</a:t>
            </a:r>
            <a:r>
              <a:rPr lang="en-US" dirty="0" smtClean="0"/>
              <a:t>ot obtrude the user experience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natural to learn</a:t>
            </a:r>
          </a:p>
          <a:p>
            <a:pPr lvl="1">
              <a:buFont typeface="Wingdings" charset="2"/>
              <a:buChar char="§"/>
            </a:pPr>
            <a:endParaRPr lang="en-US" dirty="0"/>
          </a:p>
          <a:p>
            <a:pPr lvl="1">
              <a:buFont typeface="Wingdings" charset="2"/>
              <a:buChar char="§"/>
            </a:pPr>
            <a:endParaRPr lang="en-US" dirty="0" smtClean="0"/>
          </a:p>
          <a:p>
            <a:pPr lvl="1"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§"/>
            </a:pPr>
            <a:r>
              <a:rPr lang="en-US" dirty="0" smtClean="0"/>
              <a:t>Gesture-based freehand interaction using Google Glass</a:t>
            </a:r>
          </a:p>
          <a:p>
            <a:pPr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22009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webextensions/webextension1.xml><?xml version="1.0" encoding="utf-8"?>
<we:webextension xmlns:we="http://schemas.microsoft.com/office/webextensions/webextension/2010/11" id="{871873E0-C1A6-E345-936E-174DD972F427}">
  <we:reference id="wa104221182" version="2.0.0.0" store="en-US" storeType="OMEX"/>
  <we:alternateReferences>
    <we:reference id="wa104221182" version="2.0.0.0" store="wa104221182" storeType="OMEX"/>
  </we:alternateReferences>
  <we:properties>
    <we:property name="vid" value="&quot;https://youtu.be/Go9rf9GmYpM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16C1F30F-E269-084A-BDF7-105238444DA1}">
  <we:reference id="wa104221182" version="2.0.0.0" store="en-US" storeType="OMEX"/>
  <we:alternateReferences>
    <we:reference id="wa104221182" version="2.0.0.0" store="wa104221182" storeType="OMEX"/>
  </we:alternateReferences>
  <we:properties>
    <we:property name="vid" value="&quot;https://youtu.be/3AADEqLIALk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DA991F29-7AAC-D241-862B-C737EB478BF4}">
  <we:reference id="wa104221182" version="2.0.0.0" store="en-US" storeType="OMEX"/>
  <we:alternateReferences>
    <we:reference id="wa104221182" version="2.0.0.0" store="wa104221182" storeType="OMEX"/>
  </we:alternateReferences>
  <we:properties>
    <we:property name="vid" value="&quot;https://youtu.be/jJ9SKdEcIoQ&quot;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321FD196-2AA2-0B48-86B4-3E396356CF85}">
  <we:reference id="wa104221182" version="2.0.0.0" store="en-US" storeType="OMEX"/>
  <we:alternateReferences>
    <we:reference id="wa104221182" version="2.0.0.0" store="wa104221182" storeType="OMEX"/>
  </we:alternateReferences>
  <we:properties>
    <we:property name="vid" value="&quot;https://youtu.be/nZ-VjUKAsao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332</TotalTime>
  <Words>698</Words>
  <Application>Microsoft Macintosh PowerPoint</Application>
  <PresentationFormat>Widescreen</PresentationFormat>
  <Paragraphs>140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Calibri</vt:lpstr>
      <vt:lpstr>Calibri Light</vt:lpstr>
      <vt:lpstr>Mangal</vt:lpstr>
      <vt:lpstr>Wingdings</vt:lpstr>
      <vt:lpstr>맑은 고딕</vt:lpstr>
      <vt:lpstr>Arial</vt:lpstr>
      <vt:lpstr>Retrospect</vt:lpstr>
      <vt:lpstr>Ubii: Physical World Interaction Through Augmented Reality</vt:lpstr>
      <vt:lpstr>Contents</vt:lpstr>
      <vt:lpstr>What is Augmented Reality?</vt:lpstr>
      <vt:lpstr>Unbelievable Bus Shelter</vt:lpstr>
      <vt:lpstr>Microsoft HoloLens demo onstage at BUILD 2015</vt:lpstr>
      <vt:lpstr>Motivation &amp; Problem</vt:lpstr>
      <vt:lpstr>Existing Solution</vt:lpstr>
      <vt:lpstr>Palm-based imaginary interfaces</vt:lpstr>
      <vt:lpstr>Approach &amp; Solution</vt:lpstr>
      <vt:lpstr>Meet the Sixth Sense Interaction</vt:lpstr>
      <vt:lpstr>Approach &amp; Solution</vt:lpstr>
      <vt:lpstr>Approach &amp; Solution</vt:lpstr>
      <vt:lpstr>Approach &amp; Solution</vt:lpstr>
      <vt:lpstr>Approach &amp; Solution</vt:lpstr>
      <vt:lpstr>Approach &amp; Solution</vt:lpstr>
      <vt:lpstr>Approach &amp; Solution</vt:lpstr>
      <vt:lpstr>Approach &amp; Solution</vt:lpstr>
      <vt:lpstr>Approach &amp; Solution</vt:lpstr>
      <vt:lpstr>Approach &amp; Solution</vt:lpstr>
      <vt:lpstr>Approach &amp; Solution</vt:lpstr>
      <vt:lpstr>PowerPoint Presentation</vt:lpstr>
      <vt:lpstr>Evaluation – Offloading</vt:lpstr>
      <vt:lpstr>Evaluation – Hand Gesture Recognition</vt:lpstr>
      <vt:lpstr>Evaluation – Accuracy</vt:lpstr>
      <vt:lpstr>Evaluation – Task Completion Time</vt:lpstr>
      <vt:lpstr>Evaluation – Failure Rate</vt:lpstr>
      <vt:lpstr>Limitations</vt:lpstr>
      <vt:lpstr>Future Work</vt:lpstr>
      <vt:lpstr>Q &amp; A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Ubii: Physical World Interaction Through Augmented Reality</dc:title>
  <dc:creator>노건</dc:creator>
  <cp:lastModifiedBy>노건</cp:lastModifiedBy>
  <cp:revision>24</cp:revision>
  <dcterms:created xsi:type="dcterms:W3CDTF">2017-03-19T09:38:10Z</dcterms:created>
  <dcterms:modified xsi:type="dcterms:W3CDTF">2017-03-19T15:12:23Z</dcterms:modified>
</cp:coreProperties>
</file>