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58" d="100"/>
          <a:sy n="58" d="100"/>
        </p:scale>
        <p:origin x="-19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printerSettings" Target="printerSettings/printerSettings1.bin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302F62-C54D-7046-98FA-661A3B6215FB}" type="datetimeFigureOut">
              <a:rPr lang="en-US" smtClean="0"/>
              <a:t>10/23/14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C9AFEE-A5FB-1241-9358-987F5DC0AE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79761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302F62-C54D-7046-98FA-661A3B6215FB}" type="datetimeFigureOut">
              <a:rPr lang="en-US" smtClean="0"/>
              <a:t>10/23/14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C9AFEE-A5FB-1241-9358-987F5DC0AE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09222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302F62-C54D-7046-98FA-661A3B6215FB}" type="datetimeFigureOut">
              <a:rPr lang="en-US" smtClean="0"/>
              <a:t>10/23/14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C9AFEE-A5FB-1241-9358-987F5DC0AE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40108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302F62-C54D-7046-98FA-661A3B6215FB}" type="datetimeFigureOut">
              <a:rPr lang="en-US" smtClean="0"/>
              <a:t>10/23/14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C9AFEE-A5FB-1241-9358-987F5DC0AE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39633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302F62-C54D-7046-98FA-661A3B6215FB}" type="datetimeFigureOut">
              <a:rPr lang="en-US" smtClean="0"/>
              <a:t>10/23/14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C9AFEE-A5FB-1241-9358-987F5DC0AE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40066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302F62-C54D-7046-98FA-661A3B6215FB}" type="datetimeFigureOut">
              <a:rPr lang="en-US" smtClean="0"/>
              <a:t>10/23/14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C9AFEE-A5FB-1241-9358-987F5DC0AE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13259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302F62-C54D-7046-98FA-661A3B6215FB}" type="datetimeFigureOut">
              <a:rPr lang="en-US" smtClean="0"/>
              <a:t>10/23/14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C9AFEE-A5FB-1241-9358-987F5DC0AE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06923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302F62-C54D-7046-98FA-661A3B6215FB}" type="datetimeFigureOut">
              <a:rPr lang="en-US" smtClean="0"/>
              <a:t>10/23/14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C9AFEE-A5FB-1241-9358-987F5DC0AE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90125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302F62-C54D-7046-98FA-661A3B6215FB}" type="datetimeFigureOut">
              <a:rPr lang="en-US" smtClean="0"/>
              <a:t>10/23/14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C9AFEE-A5FB-1241-9358-987F5DC0AE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87943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302F62-C54D-7046-98FA-661A3B6215FB}" type="datetimeFigureOut">
              <a:rPr lang="en-US" smtClean="0"/>
              <a:t>10/23/14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C9AFEE-A5FB-1241-9358-987F5DC0AE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60283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302F62-C54D-7046-98FA-661A3B6215FB}" type="datetimeFigureOut">
              <a:rPr lang="en-US" smtClean="0"/>
              <a:t>10/23/14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C9AFEE-A5FB-1241-9358-987F5DC0AE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31351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302F62-C54D-7046-98FA-661A3B6215FB}" type="datetimeFigureOut">
              <a:rPr lang="en-US" smtClean="0"/>
              <a:t>10/23/14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C9AFEE-A5FB-1241-9358-987F5DC0AE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81172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Class2Class Connection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53176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One-to-One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A class may need to know other class objects</a:t>
            </a:r>
          </a:p>
          <a:p>
            <a:r>
              <a:rPr lang="en-US" dirty="0" smtClean="0"/>
              <a:t>Forward reference</a:t>
            </a:r>
          </a:p>
          <a:p>
            <a:pPr marL="457200" lvl="1" indent="0">
              <a:buNone/>
            </a:pPr>
            <a:r>
              <a:rPr lang="en-US" dirty="0" smtClean="0"/>
              <a:t>class Friend;</a:t>
            </a:r>
          </a:p>
          <a:p>
            <a:pPr marL="457200" lvl="1" indent="0">
              <a:buNone/>
            </a:pPr>
            <a:r>
              <a:rPr lang="en-US" dirty="0" smtClean="0"/>
              <a:t>class Student {</a:t>
            </a:r>
          </a:p>
          <a:p>
            <a:pPr marL="914400" lvl="2" indent="0">
              <a:buNone/>
            </a:pPr>
            <a:r>
              <a:rPr lang="en-US" dirty="0" smtClean="0"/>
              <a:t>Friend &amp;</a:t>
            </a:r>
            <a:r>
              <a:rPr lang="en-US" dirty="0" err="1" smtClean="0"/>
              <a:t>bestfriend</a:t>
            </a:r>
            <a:r>
              <a:rPr lang="en-US" dirty="0" smtClean="0"/>
              <a:t>;</a:t>
            </a:r>
          </a:p>
          <a:p>
            <a:pPr marL="457200" lvl="1" indent="0">
              <a:buNone/>
            </a:pPr>
            <a:r>
              <a:rPr lang="en-US" dirty="0" smtClean="0"/>
              <a:t>}</a:t>
            </a:r>
          </a:p>
          <a:p>
            <a:pPr marL="457200" lvl="1" indent="0">
              <a:buNone/>
            </a:pPr>
            <a:r>
              <a:rPr lang="en-US" dirty="0" smtClean="0"/>
              <a:t>class Friend {</a:t>
            </a:r>
          </a:p>
          <a:p>
            <a:pPr marL="457200" lvl="1" indent="0">
              <a:buNone/>
            </a:pPr>
            <a:r>
              <a:rPr lang="en-US" dirty="0"/>
              <a:t>	</a:t>
            </a:r>
            <a:r>
              <a:rPr lang="en-US" dirty="0" smtClean="0"/>
              <a:t>Student &amp;</a:t>
            </a:r>
            <a:r>
              <a:rPr lang="en-US" dirty="0" err="1" smtClean="0"/>
              <a:t>bestfriend</a:t>
            </a:r>
            <a:r>
              <a:rPr lang="en-US" dirty="0" smtClean="0"/>
              <a:t>;</a:t>
            </a:r>
          </a:p>
          <a:p>
            <a:pPr marL="457200" lvl="1" indent="0">
              <a:buNone/>
            </a:pPr>
            <a:r>
              <a:rPr lang="en-US" dirty="0"/>
              <a:t>}</a:t>
            </a:r>
            <a:endParaRPr lang="en-US" dirty="0" smtClean="0"/>
          </a:p>
        </p:txBody>
      </p:sp>
      <p:sp>
        <p:nvSpPr>
          <p:cNvPr id="4" name="Rectangle 3"/>
          <p:cNvSpPr/>
          <p:nvPr/>
        </p:nvSpPr>
        <p:spPr>
          <a:xfrm>
            <a:off x="4351235" y="3148634"/>
            <a:ext cx="1498938" cy="1466835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/>
              <a:t>name: John</a:t>
            </a:r>
          </a:p>
          <a:p>
            <a:r>
              <a:rPr lang="en-US" dirty="0" smtClean="0"/>
              <a:t>year: 1</a:t>
            </a:r>
          </a:p>
          <a:p>
            <a:r>
              <a:rPr lang="en-US" dirty="0" err="1" smtClean="0"/>
              <a:t>bestfriend</a:t>
            </a:r>
            <a:r>
              <a:rPr lang="en-US" dirty="0" smtClean="0"/>
              <a:t>: 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4679659" y="2710773"/>
            <a:ext cx="117051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Student</a:t>
            </a:r>
            <a:endParaRPr lang="en-US" sz="2400" dirty="0"/>
          </a:p>
        </p:txBody>
      </p:sp>
      <p:sp>
        <p:nvSpPr>
          <p:cNvPr id="6" name="Rectangle 5"/>
          <p:cNvSpPr/>
          <p:nvPr/>
        </p:nvSpPr>
        <p:spPr>
          <a:xfrm>
            <a:off x="6890230" y="3148634"/>
            <a:ext cx="1861095" cy="1466835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/>
              <a:t>name: Mary</a:t>
            </a:r>
          </a:p>
          <a:p>
            <a:r>
              <a:rPr lang="en-US" dirty="0" err="1" smtClean="0"/>
              <a:t>tel</a:t>
            </a:r>
            <a:r>
              <a:rPr lang="en-US" dirty="0" smtClean="0"/>
              <a:t>: 010-123-1234</a:t>
            </a:r>
          </a:p>
          <a:p>
            <a:r>
              <a:rPr lang="en-US" dirty="0" err="1" smtClean="0"/>
              <a:t>bestfriend</a:t>
            </a:r>
            <a:r>
              <a:rPr lang="en-US" dirty="0" smtClean="0"/>
              <a:t>: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6934020" y="2710773"/>
            <a:ext cx="152457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 smtClean="0"/>
              <a:t>BestFriend</a:t>
            </a:r>
            <a:endParaRPr lang="en-US" sz="2400" dirty="0"/>
          </a:p>
        </p:txBody>
      </p:sp>
      <p:cxnSp>
        <p:nvCxnSpPr>
          <p:cNvPr id="9" name="Straight Arrow Connector 8"/>
          <p:cNvCxnSpPr/>
          <p:nvPr/>
        </p:nvCxnSpPr>
        <p:spPr>
          <a:xfrm flipV="1">
            <a:off x="5473810" y="3520817"/>
            <a:ext cx="1416420" cy="678684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 flipH="1">
            <a:off x="5850173" y="4199501"/>
            <a:ext cx="1083847" cy="175144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791523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>
          <a:xfrm>
            <a:off x="4656035" y="3081253"/>
            <a:ext cx="1498938" cy="1466835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/>
              <a:t>name: John</a:t>
            </a:r>
          </a:p>
          <a:p>
            <a:r>
              <a:rPr lang="en-US" dirty="0" smtClean="0"/>
              <a:t>year: 1</a:t>
            </a:r>
          </a:p>
          <a:p>
            <a:r>
              <a:rPr lang="en-US" dirty="0" err="1" smtClean="0"/>
              <a:t>dept</a:t>
            </a:r>
            <a:r>
              <a:rPr lang="en-US" dirty="0" smtClean="0"/>
              <a:t>: </a:t>
            </a:r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4503635" y="2928853"/>
            <a:ext cx="1498938" cy="1466835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/>
              <a:t>name: John</a:t>
            </a:r>
          </a:p>
          <a:p>
            <a:r>
              <a:rPr lang="en-US" dirty="0" smtClean="0"/>
              <a:t>year: 1</a:t>
            </a:r>
          </a:p>
          <a:p>
            <a:r>
              <a:rPr lang="en-US" dirty="0" err="1" smtClean="0"/>
              <a:t>dept</a:t>
            </a:r>
            <a:r>
              <a:rPr lang="en-US" dirty="0" smtClean="0"/>
              <a:t>: 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One-to-Many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vector of copies (wrong)</a:t>
            </a:r>
          </a:p>
          <a:p>
            <a:pPr marL="457200" lvl="1" indent="0">
              <a:buNone/>
            </a:pPr>
            <a:r>
              <a:rPr lang="en-US" dirty="0" smtClean="0"/>
              <a:t>class Department;</a:t>
            </a:r>
          </a:p>
          <a:p>
            <a:pPr marL="457200" lvl="1" indent="0">
              <a:buNone/>
            </a:pPr>
            <a:r>
              <a:rPr lang="en-US" dirty="0" smtClean="0"/>
              <a:t>class Student {</a:t>
            </a:r>
          </a:p>
          <a:p>
            <a:pPr marL="914400" lvl="2" indent="0">
              <a:buNone/>
            </a:pPr>
            <a:r>
              <a:rPr lang="en-US" dirty="0" err="1" smtClean="0"/>
              <a:t>Dept</a:t>
            </a:r>
            <a:r>
              <a:rPr lang="en-US" dirty="0" smtClean="0"/>
              <a:t> &amp;</a:t>
            </a:r>
            <a:r>
              <a:rPr lang="en-US" dirty="0" err="1" smtClean="0"/>
              <a:t>dept</a:t>
            </a:r>
            <a:r>
              <a:rPr lang="en-US" dirty="0" smtClean="0"/>
              <a:t>;</a:t>
            </a:r>
          </a:p>
          <a:p>
            <a:pPr marL="457200" lvl="1" indent="0">
              <a:buNone/>
            </a:pPr>
            <a:r>
              <a:rPr lang="en-US" dirty="0" smtClean="0"/>
              <a:t>}</a:t>
            </a:r>
          </a:p>
          <a:p>
            <a:pPr marL="457200" lvl="1" indent="0">
              <a:buNone/>
            </a:pPr>
            <a:r>
              <a:rPr lang="en-US" dirty="0" smtClean="0"/>
              <a:t>class </a:t>
            </a:r>
            <a:r>
              <a:rPr lang="en-US" dirty="0" err="1" smtClean="0"/>
              <a:t>Dept</a:t>
            </a:r>
            <a:r>
              <a:rPr lang="en-US" dirty="0" smtClean="0"/>
              <a:t> {</a:t>
            </a:r>
          </a:p>
          <a:p>
            <a:pPr marL="457200" lvl="1" indent="0">
              <a:buNone/>
            </a:pPr>
            <a:r>
              <a:rPr lang="en-US" dirty="0"/>
              <a:t>	</a:t>
            </a:r>
            <a:r>
              <a:rPr lang="en-US" sz="2400" dirty="0" smtClean="0"/>
              <a:t>vector&lt;Student&gt; students;</a:t>
            </a:r>
          </a:p>
          <a:p>
            <a:pPr marL="457200" lvl="1" indent="0">
              <a:buNone/>
            </a:pPr>
            <a:r>
              <a:rPr lang="en-US" dirty="0"/>
              <a:t>}</a:t>
            </a:r>
            <a:endParaRPr lang="en-US" dirty="0" smtClean="0"/>
          </a:p>
        </p:txBody>
      </p:sp>
      <p:sp>
        <p:nvSpPr>
          <p:cNvPr id="4" name="Rectangle 3"/>
          <p:cNvSpPr/>
          <p:nvPr/>
        </p:nvSpPr>
        <p:spPr>
          <a:xfrm>
            <a:off x="4351235" y="2776453"/>
            <a:ext cx="1498938" cy="1466835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/>
              <a:t>name: John</a:t>
            </a:r>
          </a:p>
          <a:p>
            <a:r>
              <a:rPr lang="en-US" dirty="0" smtClean="0"/>
              <a:t>year: 1</a:t>
            </a:r>
          </a:p>
          <a:p>
            <a:r>
              <a:rPr lang="en-US" dirty="0" err="1" smtClean="0"/>
              <a:t>dept</a:t>
            </a:r>
            <a:r>
              <a:rPr lang="en-US" dirty="0" smtClean="0"/>
              <a:t>: 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4472544" y="2338592"/>
            <a:ext cx="117051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Student</a:t>
            </a:r>
            <a:endParaRPr lang="en-US" sz="2400" dirty="0"/>
          </a:p>
        </p:txBody>
      </p:sp>
      <p:sp>
        <p:nvSpPr>
          <p:cNvPr id="6" name="Rectangle 5"/>
          <p:cNvSpPr/>
          <p:nvPr/>
        </p:nvSpPr>
        <p:spPr>
          <a:xfrm>
            <a:off x="6890230" y="2776453"/>
            <a:ext cx="1861095" cy="1466835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/>
              <a:t>name: Comp. </a:t>
            </a:r>
            <a:r>
              <a:rPr lang="en-US" dirty="0" err="1" smtClean="0"/>
              <a:t>Eng</a:t>
            </a:r>
            <a:endParaRPr lang="en-US" dirty="0" smtClean="0"/>
          </a:p>
          <a:p>
            <a:r>
              <a:rPr lang="en-US" dirty="0" smtClean="0"/>
              <a:t>college: Eng.</a:t>
            </a:r>
          </a:p>
          <a:p>
            <a:r>
              <a:rPr lang="en-US" dirty="0" smtClean="0"/>
              <a:t>students: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6934020" y="2338592"/>
            <a:ext cx="171047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Department</a:t>
            </a:r>
            <a:endParaRPr lang="en-US" sz="2400" dirty="0"/>
          </a:p>
        </p:txBody>
      </p:sp>
      <p:cxnSp>
        <p:nvCxnSpPr>
          <p:cNvPr id="9" name="Straight Arrow Connector 8"/>
          <p:cNvCxnSpPr/>
          <p:nvPr/>
        </p:nvCxnSpPr>
        <p:spPr>
          <a:xfrm flipV="1">
            <a:off x="5057801" y="3148636"/>
            <a:ext cx="1832429" cy="678684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>
            <a:off x="7549490" y="3827320"/>
            <a:ext cx="726911" cy="1260723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 flipH="1">
            <a:off x="7549489" y="3827320"/>
            <a:ext cx="1" cy="955923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>
            <a:off x="7549490" y="3827320"/>
            <a:ext cx="359515" cy="1108323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17" name="Rectangle 16"/>
          <p:cNvSpPr/>
          <p:nvPr/>
        </p:nvSpPr>
        <p:spPr>
          <a:xfrm>
            <a:off x="6781417" y="5088043"/>
            <a:ext cx="1498938" cy="1466835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/>
              <a:t>name: John</a:t>
            </a:r>
          </a:p>
          <a:p>
            <a:r>
              <a:rPr lang="en-US" dirty="0" smtClean="0"/>
              <a:t>year: 1</a:t>
            </a:r>
          </a:p>
          <a:p>
            <a:r>
              <a:rPr lang="en-US" dirty="0" err="1" smtClean="0"/>
              <a:t>dept</a:t>
            </a:r>
            <a:r>
              <a:rPr lang="en-US" dirty="0" smtClean="0"/>
              <a:t>: </a:t>
            </a:r>
            <a:endParaRPr lang="en-US" dirty="0"/>
          </a:p>
        </p:txBody>
      </p:sp>
      <p:sp>
        <p:nvSpPr>
          <p:cNvPr id="18" name="Rectangle 17"/>
          <p:cNvSpPr/>
          <p:nvPr/>
        </p:nvSpPr>
        <p:spPr>
          <a:xfrm>
            <a:off x="6519542" y="4935643"/>
            <a:ext cx="1498938" cy="1466835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/>
              <a:t>name: John</a:t>
            </a:r>
          </a:p>
          <a:p>
            <a:r>
              <a:rPr lang="en-US" dirty="0" smtClean="0"/>
              <a:t>year: 1</a:t>
            </a:r>
          </a:p>
          <a:p>
            <a:r>
              <a:rPr lang="en-US" dirty="0" err="1" smtClean="0"/>
              <a:t>dept</a:t>
            </a:r>
            <a:r>
              <a:rPr lang="en-US" dirty="0" smtClean="0"/>
              <a:t>: </a:t>
            </a:r>
            <a:endParaRPr lang="en-US" dirty="0"/>
          </a:p>
        </p:txBody>
      </p:sp>
      <p:sp>
        <p:nvSpPr>
          <p:cNvPr id="19" name="Rectangle 18"/>
          <p:cNvSpPr/>
          <p:nvPr/>
        </p:nvSpPr>
        <p:spPr>
          <a:xfrm>
            <a:off x="6257667" y="4783243"/>
            <a:ext cx="1498938" cy="1466835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/>
              <a:t>name: John</a:t>
            </a:r>
          </a:p>
          <a:p>
            <a:r>
              <a:rPr lang="en-US" dirty="0" smtClean="0"/>
              <a:t>year: 1</a:t>
            </a:r>
          </a:p>
          <a:p>
            <a:r>
              <a:rPr lang="en-US" dirty="0" err="1" smtClean="0"/>
              <a:t>dept</a:t>
            </a:r>
            <a:r>
              <a:rPr lang="en-US" dirty="0" smtClean="0"/>
              <a:t>: </a:t>
            </a:r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6378976" y="4345382"/>
            <a:ext cx="117051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Student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4241520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>
          <a:xfrm>
            <a:off x="4656035" y="3081253"/>
            <a:ext cx="1498938" cy="1466835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/>
              <a:t>name: John</a:t>
            </a:r>
          </a:p>
          <a:p>
            <a:r>
              <a:rPr lang="en-US" dirty="0" smtClean="0"/>
              <a:t>year: 1</a:t>
            </a:r>
          </a:p>
          <a:p>
            <a:r>
              <a:rPr lang="en-US" dirty="0" err="1" smtClean="0"/>
              <a:t>dept</a:t>
            </a:r>
            <a:r>
              <a:rPr lang="en-US" dirty="0" smtClean="0"/>
              <a:t>: </a:t>
            </a:r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4503635" y="2928853"/>
            <a:ext cx="1498938" cy="1466835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/>
              <a:t>name: John</a:t>
            </a:r>
          </a:p>
          <a:p>
            <a:r>
              <a:rPr lang="en-US" dirty="0" smtClean="0"/>
              <a:t>year: 1</a:t>
            </a:r>
          </a:p>
          <a:p>
            <a:r>
              <a:rPr lang="en-US" dirty="0" err="1" smtClean="0"/>
              <a:t>dept</a:t>
            </a:r>
            <a:r>
              <a:rPr lang="en-US" dirty="0" smtClean="0"/>
              <a:t>: 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One-to-Many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Pointer vector</a:t>
            </a:r>
          </a:p>
          <a:p>
            <a:pPr marL="457200" lvl="1" indent="0">
              <a:buNone/>
            </a:pPr>
            <a:r>
              <a:rPr lang="en-US" dirty="0" smtClean="0"/>
              <a:t>class Department;</a:t>
            </a:r>
          </a:p>
          <a:p>
            <a:pPr marL="457200" lvl="1" indent="0">
              <a:buNone/>
            </a:pPr>
            <a:r>
              <a:rPr lang="en-US" dirty="0" smtClean="0"/>
              <a:t>class Student {</a:t>
            </a:r>
          </a:p>
          <a:p>
            <a:pPr marL="914400" lvl="2" indent="0">
              <a:buNone/>
            </a:pPr>
            <a:r>
              <a:rPr lang="en-US" dirty="0" err="1" smtClean="0"/>
              <a:t>Dept</a:t>
            </a:r>
            <a:r>
              <a:rPr lang="en-US" dirty="0" smtClean="0"/>
              <a:t> &amp;</a:t>
            </a:r>
            <a:r>
              <a:rPr lang="en-US" dirty="0" err="1" smtClean="0"/>
              <a:t>dept</a:t>
            </a:r>
            <a:r>
              <a:rPr lang="en-US" dirty="0" smtClean="0"/>
              <a:t>;</a:t>
            </a:r>
          </a:p>
          <a:p>
            <a:pPr marL="457200" lvl="1" indent="0">
              <a:buNone/>
            </a:pPr>
            <a:r>
              <a:rPr lang="en-US" dirty="0" smtClean="0"/>
              <a:t>}</a:t>
            </a:r>
          </a:p>
          <a:p>
            <a:pPr marL="457200" lvl="1" indent="0">
              <a:buNone/>
            </a:pPr>
            <a:r>
              <a:rPr lang="en-US" dirty="0" smtClean="0"/>
              <a:t>class </a:t>
            </a:r>
            <a:r>
              <a:rPr lang="en-US" dirty="0" err="1" smtClean="0"/>
              <a:t>Dept</a:t>
            </a:r>
            <a:r>
              <a:rPr lang="en-US" dirty="0" smtClean="0"/>
              <a:t> {</a:t>
            </a:r>
          </a:p>
          <a:p>
            <a:pPr marL="457200" lvl="1" indent="0">
              <a:buNone/>
            </a:pPr>
            <a:r>
              <a:rPr lang="en-US" dirty="0"/>
              <a:t>	</a:t>
            </a:r>
            <a:r>
              <a:rPr lang="en-US" sz="2400" dirty="0" smtClean="0"/>
              <a:t>vector&lt;Student *&gt; students;</a:t>
            </a:r>
          </a:p>
          <a:p>
            <a:pPr marL="457200" lvl="1" indent="0">
              <a:buNone/>
            </a:pPr>
            <a:r>
              <a:rPr lang="en-US" sz="2400" dirty="0"/>
              <a:t>	</a:t>
            </a:r>
            <a:r>
              <a:rPr lang="en-US" sz="2400" dirty="0" smtClean="0"/>
              <a:t>string </a:t>
            </a:r>
            <a:r>
              <a:rPr lang="en-US" sz="2400" dirty="0" err="1" smtClean="0"/>
              <a:t>std_name</a:t>
            </a:r>
            <a:r>
              <a:rPr lang="en-US" sz="2400" dirty="0" smtClean="0"/>
              <a:t>(</a:t>
            </a:r>
            <a:r>
              <a:rPr lang="en-US" sz="2400" dirty="0" err="1" smtClean="0"/>
              <a:t>int</a:t>
            </a:r>
            <a:r>
              <a:rPr lang="en-US" sz="2400" dirty="0" smtClean="0"/>
              <a:t> </a:t>
            </a:r>
            <a:r>
              <a:rPr lang="en-US" sz="2400" dirty="0" err="1" smtClean="0"/>
              <a:t>i</a:t>
            </a:r>
            <a:r>
              <a:rPr lang="en-US" sz="2400" dirty="0" smtClean="0"/>
              <a:t>) { return students[</a:t>
            </a:r>
            <a:r>
              <a:rPr lang="en-US" sz="2400" dirty="0" err="1" smtClean="0"/>
              <a:t>i</a:t>
            </a:r>
            <a:r>
              <a:rPr lang="en-US" sz="2400" dirty="0" smtClean="0"/>
              <a:t>]-&gt;</a:t>
            </a:r>
            <a:r>
              <a:rPr lang="en-US" sz="2400" dirty="0" err="1" smtClean="0"/>
              <a:t>get_name</a:t>
            </a:r>
            <a:r>
              <a:rPr lang="en-US" sz="2400" dirty="0" smtClean="0"/>
              <a:t>(); }</a:t>
            </a:r>
          </a:p>
          <a:p>
            <a:pPr marL="457200" lvl="1" indent="0">
              <a:buNone/>
            </a:pPr>
            <a:r>
              <a:rPr lang="en-US" dirty="0"/>
              <a:t>}</a:t>
            </a:r>
            <a:endParaRPr lang="en-US" dirty="0" smtClean="0"/>
          </a:p>
        </p:txBody>
      </p:sp>
      <p:sp>
        <p:nvSpPr>
          <p:cNvPr id="4" name="Rectangle 3"/>
          <p:cNvSpPr/>
          <p:nvPr/>
        </p:nvSpPr>
        <p:spPr>
          <a:xfrm>
            <a:off x="4351235" y="2776453"/>
            <a:ext cx="1498938" cy="1466835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/>
              <a:t>name: John</a:t>
            </a:r>
          </a:p>
          <a:p>
            <a:r>
              <a:rPr lang="en-US" dirty="0" smtClean="0"/>
              <a:t>year: 1</a:t>
            </a:r>
          </a:p>
          <a:p>
            <a:r>
              <a:rPr lang="en-US" dirty="0" err="1" smtClean="0"/>
              <a:t>dept</a:t>
            </a:r>
            <a:r>
              <a:rPr lang="en-US" dirty="0" smtClean="0"/>
              <a:t>: 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4472544" y="2338592"/>
            <a:ext cx="117051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Student</a:t>
            </a:r>
            <a:endParaRPr lang="en-US" sz="2400" dirty="0"/>
          </a:p>
        </p:txBody>
      </p:sp>
      <p:sp>
        <p:nvSpPr>
          <p:cNvPr id="6" name="Rectangle 5"/>
          <p:cNvSpPr/>
          <p:nvPr/>
        </p:nvSpPr>
        <p:spPr>
          <a:xfrm>
            <a:off x="6890230" y="2776453"/>
            <a:ext cx="1861095" cy="1466835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/>
              <a:t>name: Comp. </a:t>
            </a:r>
            <a:r>
              <a:rPr lang="en-US" dirty="0" err="1" smtClean="0"/>
              <a:t>Eng</a:t>
            </a:r>
            <a:endParaRPr lang="en-US" dirty="0" smtClean="0"/>
          </a:p>
          <a:p>
            <a:r>
              <a:rPr lang="en-US" dirty="0" smtClean="0"/>
              <a:t>college: Eng.</a:t>
            </a:r>
          </a:p>
          <a:p>
            <a:r>
              <a:rPr lang="en-US" dirty="0" smtClean="0"/>
              <a:t>students: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6934020" y="2338592"/>
            <a:ext cx="171047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Department</a:t>
            </a:r>
            <a:endParaRPr lang="en-US" sz="2400" dirty="0"/>
          </a:p>
        </p:txBody>
      </p:sp>
      <p:cxnSp>
        <p:nvCxnSpPr>
          <p:cNvPr id="9" name="Straight Arrow Connector 8"/>
          <p:cNvCxnSpPr/>
          <p:nvPr/>
        </p:nvCxnSpPr>
        <p:spPr>
          <a:xfrm flipV="1">
            <a:off x="5057801" y="3148636"/>
            <a:ext cx="1832429" cy="678684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 flipH="1">
            <a:off x="5850173" y="3827320"/>
            <a:ext cx="1083847" cy="175144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 flipH="1">
            <a:off x="6002574" y="3827320"/>
            <a:ext cx="887656" cy="327544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 flipH="1">
            <a:off x="6154974" y="3827320"/>
            <a:ext cx="735256" cy="479944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912997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>
          <a:xfrm>
            <a:off x="4656035" y="3081253"/>
            <a:ext cx="1498938" cy="1466835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/>
              <a:t>name: John</a:t>
            </a:r>
          </a:p>
          <a:p>
            <a:r>
              <a:rPr lang="en-US" dirty="0" smtClean="0"/>
              <a:t>year: 1</a:t>
            </a:r>
          </a:p>
          <a:p>
            <a:r>
              <a:rPr lang="en-US" dirty="0" err="1" smtClean="0"/>
              <a:t>dept</a:t>
            </a:r>
            <a:r>
              <a:rPr lang="en-US" dirty="0" smtClean="0"/>
              <a:t>: </a:t>
            </a:r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4503635" y="2928853"/>
            <a:ext cx="1498938" cy="1466835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/>
              <a:t>name: John</a:t>
            </a:r>
          </a:p>
          <a:p>
            <a:r>
              <a:rPr lang="en-US" dirty="0" smtClean="0"/>
              <a:t>year: 1</a:t>
            </a:r>
          </a:p>
          <a:p>
            <a:r>
              <a:rPr lang="en-US" dirty="0" err="1" smtClean="0"/>
              <a:t>dept</a:t>
            </a:r>
            <a:r>
              <a:rPr lang="en-US" dirty="0" smtClean="0"/>
              <a:t>: 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One-to-Many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Reference vector (wrong)</a:t>
            </a:r>
          </a:p>
          <a:p>
            <a:pPr marL="457200" lvl="1" indent="0">
              <a:buNone/>
            </a:pPr>
            <a:r>
              <a:rPr lang="en-US" dirty="0" smtClean="0"/>
              <a:t>class Department;</a:t>
            </a:r>
          </a:p>
          <a:p>
            <a:pPr marL="457200" lvl="1" indent="0">
              <a:buNone/>
            </a:pPr>
            <a:r>
              <a:rPr lang="en-US" dirty="0" smtClean="0"/>
              <a:t>class Student {</a:t>
            </a:r>
          </a:p>
          <a:p>
            <a:pPr marL="914400" lvl="2" indent="0">
              <a:buNone/>
            </a:pPr>
            <a:r>
              <a:rPr lang="en-US" dirty="0" err="1" smtClean="0"/>
              <a:t>Dept</a:t>
            </a:r>
            <a:r>
              <a:rPr lang="en-US" dirty="0" smtClean="0"/>
              <a:t> &amp;</a:t>
            </a:r>
            <a:r>
              <a:rPr lang="en-US" dirty="0" err="1" smtClean="0"/>
              <a:t>dept</a:t>
            </a:r>
            <a:r>
              <a:rPr lang="en-US" dirty="0" smtClean="0"/>
              <a:t>;</a:t>
            </a:r>
          </a:p>
          <a:p>
            <a:pPr marL="457200" lvl="1" indent="0">
              <a:buNone/>
            </a:pPr>
            <a:r>
              <a:rPr lang="en-US" dirty="0" smtClean="0"/>
              <a:t>}</a:t>
            </a:r>
          </a:p>
          <a:p>
            <a:pPr marL="457200" lvl="1" indent="0">
              <a:buNone/>
            </a:pPr>
            <a:r>
              <a:rPr lang="en-US" dirty="0" smtClean="0"/>
              <a:t>class </a:t>
            </a:r>
            <a:r>
              <a:rPr lang="en-US" dirty="0" err="1" smtClean="0"/>
              <a:t>Dept</a:t>
            </a:r>
            <a:r>
              <a:rPr lang="en-US" dirty="0" smtClean="0"/>
              <a:t> {</a:t>
            </a:r>
          </a:p>
          <a:p>
            <a:pPr marL="457200" lvl="1" indent="0">
              <a:buNone/>
            </a:pPr>
            <a:r>
              <a:rPr lang="en-US" dirty="0"/>
              <a:t>	</a:t>
            </a:r>
            <a:r>
              <a:rPr lang="en-US" sz="2400" dirty="0" smtClean="0"/>
              <a:t>vector&lt;Student &amp;&gt; students;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smtClean="0">
                <a:solidFill>
                  <a:srgbClr val="FF0000"/>
                </a:solidFill>
                <a:sym typeface="Wingdings"/>
              </a:rPr>
              <a:t> ERROR</a:t>
            </a:r>
            <a:endParaRPr lang="en-US" sz="2400" dirty="0" smtClean="0">
              <a:solidFill>
                <a:srgbClr val="FF0000"/>
              </a:solidFill>
            </a:endParaRPr>
          </a:p>
          <a:p>
            <a:pPr marL="457200" lvl="1" indent="0">
              <a:buNone/>
            </a:pPr>
            <a:r>
              <a:rPr lang="en-US" dirty="0"/>
              <a:t>}</a:t>
            </a:r>
            <a:endParaRPr lang="en-US" dirty="0" smtClean="0"/>
          </a:p>
        </p:txBody>
      </p:sp>
      <p:sp>
        <p:nvSpPr>
          <p:cNvPr id="4" name="Rectangle 3"/>
          <p:cNvSpPr/>
          <p:nvPr/>
        </p:nvSpPr>
        <p:spPr>
          <a:xfrm>
            <a:off x="4351235" y="2776453"/>
            <a:ext cx="1498938" cy="1466835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/>
              <a:t>name: John</a:t>
            </a:r>
          </a:p>
          <a:p>
            <a:r>
              <a:rPr lang="en-US" dirty="0" smtClean="0"/>
              <a:t>year: 1</a:t>
            </a:r>
          </a:p>
          <a:p>
            <a:r>
              <a:rPr lang="en-US" dirty="0" err="1" smtClean="0"/>
              <a:t>dept</a:t>
            </a:r>
            <a:r>
              <a:rPr lang="en-US" dirty="0" smtClean="0"/>
              <a:t>: 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4472544" y="2338592"/>
            <a:ext cx="117051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Student</a:t>
            </a:r>
            <a:endParaRPr lang="en-US" sz="2400" dirty="0"/>
          </a:p>
        </p:txBody>
      </p:sp>
      <p:sp>
        <p:nvSpPr>
          <p:cNvPr id="6" name="Rectangle 5"/>
          <p:cNvSpPr/>
          <p:nvPr/>
        </p:nvSpPr>
        <p:spPr>
          <a:xfrm>
            <a:off x="6890230" y="2776453"/>
            <a:ext cx="1861095" cy="1466835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/>
              <a:t>name: Comp. </a:t>
            </a:r>
            <a:r>
              <a:rPr lang="en-US" dirty="0" err="1" smtClean="0"/>
              <a:t>Eng</a:t>
            </a:r>
            <a:endParaRPr lang="en-US" dirty="0" smtClean="0"/>
          </a:p>
          <a:p>
            <a:r>
              <a:rPr lang="en-US" dirty="0" smtClean="0"/>
              <a:t>college: Eng.</a:t>
            </a:r>
          </a:p>
          <a:p>
            <a:r>
              <a:rPr lang="en-US" dirty="0" smtClean="0"/>
              <a:t>students: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6934020" y="2338592"/>
            <a:ext cx="171047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Department</a:t>
            </a:r>
            <a:endParaRPr lang="en-US" sz="2400" dirty="0"/>
          </a:p>
        </p:txBody>
      </p:sp>
      <p:cxnSp>
        <p:nvCxnSpPr>
          <p:cNvPr id="9" name="Straight Arrow Connector 8"/>
          <p:cNvCxnSpPr/>
          <p:nvPr/>
        </p:nvCxnSpPr>
        <p:spPr>
          <a:xfrm flipV="1">
            <a:off x="5057801" y="3148636"/>
            <a:ext cx="1832429" cy="678684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 flipH="1">
            <a:off x="5850173" y="3827320"/>
            <a:ext cx="1083847" cy="175144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 flipH="1">
            <a:off x="6002574" y="3827320"/>
            <a:ext cx="887656" cy="327544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 flipH="1">
            <a:off x="6154974" y="3827320"/>
            <a:ext cx="735256" cy="479944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435420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>
          <a:xfrm>
            <a:off x="4656035" y="2949895"/>
            <a:ext cx="1498938" cy="1466835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/>
              <a:t>name: John</a:t>
            </a:r>
          </a:p>
          <a:p>
            <a:r>
              <a:rPr lang="en-US" dirty="0" smtClean="0"/>
              <a:t>year: 1</a:t>
            </a:r>
          </a:p>
          <a:p>
            <a:r>
              <a:rPr lang="en-US" dirty="0" err="1" smtClean="0"/>
              <a:t>dept</a:t>
            </a:r>
            <a:r>
              <a:rPr lang="en-US" dirty="0" smtClean="0"/>
              <a:t>: </a:t>
            </a:r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4503635" y="2797495"/>
            <a:ext cx="1498938" cy="1466835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/>
              <a:t>name: John</a:t>
            </a:r>
          </a:p>
          <a:p>
            <a:r>
              <a:rPr lang="en-US" dirty="0" smtClean="0"/>
              <a:t>year: 1</a:t>
            </a:r>
          </a:p>
          <a:p>
            <a:r>
              <a:rPr lang="en-US" dirty="0" err="1" smtClean="0"/>
              <a:t>dept</a:t>
            </a:r>
            <a:r>
              <a:rPr lang="en-US" dirty="0" smtClean="0"/>
              <a:t>: 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One-to-Many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Reference wrapper</a:t>
            </a:r>
            <a:r>
              <a:rPr lang="en-US" dirty="0" smtClean="0"/>
              <a:t> vector (C++11)</a:t>
            </a:r>
          </a:p>
          <a:p>
            <a:pPr marL="457200" lvl="1" indent="0">
              <a:buNone/>
            </a:pPr>
            <a:r>
              <a:rPr lang="en-US" dirty="0" smtClean="0"/>
              <a:t>class Department;</a:t>
            </a:r>
          </a:p>
          <a:p>
            <a:pPr marL="457200" lvl="1" indent="0">
              <a:buNone/>
            </a:pPr>
            <a:r>
              <a:rPr lang="en-US" dirty="0" smtClean="0"/>
              <a:t>class Student {</a:t>
            </a:r>
          </a:p>
          <a:p>
            <a:pPr marL="914400" lvl="2" indent="0">
              <a:buNone/>
            </a:pPr>
            <a:r>
              <a:rPr lang="en-US" dirty="0" err="1" smtClean="0"/>
              <a:t>Dept</a:t>
            </a:r>
            <a:r>
              <a:rPr lang="en-US" dirty="0" smtClean="0"/>
              <a:t> &amp;</a:t>
            </a:r>
            <a:r>
              <a:rPr lang="en-US" dirty="0" err="1" smtClean="0"/>
              <a:t>dept</a:t>
            </a:r>
            <a:r>
              <a:rPr lang="en-US" dirty="0" smtClean="0"/>
              <a:t>;</a:t>
            </a:r>
          </a:p>
          <a:p>
            <a:pPr marL="457200" lvl="1" indent="0">
              <a:buNone/>
            </a:pPr>
            <a:r>
              <a:rPr lang="en-US" dirty="0" smtClean="0"/>
              <a:t>}</a:t>
            </a:r>
          </a:p>
          <a:p>
            <a:pPr marL="457200" lvl="1" indent="0">
              <a:buNone/>
            </a:pPr>
            <a:r>
              <a:rPr lang="en-US" dirty="0" smtClean="0"/>
              <a:t>class </a:t>
            </a:r>
            <a:r>
              <a:rPr lang="en-US" dirty="0" err="1" smtClean="0"/>
              <a:t>Dept</a:t>
            </a:r>
            <a:r>
              <a:rPr lang="en-US" dirty="0" smtClean="0"/>
              <a:t> {</a:t>
            </a:r>
          </a:p>
          <a:p>
            <a:pPr marL="457200" lvl="1" indent="0">
              <a:buNone/>
            </a:pPr>
            <a:r>
              <a:rPr lang="en-US" dirty="0"/>
              <a:t>	</a:t>
            </a:r>
            <a:r>
              <a:rPr lang="en-US" sz="2400" dirty="0" smtClean="0"/>
              <a:t>vector&lt;</a:t>
            </a:r>
            <a:r>
              <a:rPr lang="en-US" sz="2400" dirty="0" err="1" smtClean="0">
                <a:solidFill>
                  <a:srgbClr val="FF0000"/>
                </a:solidFill>
              </a:rPr>
              <a:t>std</a:t>
            </a:r>
            <a:r>
              <a:rPr lang="en-US" sz="2400" dirty="0" smtClean="0">
                <a:solidFill>
                  <a:srgbClr val="FF0000"/>
                </a:solidFill>
              </a:rPr>
              <a:t>::</a:t>
            </a:r>
            <a:r>
              <a:rPr lang="en-US" sz="2400" dirty="0" err="1" smtClean="0">
                <a:solidFill>
                  <a:srgbClr val="FF0000"/>
                </a:solidFill>
              </a:rPr>
              <a:t>reference_wrapper</a:t>
            </a:r>
            <a:r>
              <a:rPr lang="en-US" sz="2400" dirty="0" smtClean="0"/>
              <a:t>&lt;Student&gt;&gt; students;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</a:p>
          <a:p>
            <a:pPr marL="457200" lvl="1" indent="0">
              <a:buNone/>
            </a:pPr>
            <a:r>
              <a:rPr lang="en-US" sz="2400" dirty="0" smtClean="0"/>
              <a:t>	string </a:t>
            </a:r>
            <a:r>
              <a:rPr lang="en-US" sz="2400" dirty="0" err="1" smtClean="0"/>
              <a:t>std_name</a:t>
            </a:r>
            <a:r>
              <a:rPr lang="en-US" sz="2400" dirty="0" smtClean="0"/>
              <a:t>(</a:t>
            </a:r>
            <a:r>
              <a:rPr lang="en-US" sz="2400" dirty="0" err="1" smtClean="0"/>
              <a:t>int</a:t>
            </a:r>
            <a:r>
              <a:rPr lang="en-US" sz="2400" dirty="0" smtClean="0"/>
              <a:t> </a:t>
            </a:r>
            <a:r>
              <a:rPr lang="en-US" sz="2400" dirty="0" err="1" smtClean="0"/>
              <a:t>i</a:t>
            </a:r>
            <a:r>
              <a:rPr lang="en-US" sz="2400" dirty="0" smtClean="0"/>
              <a:t>) { return students[</a:t>
            </a:r>
            <a:r>
              <a:rPr lang="en-US" sz="2400" dirty="0" err="1" smtClean="0"/>
              <a:t>i</a:t>
            </a:r>
            <a:r>
              <a:rPr lang="en-US" sz="2400" dirty="0" smtClean="0"/>
              <a:t>].</a:t>
            </a:r>
            <a:r>
              <a:rPr lang="en-US" sz="2400" dirty="0" err="1" smtClean="0"/>
              <a:t>get_name</a:t>
            </a:r>
            <a:r>
              <a:rPr lang="en-US" sz="2400" dirty="0" smtClean="0"/>
              <a:t>(); }</a:t>
            </a:r>
            <a:endParaRPr lang="en-US" sz="2400" dirty="0" smtClean="0">
              <a:solidFill>
                <a:srgbClr val="FF0000"/>
              </a:solidFill>
            </a:endParaRPr>
          </a:p>
          <a:p>
            <a:pPr marL="457200" lvl="1" indent="0">
              <a:buNone/>
            </a:pPr>
            <a:r>
              <a:rPr lang="en-US" dirty="0"/>
              <a:t>}</a:t>
            </a:r>
            <a:endParaRPr lang="en-US" dirty="0" smtClean="0"/>
          </a:p>
        </p:txBody>
      </p:sp>
      <p:sp>
        <p:nvSpPr>
          <p:cNvPr id="4" name="Rectangle 3"/>
          <p:cNvSpPr/>
          <p:nvPr/>
        </p:nvSpPr>
        <p:spPr>
          <a:xfrm>
            <a:off x="4351235" y="2645095"/>
            <a:ext cx="1498938" cy="1466835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/>
              <a:t>name: John</a:t>
            </a:r>
          </a:p>
          <a:p>
            <a:r>
              <a:rPr lang="en-US" dirty="0" smtClean="0"/>
              <a:t>year: 1</a:t>
            </a:r>
          </a:p>
          <a:p>
            <a:r>
              <a:rPr lang="en-US" dirty="0" err="1" smtClean="0"/>
              <a:t>dept</a:t>
            </a:r>
            <a:r>
              <a:rPr lang="en-US" dirty="0" smtClean="0"/>
              <a:t>: 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4472544" y="2207234"/>
            <a:ext cx="117051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Student</a:t>
            </a:r>
            <a:endParaRPr lang="en-US" sz="2400" dirty="0"/>
          </a:p>
        </p:txBody>
      </p:sp>
      <p:sp>
        <p:nvSpPr>
          <p:cNvPr id="6" name="Rectangle 5"/>
          <p:cNvSpPr/>
          <p:nvPr/>
        </p:nvSpPr>
        <p:spPr>
          <a:xfrm>
            <a:off x="6890230" y="2645095"/>
            <a:ext cx="1861095" cy="1466835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/>
              <a:t>name: Comp. </a:t>
            </a:r>
            <a:r>
              <a:rPr lang="en-US" dirty="0" err="1" smtClean="0"/>
              <a:t>Eng</a:t>
            </a:r>
            <a:endParaRPr lang="en-US" dirty="0" smtClean="0"/>
          </a:p>
          <a:p>
            <a:r>
              <a:rPr lang="en-US" dirty="0" smtClean="0"/>
              <a:t>college: Eng.</a:t>
            </a:r>
          </a:p>
          <a:p>
            <a:r>
              <a:rPr lang="en-US" dirty="0" smtClean="0"/>
              <a:t>students: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6934020" y="2207234"/>
            <a:ext cx="171047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Department</a:t>
            </a:r>
            <a:endParaRPr lang="en-US" sz="2400" dirty="0"/>
          </a:p>
        </p:txBody>
      </p:sp>
      <p:cxnSp>
        <p:nvCxnSpPr>
          <p:cNvPr id="9" name="Straight Arrow Connector 8"/>
          <p:cNvCxnSpPr/>
          <p:nvPr/>
        </p:nvCxnSpPr>
        <p:spPr>
          <a:xfrm flipV="1">
            <a:off x="5057801" y="3017278"/>
            <a:ext cx="1832429" cy="678684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 flipH="1">
            <a:off x="5850173" y="3695962"/>
            <a:ext cx="1083847" cy="175144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 flipH="1">
            <a:off x="6002574" y="3695962"/>
            <a:ext cx="887656" cy="327544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 flipH="1">
            <a:off x="6154974" y="3695962"/>
            <a:ext cx="735256" cy="479944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8841693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실</a:t>
            </a:r>
            <a:r>
              <a:rPr lang="ko-KR" altLang="en-US" dirty="0" smtClean="0"/>
              <a:t>습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dirty="0" err="1" smtClean="0"/>
              <a:t>reference_wrapper</a:t>
            </a:r>
            <a:r>
              <a:rPr lang="en-US" dirty="0"/>
              <a:t> </a:t>
            </a:r>
            <a:r>
              <a:rPr lang="en-US" dirty="0" smtClean="0"/>
              <a:t>vector</a:t>
            </a:r>
            <a:r>
              <a:rPr lang="ko-KR" altLang="en-US" dirty="0" smtClean="0"/>
              <a:t>를 써서 </a:t>
            </a:r>
            <a:r>
              <a:rPr lang="en-US" altLang="ko-KR" dirty="0" err="1" smtClean="0"/>
              <a:t>Dept</a:t>
            </a:r>
            <a:r>
              <a:rPr lang="ko-KR" altLang="en-US" dirty="0" smtClean="0"/>
              <a:t>의 </a:t>
            </a:r>
            <a:r>
              <a:rPr lang="en-US" altLang="ko-KR" dirty="0" smtClean="0"/>
              <a:t>students </a:t>
            </a:r>
            <a:r>
              <a:rPr lang="ko-KR" altLang="en-US" dirty="0" smtClean="0"/>
              <a:t>를 수정</a:t>
            </a:r>
            <a:r>
              <a:rPr lang="en-US" altLang="ko-KR" dirty="0" smtClean="0"/>
              <a:t>,</a:t>
            </a:r>
            <a:r>
              <a:rPr lang="ko-KR" altLang="en-US" dirty="0" smtClean="0"/>
              <a:t> 해당 코드 수정</a:t>
            </a:r>
            <a:endParaRPr lang="en-US" altLang="ko-KR" dirty="0" smtClean="0"/>
          </a:p>
          <a:p>
            <a:r>
              <a:rPr lang="en-US" dirty="0" err="1" smtClean="0"/>
              <a:t>Dept</a:t>
            </a:r>
            <a:r>
              <a:rPr lang="en-US" dirty="0" smtClean="0"/>
              <a:t>::</a:t>
            </a:r>
            <a:r>
              <a:rPr lang="en-US" dirty="0" err="1" smtClean="0"/>
              <a:t>set_name</a:t>
            </a:r>
            <a:r>
              <a:rPr lang="en-US" dirty="0" smtClean="0"/>
              <a:t>() </a:t>
            </a:r>
            <a:r>
              <a:rPr lang="ko-KR" altLang="en-US" dirty="0" smtClean="0"/>
              <a:t>정의</a:t>
            </a:r>
            <a:endParaRPr lang="en-US" altLang="ko-KR" dirty="0" smtClean="0"/>
          </a:p>
          <a:p>
            <a:r>
              <a:rPr lang="en-US" dirty="0" smtClean="0"/>
              <a:t>Test</a:t>
            </a:r>
          </a:p>
          <a:p>
            <a:pPr marL="0" indent="0">
              <a:buNone/>
            </a:pPr>
            <a:r>
              <a:rPr lang="en-US" dirty="0" smtClean="0"/>
              <a:t> 	</a:t>
            </a:r>
            <a:r>
              <a:rPr lang="en-US" dirty="0" err="1" smtClean="0"/>
              <a:t>Dept</a:t>
            </a:r>
            <a:r>
              <a:rPr lang="en-US" dirty="0" smtClean="0"/>
              <a:t> </a:t>
            </a:r>
            <a:r>
              <a:rPr lang="en-US" dirty="0" err="1" smtClean="0"/>
              <a:t>ce</a:t>
            </a:r>
            <a:r>
              <a:rPr lang="en-US" dirty="0" smtClean="0"/>
              <a:t>( "Computer Engineering" );</a:t>
            </a:r>
          </a:p>
          <a:p>
            <a:pPr marL="0" indent="0">
              <a:buNone/>
            </a:pPr>
            <a:r>
              <a:rPr lang="en-US" dirty="0" smtClean="0"/>
              <a:t>   	Student s1( "Kim", "</a:t>
            </a:r>
            <a:r>
              <a:rPr lang="en-US" dirty="0" err="1" smtClean="0"/>
              <a:t>Soochul</a:t>
            </a:r>
            <a:r>
              <a:rPr lang="en-US" dirty="0" smtClean="0"/>
              <a:t>", </a:t>
            </a:r>
            <a:r>
              <a:rPr lang="en-US" dirty="0" err="1" smtClean="0"/>
              <a:t>ce</a:t>
            </a:r>
            <a:r>
              <a:rPr lang="en-US" dirty="0" smtClean="0"/>
              <a:t> );    </a:t>
            </a:r>
          </a:p>
          <a:p>
            <a:pPr marL="0" indent="0">
              <a:buNone/>
            </a:pPr>
            <a:r>
              <a:rPr lang="en-US" dirty="0" smtClean="0"/>
              <a:t>    	</a:t>
            </a:r>
            <a:r>
              <a:rPr lang="en-US" dirty="0" err="1" smtClean="0"/>
              <a:t>ce.set_name</a:t>
            </a:r>
            <a:r>
              <a:rPr lang="en-US" dirty="0" smtClean="0"/>
              <a:t>("Computer Eng.");</a:t>
            </a:r>
          </a:p>
          <a:p>
            <a:pPr marL="0" indent="0">
              <a:buNone/>
            </a:pPr>
            <a:r>
              <a:rPr lang="en-US" dirty="0" smtClean="0"/>
              <a:t>    	check( "</a:t>
            </a:r>
            <a:r>
              <a:rPr lang="en-US" dirty="0" err="1" smtClean="0"/>
              <a:t>dept</a:t>
            </a:r>
            <a:r>
              <a:rPr lang="en-US" dirty="0" smtClean="0"/>
              <a:t> name", s1.get_dept().</a:t>
            </a:r>
            <a:r>
              <a:rPr lang="en-US" dirty="0" err="1" smtClean="0"/>
              <a:t>get_name</a:t>
            </a:r>
            <a:r>
              <a:rPr lang="en-US" dirty="0" smtClean="0"/>
              <a:t>(), </a:t>
            </a:r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smtClean="0"/>
              <a:t>		"Computer Engineering" );    </a:t>
            </a:r>
          </a:p>
          <a:p>
            <a:pPr marL="0" indent="0">
              <a:buNone/>
            </a:pPr>
            <a:r>
              <a:rPr lang="en-US" dirty="0" smtClean="0"/>
              <a:t>    	check( "</a:t>
            </a:r>
            <a:r>
              <a:rPr lang="en-US" dirty="0" err="1" smtClean="0"/>
              <a:t>std</a:t>
            </a:r>
            <a:r>
              <a:rPr lang="en-US" dirty="0" smtClean="0"/>
              <a:t> name", </a:t>
            </a:r>
            <a:r>
              <a:rPr lang="en-US" dirty="0" err="1" smtClean="0"/>
              <a:t>ce.get_student_at</a:t>
            </a:r>
            <a:r>
              <a:rPr lang="en-US" dirty="0" smtClean="0"/>
              <a:t>(0).</a:t>
            </a:r>
            <a:r>
              <a:rPr lang="en-US" dirty="0" err="1" smtClean="0"/>
              <a:t>get_name</a:t>
            </a:r>
            <a:r>
              <a:rPr lang="en-US" dirty="0" smtClean="0"/>
              <a:t>(),</a:t>
            </a:r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smtClean="0"/>
              <a:t>		"Kim </a:t>
            </a:r>
            <a:r>
              <a:rPr lang="en-US" dirty="0" err="1" smtClean="0"/>
              <a:t>Soochul</a:t>
            </a:r>
            <a:r>
              <a:rPr lang="en-US" dirty="0" smtClean="0"/>
              <a:t>" );   </a:t>
            </a:r>
          </a:p>
          <a:p>
            <a:pPr marL="0" indent="0">
              <a:buNone/>
            </a:pPr>
            <a:r>
              <a:rPr lang="en-US" dirty="0" smtClean="0"/>
              <a:t>    	s1.promote(); // year become 2</a:t>
            </a:r>
          </a:p>
          <a:p>
            <a:pPr marL="0" indent="0">
              <a:buNone/>
            </a:pPr>
            <a:r>
              <a:rPr lang="en-US" dirty="0" smtClean="0"/>
              <a:t>    	check( "s1's year from </a:t>
            </a:r>
            <a:r>
              <a:rPr lang="en-US" dirty="0" err="1" smtClean="0"/>
              <a:t>dept</a:t>
            </a:r>
            <a:r>
              <a:rPr lang="en-US" dirty="0" smtClean="0"/>
              <a:t>", </a:t>
            </a:r>
            <a:r>
              <a:rPr lang="en-US" dirty="0" err="1" smtClean="0"/>
              <a:t>ce.get_student_at</a:t>
            </a:r>
            <a:r>
              <a:rPr lang="en-US" dirty="0" smtClean="0"/>
              <a:t>(0).</a:t>
            </a:r>
            <a:r>
              <a:rPr lang="en-US" dirty="0" err="1" smtClean="0"/>
              <a:t>get_year</a:t>
            </a:r>
            <a:r>
              <a:rPr lang="en-US" dirty="0" smtClean="0"/>
              <a:t>(), 2 );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9133778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/>
          <p:nvPr/>
        </p:nvSpPr>
        <p:spPr>
          <a:xfrm>
            <a:off x="7195030" y="2949895"/>
            <a:ext cx="1861095" cy="1466835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/>
              <a:t>name: Comp. </a:t>
            </a:r>
            <a:r>
              <a:rPr lang="en-US" dirty="0" err="1" smtClean="0"/>
              <a:t>Eng</a:t>
            </a:r>
            <a:endParaRPr lang="en-US" dirty="0" smtClean="0"/>
          </a:p>
          <a:p>
            <a:r>
              <a:rPr lang="en-US" dirty="0" smtClean="0"/>
              <a:t>college: Eng.</a:t>
            </a:r>
          </a:p>
          <a:p>
            <a:r>
              <a:rPr lang="en-US" dirty="0" smtClean="0"/>
              <a:t>students:</a:t>
            </a:r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7042630" y="2797495"/>
            <a:ext cx="1861095" cy="1466835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/>
              <a:t>name: Comp. </a:t>
            </a:r>
            <a:r>
              <a:rPr lang="en-US" dirty="0" err="1" smtClean="0"/>
              <a:t>Eng</a:t>
            </a:r>
            <a:endParaRPr lang="en-US" dirty="0" smtClean="0"/>
          </a:p>
          <a:p>
            <a:r>
              <a:rPr lang="en-US" dirty="0" smtClean="0"/>
              <a:t>college: Eng.</a:t>
            </a:r>
          </a:p>
          <a:p>
            <a:r>
              <a:rPr lang="en-US" dirty="0" smtClean="0"/>
              <a:t>students:</a:t>
            </a:r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4656035" y="2949895"/>
            <a:ext cx="1498938" cy="1466835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/>
              <a:t>name: John</a:t>
            </a:r>
          </a:p>
          <a:p>
            <a:r>
              <a:rPr lang="en-US" dirty="0" smtClean="0"/>
              <a:t>year: 1</a:t>
            </a:r>
          </a:p>
          <a:p>
            <a:r>
              <a:rPr lang="en-US" dirty="0" err="1" smtClean="0"/>
              <a:t>dept</a:t>
            </a:r>
            <a:r>
              <a:rPr lang="en-US" dirty="0" smtClean="0"/>
              <a:t>: </a:t>
            </a:r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4503635" y="2797495"/>
            <a:ext cx="1498938" cy="1466835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/>
              <a:t>name: John</a:t>
            </a:r>
          </a:p>
          <a:p>
            <a:r>
              <a:rPr lang="en-US" dirty="0" smtClean="0"/>
              <a:t>year: 1</a:t>
            </a:r>
          </a:p>
          <a:p>
            <a:r>
              <a:rPr lang="en-US" dirty="0" err="1" smtClean="0"/>
              <a:t>dept</a:t>
            </a:r>
            <a:r>
              <a:rPr lang="en-US" dirty="0" smtClean="0"/>
              <a:t>: 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Many-to-Many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lvl="1" indent="0">
              <a:buNone/>
            </a:pPr>
            <a:r>
              <a:rPr lang="en-US" dirty="0" smtClean="0"/>
              <a:t>class Department;</a:t>
            </a:r>
          </a:p>
          <a:p>
            <a:pPr marL="457200" lvl="1" indent="0">
              <a:buNone/>
            </a:pPr>
            <a:r>
              <a:rPr lang="en-US" dirty="0" smtClean="0"/>
              <a:t>class Student {</a:t>
            </a:r>
          </a:p>
          <a:p>
            <a:pPr marL="914400" lvl="2" indent="0">
              <a:buNone/>
            </a:pPr>
            <a:r>
              <a:rPr lang="en-US" dirty="0" smtClean="0"/>
              <a:t>vector&lt;…&gt; subjects;</a:t>
            </a:r>
          </a:p>
          <a:p>
            <a:pPr marL="457200" lvl="1" indent="0">
              <a:buNone/>
            </a:pPr>
            <a:r>
              <a:rPr lang="en-US" dirty="0" smtClean="0"/>
              <a:t>}</a:t>
            </a:r>
          </a:p>
          <a:p>
            <a:pPr marL="457200" lvl="1" indent="0">
              <a:buNone/>
            </a:pPr>
            <a:r>
              <a:rPr lang="en-US" dirty="0" smtClean="0"/>
              <a:t>class Subject {</a:t>
            </a:r>
          </a:p>
          <a:p>
            <a:pPr marL="457200" lvl="1" indent="0">
              <a:buNone/>
            </a:pPr>
            <a:r>
              <a:rPr lang="en-US" dirty="0"/>
              <a:t>	</a:t>
            </a:r>
            <a:r>
              <a:rPr lang="en-US" sz="2400" dirty="0" smtClean="0"/>
              <a:t>vector&lt;</a:t>
            </a:r>
            <a:r>
              <a:rPr lang="en-US" sz="2400" dirty="0" smtClean="0">
                <a:solidFill>
                  <a:srgbClr val="FF0000"/>
                </a:solidFill>
              </a:rPr>
              <a:t>…</a:t>
            </a:r>
            <a:r>
              <a:rPr lang="en-US" sz="2400" dirty="0" smtClean="0"/>
              <a:t>&gt; students;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</a:p>
          <a:p>
            <a:pPr marL="457200" lvl="1" indent="0">
              <a:buNone/>
            </a:pPr>
            <a:r>
              <a:rPr lang="en-US" dirty="0" smtClean="0"/>
              <a:t>}</a:t>
            </a:r>
          </a:p>
        </p:txBody>
      </p:sp>
      <p:sp>
        <p:nvSpPr>
          <p:cNvPr id="4" name="Rectangle 3"/>
          <p:cNvSpPr/>
          <p:nvPr/>
        </p:nvSpPr>
        <p:spPr>
          <a:xfrm>
            <a:off x="4351235" y="2645095"/>
            <a:ext cx="1498938" cy="1466835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/>
              <a:t>name: John</a:t>
            </a:r>
          </a:p>
          <a:p>
            <a:r>
              <a:rPr lang="en-US" dirty="0" smtClean="0"/>
              <a:t>year: 1</a:t>
            </a:r>
          </a:p>
          <a:p>
            <a:r>
              <a:rPr lang="en-US" dirty="0" smtClean="0"/>
              <a:t>subjects: 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4472544" y="2207234"/>
            <a:ext cx="117051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Student</a:t>
            </a:r>
            <a:endParaRPr lang="en-US" sz="2400" dirty="0"/>
          </a:p>
        </p:txBody>
      </p:sp>
      <p:sp>
        <p:nvSpPr>
          <p:cNvPr id="6" name="Rectangle 5"/>
          <p:cNvSpPr/>
          <p:nvPr/>
        </p:nvSpPr>
        <p:spPr>
          <a:xfrm>
            <a:off x="6890230" y="2645095"/>
            <a:ext cx="1861095" cy="1466835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/>
              <a:t>name: Comp. </a:t>
            </a:r>
            <a:r>
              <a:rPr lang="en-US" dirty="0" err="1" smtClean="0"/>
              <a:t>Eng</a:t>
            </a:r>
            <a:endParaRPr lang="en-US" dirty="0" smtClean="0"/>
          </a:p>
          <a:p>
            <a:r>
              <a:rPr lang="en-US" dirty="0" smtClean="0"/>
              <a:t>college: Eng.</a:t>
            </a:r>
          </a:p>
          <a:p>
            <a:r>
              <a:rPr lang="en-US" dirty="0" smtClean="0"/>
              <a:t>students: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6934020" y="2207234"/>
            <a:ext cx="122987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Subjects</a:t>
            </a:r>
            <a:endParaRPr lang="en-US" sz="2400" dirty="0"/>
          </a:p>
        </p:txBody>
      </p:sp>
      <p:cxnSp>
        <p:nvCxnSpPr>
          <p:cNvPr id="11" name="Straight Arrow Connector 10"/>
          <p:cNvCxnSpPr/>
          <p:nvPr/>
        </p:nvCxnSpPr>
        <p:spPr>
          <a:xfrm flipH="1">
            <a:off x="5850173" y="3695962"/>
            <a:ext cx="1083847" cy="175144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 flipH="1">
            <a:off x="6002574" y="3695962"/>
            <a:ext cx="887656" cy="327544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 flipH="1">
            <a:off x="6154974" y="3695962"/>
            <a:ext cx="735256" cy="479944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8" name="Elbow Connector 17"/>
          <p:cNvCxnSpPr>
            <a:stCxn id="4" idx="2"/>
            <a:endCxn id="6" idx="2"/>
          </p:cNvCxnSpPr>
          <p:nvPr/>
        </p:nvCxnSpPr>
        <p:spPr>
          <a:xfrm rot="16200000" flipH="1">
            <a:off x="6460741" y="2751893"/>
            <a:ext cx="12700" cy="2720074"/>
          </a:xfrm>
          <a:prstGeom prst="bentConnector3">
            <a:avLst>
              <a:gd name="adj1" fmla="val 6282047"/>
            </a:avLst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0" name="Elbow Connector 19"/>
          <p:cNvCxnSpPr>
            <a:stCxn id="4" idx="2"/>
            <a:endCxn id="16" idx="2"/>
          </p:cNvCxnSpPr>
          <p:nvPr/>
        </p:nvCxnSpPr>
        <p:spPr>
          <a:xfrm rot="16200000" flipH="1">
            <a:off x="6460741" y="2751893"/>
            <a:ext cx="152400" cy="2872474"/>
          </a:xfrm>
          <a:prstGeom prst="bentConnector3">
            <a:avLst>
              <a:gd name="adj1" fmla="val 609138"/>
            </a:avLst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4" name="Elbow Connector 23"/>
          <p:cNvCxnSpPr>
            <a:stCxn id="4" idx="2"/>
            <a:endCxn id="17" idx="2"/>
          </p:cNvCxnSpPr>
          <p:nvPr/>
        </p:nvCxnSpPr>
        <p:spPr>
          <a:xfrm rot="16200000" flipH="1">
            <a:off x="6460741" y="2751893"/>
            <a:ext cx="304800" cy="3024874"/>
          </a:xfrm>
          <a:prstGeom prst="bentConnector3">
            <a:avLst>
              <a:gd name="adj1" fmla="val 354569"/>
            </a:avLst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4547307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72</TotalTime>
  <Words>428</Words>
  <Application>Microsoft Macintosh PowerPoint</Application>
  <PresentationFormat>On-screen Show (4:3)</PresentationFormat>
  <Paragraphs>164</Paragraphs>
  <Slides>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Office Theme</vt:lpstr>
      <vt:lpstr>Class2Class Connection</vt:lpstr>
      <vt:lpstr>One-to-One</vt:lpstr>
      <vt:lpstr>One-to-Many</vt:lpstr>
      <vt:lpstr>One-to-Many</vt:lpstr>
      <vt:lpstr>One-to-Many</vt:lpstr>
      <vt:lpstr>One-to-Many</vt:lpstr>
      <vt:lpstr>실습</vt:lpstr>
      <vt:lpstr>Many-to-Many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Class2Class Connection</dc:title>
  <dc:creator>Minho Shin</dc:creator>
  <cp:lastModifiedBy>Minho Shin</cp:lastModifiedBy>
  <cp:revision>21</cp:revision>
  <dcterms:created xsi:type="dcterms:W3CDTF">2014-10-22T17:38:11Z</dcterms:created>
  <dcterms:modified xsi:type="dcterms:W3CDTF">2014-10-22T18:50:27Z</dcterms:modified>
</cp:coreProperties>
</file>