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83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6171-47C8-4243-95E3-AD734574FAE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B9FEF-FC3F-2F4B-ABE8-F6208277F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8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6171-47C8-4243-95E3-AD734574FAE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B9FEF-FC3F-2F4B-ABE8-F6208277F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03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6171-47C8-4243-95E3-AD734574FAE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B9FEF-FC3F-2F4B-ABE8-F6208277F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080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6171-47C8-4243-95E3-AD734574FAE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B9FEF-FC3F-2F4B-ABE8-F6208277F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368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6171-47C8-4243-95E3-AD734574FAE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B9FEF-FC3F-2F4B-ABE8-F6208277F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1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6171-47C8-4243-95E3-AD734574FAE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B9FEF-FC3F-2F4B-ABE8-F6208277F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52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6171-47C8-4243-95E3-AD734574FAE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B9FEF-FC3F-2F4B-ABE8-F6208277F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82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6171-47C8-4243-95E3-AD734574FAE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B9FEF-FC3F-2F4B-ABE8-F6208277F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634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6171-47C8-4243-95E3-AD734574FAE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B9FEF-FC3F-2F4B-ABE8-F6208277F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63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6171-47C8-4243-95E3-AD734574FAE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B9FEF-FC3F-2F4B-ABE8-F6208277F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06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06171-47C8-4243-95E3-AD734574FAE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B9FEF-FC3F-2F4B-ABE8-F6208277F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91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06171-47C8-4243-95E3-AD734574FAEC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B9FEF-FC3F-2F4B-ABE8-F6208277F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1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Securing Android Apps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556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Code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400" dirty="0" err="1" smtClean="0"/>
              <a:t>SQLiteStatement</a:t>
            </a:r>
            <a:r>
              <a:rPr lang="en-US" altLang="ko-KR" sz="2400" dirty="0" smtClean="0"/>
              <a:t> s = </a:t>
            </a:r>
            <a:r>
              <a:rPr lang="en-US" altLang="ko-KR" sz="2400" dirty="0" err="1" smtClean="0"/>
              <a:t>db.compileStatement</a:t>
            </a:r>
            <a:r>
              <a:rPr lang="en-US" altLang="ko-KR" sz="2400" dirty="0" smtClean="0"/>
              <a:t>(“INSERT INTO ” </a:t>
            </a:r>
            <a:br>
              <a:rPr lang="en-US" altLang="ko-KR" sz="2400" dirty="0" smtClean="0"/>
            </a:br>
            <a:r>
              <a:rPr lang="en-US" altLang="ko-KR" sz="2400" dirty="0" smtClean="0"/>
              <a:t>			+</a:t>
            </a:r>
            <a:r>
              <a:rPr lang="en-US" altLang="ko-KR" sz="2400" dirty="0" err="1" smtClean="0"/>
              <a:t>tablename</a:t>
            </a:r>
            <a:r>
              <a:rPr lang="en-US" altLang="ko-KR" sz="2400" dirty="0" smtClean="0"/>
              <a:t>+</a:t>
            </a:r>
            <a:r>
              <a:rPr lang="en-US" altLang="ko-KR" sz="2400" dirty="0"/>
              <a:t>“</a:t>
            </a:r>
            <a:r>
              <a:rPr lang="en-US" altLang="ko-KR" sz="2400" dirty="0" smtClean="0"/>
              <a:t> (name, </a:t>
            </a:r>
            <a:r>
              <a:rPr lang="en-US" altLang="ko-KR" sz="2400" dirty="0" err="1" smtClean="0"/>
              <a:t>addr</a:t>
            </a:r>
            <a:r>
              <a:rPr lang="en-US" altLang="ko-KR" sz="2400" dirty="0" smtClean="0"/>
              <a:t>) values (?,?)”;</a:t>
            </a:r>
          </a:p>
          <a:p>
            <a:pPr marL="0" indent="0">
              <a:buNone/>
            </a:pPr>
            <a:r>
              <a:rPr lang="en-US" altLang="ko-KR" sz="2400" dirty="0" err="1"/>
              <a:t>s</a:t>
            </a:r>
            <a:r>
              <a:rPr lang="en-US" altLang="ko-KR" sz="2400" dirty="0" err="1" smtClean="0"/>
              <a:t>.bindString</a:t>
            </a:r>
            <a:r>
              <a:rPr lang="en-US" altLang="ko-KR" sz="2400" dirty="0" smtClean="0"/>
              <a:t>(1, </a:t>
            </a:r>
            <a:r>
              <a:rPr lang="en-US" altLang="ko-KR" sz="2400" dirty="0" err="1" smtClean="0"/>
              <a:t>item.getName</a:t>
            </a:r>
            <a:r>
              <a:rPr lang="en-US" altLang="ko-KR" sz="2400" dirty="0" smtClean="0"/>
              <a:t>());</a:t>
            </a:r>
          </a:p>
          <a:p>
            <a:pPr marL="0" indent="0">
              <a:buNone/>
            </a:pPr>
            <a:r>
              <a:rPr lang="en-US" altLang="ko-KR" sz="2400" dirty="0" err="1"/>
              <a:t>s</a:t>
            </a:r>
            <a:r>
              <a:rPr lang="en-US" altLang="ko-KR" sz="2400" dirty="0" err="1" smtClean="0"/>
              <a:t>.bindString</a:t>
            </a:r>
            <a:r>
              <a:rPr lang="en-US" altLang="ko-KR" sz="2400" dirty="0" smtClean="0"/>
              <a:t>(2, </a:t>
            </a:r>
            <a:r>
              <a:rPr lang="en-US" altLang="ko-KR" sz="2400" dirty="0" err="1" smtClean="0"/>
              <a:t>item.getAddr</a:t>
            </a:r>
            <a:r>
              <a:rPr lang="en-US" altLang="ko-KR" sz="2400" dirty="0" smtClean="0"/>
              <a:t>());</a:t>
            </a:r>
          </a:p>
          <a:p>
            <a:pPr marL="0" indent="0">
              <a:buNone/>
            </a:pPr>
            <a:r>
              <a:rPr lang="en-US" altLang="ko-KR" sz="2400" dirty="0" err="1"/>
              <a:t>s</a:t>
            </a:r>
            <a:r>
              <a:rPr lang="en-US" altLang="ko-KR" sz="2400" dirty="0" err="1" smtClean="0"/>
              <a:t>.executeInsert</a:t>
            </a:r>
            <a:r>
              <a:rPr lang="en-US" altLang="ko-KR" sz="2400" dirty="0" smtClean="0"/>
              <a:t>();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87152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App Signing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 err="1" smtClean="0"/>
              <a:t>Cornerston</a:t>
            </a:r>
            <a:r>
              <a:rPr lang="en-US" altLang="ko-KR" dirty="0" smtClean="0"/>
              <a:t> of Android Security</a:t>
            </a:r>
          </a:p>
          <a:p>
            <a:pPr lvl="1"/>
            <a:r>
              <a:rPr lang="en-US" altLang="ko-KR" dirty="0" smtClean="0"/>
              <a:t>All apps must be digitally signed</a:t>
            </a:r>
            <a:r>
              <a:rPr lang="ko-KR" altLang="en-US" dirty="0" smtClean="0"/>
              <a:t> </a:t>
            </a:r>
            <a:r>
              <a:rPr lang="en-US" altLang="ko-KR" dirty="0" smtClean="0"/>
              <a:t>with expiration</a:t>
            </a:r>
          </a:p>
          <a:p>
            <a:pPr lvl="1"/>
            <a:r>
              <a:rPr lang="en-US" altLang="ko-KR" dirty="0" smtClean="0"/>
              <a:t>Self-sign is okay</a:t>
            </a:r>
          </a:p>
          <a:p>
            <a:pPr lvl="1"/>
            <a:r>
              <a:rPr lang="en-US" altLang="ko-KR" dirty="0" smtClean="0"/>
              <a:t>Prevent malicious upgrade during the period</a:t>
            </a:r>
          </a:p>
          <a:p>
            <a:r>
              <a:rPr lang="en-US" altLang="ko-KR" dirty="0" smtClean="0"/>
              <a:t>Possible attack</a:t>
            </a:r>
          </a:p>
          <a:p>
            <a:pPr lvl="1"/>
            <a:r>
              <a:rPr lang="en-US" altLang="ko-KR" dirty="0" smtClean="0"/>
              <a:t>Attacker modify your App</a:t>
            </a:r>
          </a:p>
          <a:p>
            <a:pPr lvl="2"/>
            <a:r>
              <a:rPr lang="en-US" altLang="ko-KR" dirty="0" smtClean="0"/>
              <a:t>Now signature mismatches</a:t>
            </a:r>
          </a:p>
          <a:p>
            <a:pPr lvl="1"/>
            <a:r>
              <a:rPr lang="en-US" altLang="ko-KR" dirty="0" smtClean="0"/>
              <a:t>Attacker re-signs (re-packages) modified App with a new certificate</a:t>
            </a:r>
          </a:p>
          <a:p>
            <a:pPr lvl="1"/>
            <a:r>
              <a:rPr lang="en-US" altLang="ko-KR" dirty="0" smtClean="0"/>
              <a:t>Distribute modified App</a:t>
            </a:r>
          </a:p>
          <a:p>
            <a:pPr lvl="1"/>
            <a:r>
              <a:rPr lang="en-US" altLang="ko-KR" dirty="0" smtClean="0"/>
              <a:t>This program installs fine, runs okay</a:t>
            </a:r>
          </a:p>
        </p:txBody>
      </p:sp>
    </p:spTree>
    <p:extLst>
      <p:ext uri="{BB962C8B-B14F-4D97-AF65-F5344CB8AC3E}">
        <p14:creationId xmlns:p14="http://schemas.microsoft.com/office/powerpoint/2010/main" val="2086485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Preventing App-Tampering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Each time the App is run, check if the signing certificate is the same as original one</a:t>
            </a:r>
          </a:p>
        </p:txBody>
      </p:sp>
      <p:sp>
        <p:nvSpPr>
          <p:cNvPr id="4" name="Rectangle 3"/>
          <p:cNvSpPr/>
          <p:nvPr/>
        </p:nvSpPr>
        <p:spPr>
          <a:xfrm>
            <a:off x="1532098" y="3469882"/>
            <a:ext cx="1217181" cy="15260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myApp</a:t>
            </a:r>
            <a:endParaRPr lang="ko-KR" altLang="en-US" dirty="0"/>
          </a:p>
        </p:txBody>
      </p:sp>
      <p:sp>
        <p:nvSpPr>
          <p:cNvPr id="6" name="Oval 5"/>
          <p:cNvSpPr/>
          <p:nvPr/>
        </p:nvSpPr>
        <p:spPr>
          <a:xfrm>
            <a:off x="1734961" y="5171516"/>
            <a:ext cx="811454" cy="3875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cert</a:t>
            </a:r>
            <a:endParaRPr lang="ko-KR" alt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518345" y="3981577"/>
            <a:ext cx="884121" cy="50261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myAPK</a:t>
            </a:r>
            <a:endParaRPr lang="ko-KR" altLang="en-US" dirty="0"/>
          </a:p>
        </p:txBody>
      </p:sp>
      <p:cxnSp>
        <p:nvCxnSpPr>
          <p:cNvPr id="9" name="Elbow Connector 8"/>
          <p:cNvCxnSpPr>
            <a:stCxn id="4" idx="3"/>
            <a:endCxn id="7" idx="1"/>
          </p:cNvCxnSpPr>
          <p:nvPr/>
        </p:nvCxnSpPr>
        <p:spPr>
          <a:xfrm flipV="1">
            <a:off x="2749279" y="4232886"/>
            <a:ext cx="769066" cy="6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6" idx="6"/>
            <a:endCxn id="7" idx="2"/>
          </p:cNvCxnSpPr>
          <p:nvPr/>
        </p:nvCxnSpPr>
        <p:spPr>
          <a:xfrm flipV="1">
            <a:off x="2546415" y="4484194"/>
            <a:ext cx="1413991" cy="881102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6944952" y="4017919"/>
            <a:ext cx="884121" cy="50261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myAPK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404228" y="2906702"/>
            <a:ext cx="871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tamper</a:t>
            </a:r>
            <a:endParaRPr lang="ko-KR" altLang="en-US" dirty="0"/>
          </a:p>
        </p:txBody>
      </p:sp>
      <p:sp>
        <p:nvSpPr>
          <p:cNvPr id="21" name="Rectangle 20"/>
          <p:cNvSpPr/>
          <p:nvPr/>
        </p:nvSpPr>
        <p:spPr>
          <a:xfrm>
            <a:off x="4930315" y="3506215"/>
            <a:ext cx="1217181" cy="152601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myApp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cxnSp>
        <p:nvCxnSpPr>
          <p:cNvPr id="23" name="Elbow Connector 22"/>
          <p:cNvCxnSpPr>
            <a:stCxn id="4" idx="0"/>
            <a:endCxn id="21" idx="0"/>
          </p:cNvCxnSpPr>
          <p:nvPr/>
        </p:nvCxnSpPr>
        <p:spPr>
          <a:xfrm rot="16200000" flipH="1">
            <a:off x="3821630" y="1788940"/>
            <a:ext cx="36333" cy="3398217"/>
          </a:xfrm>
          <a:prstGeom prst="bentConnector3">
            <a:avLst>
              <a:gd name="adj1" fmla="val -62918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5133178" y="5202803"/>
            <a:ext cx="811454" cy="38756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cert’</a:t>
            </a:r>
            <a:endParaRPr lang="ko-KR" altLang="en-US" dirty="0"/>
          </a:p>
        </p:txBody>
      </p:sp>
      <p:cxnSp>
        <p:nvCxnSpPr>
          <p:cNvPr id="26" name="Elbow Connector 25"/>
          <p:cNvCxnSpPr>
            <a:stCxn id="21" idx="3"/>
            <a:endCxn id="14" idx="1"/>
          </p:cNvCxnSpPr>
          <p:nvPr/>
        </p:nvCxnSpPr>
        <p:spPr>
          <a:xfrm>
            <a:off x="6147496" y="4269225"/>
            <a:ext cx="797456" cy="3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4" idx="6"/>
            <a:endCxn id="14" idx="2"/>
          </p:cNvCxnSpPr>
          <p:nvPr/>
        </p:nvCxnSpPr>
        <p:spPr>
          <a:xfrm flipV="1">
            <a:off x="5944632" y="4520536"/>
            <a:ext cx="1442381" cy="87604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615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Preventing App-Tampering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Each time the App is run, check if the signing certificate is the same as original one</a:t>
            </a:r>
          </a:p>
        </p:txBody>
      </p:sp>
      <p:sp>
        <p:nvSpPr>
          <p:cNvPr id="4" name="Rectangle 3"/>
          <p:cNvSpPr/>
          <p:nvPr/>
        </p:nvSpPr>
        <p:spPr>
          <a:xfrm>
            <a:off x="1532098" y="3469882"/>
            <a:ext cx="1217181" cy="15260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myApp</a:t>
            </a:r>
            <a:endParaRPr lang="ko-KR" altLang="en-US" dirty="0"/>
          </a:p>
        </p:txBody>
      </p:sp>
      <p:sp>
        <p:nvSpPr>
          <p:cNvPr id="6" name="Oval 5"/>
          <p:cNvSpPr/>
          <p:nvPr/>
        </p:nvSpPr>
        <p:spPr>
          <a:xfrm>
            <a:off x="1734961" y="5171516"/>
            <a:ext cx="811454" cy="38756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cert</a:t>
            </a:r>
            <a:endParaRPr lang="ko-KR" alt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518345" y="3981577"/>
            <a:ext cx="884121" cy="50261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myAPK</a:t>
            </a:r>
            <a:endParaRPr lang="ko-KR" altLang="en-US" dirty="0"/>
          </a:p>
        </p:txBody>
      </p:sp>
      <p:cxnSp>
        <p:nvCxnSpPr>
          <p:cNvPr id="9" name="Elbow Connector 8"/>
          <p:cNvCxnSpPr>
            <a:stCxn id="4" idx="3"/>
            <a:endCxn id="7" idx="1"/>
          </p:cNvCxnSpPr>
          <p:nvPr/>
        </p:nvCxnSpPr>
        <p:spPr>
          <a:xfrm flipV="1">
            <a:off x="2749279" y="4232886"/>
            <a:ext cx="769066" cy="6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6" idx="6"/>
            <a:endCxn id="7" idx="2"/>
          </p:cNvCxnSpPr>
          <p:nvPr/>
        </p:nvCxnSpPr>
        <p:spPr>
          <a:xfrm flipV="1">
            <a:off x="2546415" y="4484194"/>
            <a:ext cx="1413991" cy="881102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7028875" y="4544765"/>
            <a:ext cx="884121" cy="50261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myAPK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404228" y="2906702"/>
            <a:ext cx="871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tamper</a:t>
            </a:r>
            <a:endParaRPr lang="ko-KR" altLang="en-US" dirty="0"/>
          </a:p>
        </p:txBody>
      </p:sp>
      <p:sp>
        <p:nvSpPr>
          <p:cNvPr id="21" name="Rectangle 20"/>
          <p:cNvSpPr/>
          <p:nvPr/>
        </p:nvSpPr>
        <p:spPr>
          <a:xfrm>
            <a:off x="4930315" y="3506215"/>
            <a:ext cx="1217181" cy="152601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myApp</a:t>
            </a:r>
            <a:r>
              <a:rPr lang="en-US" altLang="ko-KR" dirty="0" smtClean="0"/>
              <a:t>’</a:t>
            </a:r>
            <a:endParaRPr lang="ko-KR" altLang="en-US" dirty="0"/>
          </a:p>
        </p:txBody>
      </p:sp>
      <p:cxnSp>
        <p:nvCxnSpPr>
          <p:cNvPr id="23" name="Elbow Connector 22"/>
          <p:cNvCxnSpPr>
            <a:stCxn id="4" idx="0"/>
            <a:endCxn id="21" idx="0"/>
          </p:cNvCxnSpPr>
          <p:nvPr/>
        </p:nvCxnSpPr>
        <p:spPr>
          <a:xfrm rot="16200000" flipH="1">
            <a:off x="3821630" y="1788940"/>
            <a:ext cx="36333" cy="3398217"/>
          </a:xfrm>
          <a:prstGeom prst="bentConnector3">
            <a:avLst>
              <a:gd name="adj1" fmla="val -62918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7065206" y="3884683"/>
            <a:ext cx="811454" cy="38756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cert’</a:t>
            </a:r>
            <a:endParaRPr lang="ko-KR" altLang="en-US" dirty="0"/>
          </a:p>
        </p:txBody>
      </p:sp>
      <p:cxnSp>
        <p:nvCxnSpPr>
          <p:cNvPr id="26" name="Elbow Connector 25"/>
          <p:cNvCxnSpPr>
            <a:stCxn id="21" idx="3"/>
            <a:endCxn id="14" idx="1"/>
          </p:cNvCxnSpPr>
          <p:nvPr/>
        </p:nvCxnSpPr>
        <p:spPr>
          <a:xfrm>
            <a:off x="6147496" y="4269225"/>
            <a:ext cx="881379" cy="526849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4" idx="4"/>
            <a:endCxn id="14" idx="0"/>
          </p:cNvCxnSpPr>
          <p:nvPr/>
        </p:nvCxnSpPr>
        <p:spPr>
          <a:xfrm rot="16200000" flipH="1">
            <a:off x="7334673" y="4408502"/>
            <a:ext cx="272522" cy="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1683465" y="3675767"/>
            <a:ext cx="920456" cy="205891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i="1" dirty="0" smtClean="0"/>
              <a:t>fingerprint</a:t>
            </a:r>
            <a:endParaRPr lang="ko-KR" altLang="en-US" sz="1200" i="1" dirty="0"/>
          </a:p>
        </p:txBody>
      </p:sp>
      <p:cxnSp>
        <p:nvCxnSpPr>
          <p:cNvPr id="12" name="Elbow Connector 11"/>
          <p:cNvCxnSpPr>
            <a:stCxn id="6" idx="2"/>
            <a:endCxn id="8" idx="1"/>
          </p:cNvCxnSpPr>
          <p:nvPr/>
        </p:nvCxnSpPr>
        <p:spPr>
          <a:xfrm rot="10800000">
            <a:off x="1683465" y="3778714"/>
            <a:ext cx="51496" cy="1586583"/>
          </a:xfrm>
          <a:prstGeom prst="bentConnector3">
            <a:avLst>
              <a:gd name="adj1" fmla="val 1155408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5078677" y="3725221"/>
            <a:ext cx="920456" cy="205891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i="1" dirty="0" smtClean="0"/>
              <a:t>fingerprint</a:t>
            </a:r>
            <a:endParaRPr lang="ko-KR" altLang="en-US" sz="1200" i="1" dirty="0"/>
          </a:p>
        </p:txBody>
      </p:sp>
      <p:sp>
        <p:nvSpPr>
          <p:cNvPr id="25" name="Rounded Rectangle 24"/>
          <p:cNvSpPr/>
          <p:nvPr/>
        </p:nvSpPr>
        <p:spPr>
          <a:xfrm>
            <a:off x="7004651" y="3316357"/>
            <a:ext cx="920456" cy="205891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i="1" dirty="0" smtClean="0"/>
              <a:t>Fingerprint’</a:t>
            </a:r>
            <a:endParaRPr lang="ko-KR" altLang="en-US" sz="1200" i="1" dirty="0"/>
          </a:p>
        </p:txBody>
      </p:sp>
      <p:cxnSp>
        <p:nvCxnSpPr>
          <p:cNvPr id="31" name="Straight Arrow Connector 30"/>
          <p:cNvCxnSpPr>
            <a:stCxn id="24" idx="0"/>
            <a:endCxn id="25" idx="2"/>
          </p:cNvCxnSpPr>
          <p:nvPr/>
        </p:nvCxnSpPr>
        <p:spPr>
          <a:xfrm flipH="1" flipV="1">
            <a:off x="7464879" y="3522248"/>
            <a:ext cx="6054" cy="3624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2" idx="3"/>
            <a:endCxn id="25" idx="1"/>
          </p:cNvCxnSpPr>
          <p:nvPr/>
        </p:nvCxnSpPr>
        <p:spPr>
          <a:xfrm flipV="1">
            <a:off x="5999133" y="3419303"/>
            <a:ext cx="1005518" cy="4088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 rot="20315437">
            <a:off x="6125397" y="3352535"/>
            <a:ext cx="8530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i="1" dirty="0" smtClean="0">
                <a:solidFill>
                  <a:srgbClr val="FF0000"/>
                </a:solidFill>
              </a:rPr>
              <a:t>Mismatch!</a:t>
            </a:r>
            <a:endParaRPr lang="ko-KR" altLang="en-US" sz="1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420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How to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Get fingerprint </a:t>
            </a:r>
          </a:p>
          <a:p>
            <a:pPr lvl="1"/>
            <a:r>
              <a:rPr lang="en-US" altLang="ko-KR" dirty="0" err="1" smtClean="0"/>
              <a:t>Keytool</a:t>
            </a:r>
            <a:r>
              <a:rPr lang="en-US" altLang="ko-KR" dirty="0"/>
              <a:t> </a:t>
            </a:r>
            <a:r>
              <a:rPr lang="en-US" altLang="ko-KR" dirty="0" smtClean="0"/>
              <a:t>–list –v –</a:t>
            </a:r>
            <a:r>
              <a:rPr lang="en-US" altLang="ko-KR" dirty="0" err="1" smtClean="0"/>
              <a:t>keystore</a:t>
            </a:r>
            <a:r>
              <a:rPr lang="en-US" altLang="ko-KR" dirty="0" smtClean="0"/>
              <a:t> &lt;</a:t>
            </a:r>
            <a:r>
              <a:rPr lang="en-US" altLang="ko-KR" dirty="0" err="1" smtClean="0"/>
              <a:t>keystore</a:t>
            </a:r>
            <a:r>
              <a:rPr lang="en-US" altLang="ko-KR" dirty="0" smtClean="0"/>
              <a:t>&gt;</a:t>
            </a:r>
          </a:p>
          <a:p>
            <a:r>
              <a:rPr lang="en-US" altLang="ko-KR" dirty="0" smtClean="0"/>
              <a:t>Hardcode fingerprint</a:t>
            </a:r>
          </a:p>
          <a:p>
            <a:pPr lvl="1"/>
            <a:r>
              <a:rPr lang="en-US" altLang="ko-KR" dirty="0" smtClean="0"/>
              <a:t>Private static String cert_fp_SHA1=&lt;fingerprint&gt;</a:t>
            </a:r>
          </a:p>
          <a:p>
            <a:r>
              <a:rPr lang="en-US" altLang="ko-KR" dirty="0" smtClean="0"/>
              <a:t>Computer fingerprint of current cert</a:t>
            </a:r>
          </a:p>
          <a:p>
            <a:pPr lvl="1"/>
            <a:r>
              <a:rPr lang="en-US" altLang="ko-KR" dirty="0" err="1" smtClean="0"/>
              <a:t>Fp</a:t>
            </a:r>
            <a:r>
              <a:rPr lang="en-US" altLang="ko-KR" dirty="0" smtClean="0"/>
              <a:t>=calcSHA1(</a:t>
            </a:r>
            <a:r>
              <a:rPr lang="en-US" altLang="ko-KR" dirty="0" err="1" smtClean="0"/>
              <a:t>Context.getPackageManager</a:t>
            </a:r>
            <a:r>
              <a:rPr lang="en-US" altLang="ko-KR" dirty="0" smtClean="0"/>
              <a:t>().</a:t>
            </a:r>
            <a:r>
              <a:rPr lang="en-US" altLang="ko-KR" dirty="0" err="1" smtClean="0"/>
              <a:t>getPackageInfo</a:t>
            </a:r>
            <a:r>
              <a:rPr lang="en-US" altLang="ko-KR" dirty="0" smtClean="0"/>
              <a:t>().</a:t>
            </a:r>
            <a:r>
              <a:rPr lang="en-US" altLang="ko-KR" dirty="0" err="1" smtClean="0"/>
              <a:t>signatures.toByteArray</a:t>
            </a:r>
            <a:r>
              <a:rPr lang="en-US" altLang="ko-KR" dirty="0" smtClean="0"/>
              <a:t>())</a:t>
            </a:r>
          </a:p>
          <a:p>
            <a:r>
              <a:rPr lang="en-US" altLang="ko-KR" dirty="0" smtClean="0"/>
              <a:t>Compare</a:t>
            </a:r>
          </a:p>
          <a:p>
            <a:pPr lvl="1"/>
            <a:r>
              <a:rPr lang="en-US" altLang="ko-KR" dirty="0" smtClean="0"/>
              <a:t>Cert_fp_SHA1 == </a:t>
            </a:r>
            <a:r>
              <a:rPr lang="en-US" altLang="ko-KR" dirty="0" err="1" smtClean="0"/>
              <a:t>Fp</a:t>
            </a:r>
            <a:r>
              <a:rPr lang="en-US" altLang="ko-KR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43948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14811" y="2406220"/>
            <a:ext cx="8229600" cy="1143000"/>
          </a:xfrm>
        </p:spPr>
        <p:txBody>
          <a:bodyPr/>
          <a:lstStyle/>
          <a:p>
            <a:r>
              <a:rPr lang="en-US" altLang="ko-KR" dirty="0" smtClean="0"/>
              <a:t>Thank You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16409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Securing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leave components exposed without reason</a:t>
            </a:r>
          </a:p>
          <a:p>
            <a:r>
              <a:rPr lang="en-US" dirty="0" smtClean="0"/>
              <a:t>Check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pPr lvl="1"/>
            <a:r>
              <a:rPr lang="en-US" dirty="0" smtClean="0"/>
              <a:t>&lt;(component) </a:t>
            </a:r>
            <a:r>
              <a:rPr lang="en-US" dirty="0" err="1" smtClean="0"/>
              <a:t>android:exported</a:t>
            </a:r>
            <a:r>
              <a:rPr lang="en-US" dirty="0" smtClean="0"/>
              <a:t>=“false”&gt;</a:t>
            </a:r>
            <a:br>
              <a:rPr lang="en-US" dirty="0" smtClean="0"/>
            </a:br>
            <a:r>
              <a:rPr lang="en-US" dirty="0" smtClean="0"/>
              <a:t>&lt;/(component)&gt;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6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Permission for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Activity</a:t>
            </a:r>
          </a:p>
          <a:p>
            <a:pPr lvl="1"/>
            <a:r>
              <a:rPr lang="en-US" dirty="0" smtClean="0"/>
              <a:t>Only external Apps with permission can call </a:t>
            </a:r>
            <a:r>
              <a:rPr lang="en-US" dirty="0" err="1" smtClean="0"/>
              <a:t>startActivity</a:t>
            </a:r>
            <a:r>
              <a:rPr lang="en-US" dirty="0" smtClean="0"/>
              <a:t> or </a:t>
            </a:r>
            <a:r>
              <a:rPr lang="en-US" dirty="0" err="1" smtClean="0"/>
              <a:t>startActivityForResult</a:t>
            </a:r>
            <a:endParaRPr lang="en-US" dirty="0" smtClean="0"/>
          </a:p>
          <a:p>
            <a:r>
              <a:rPr lang="en-US" dirty="0" smtClean="0"/>
              <a:t>Service</a:t>
            </a:r>
          </a:p>
          <a:p>
            <a:pPr lvl="1"/>
            <a:r>
              <a:rPr lang="en-US" dirty="0" smtClean="0"/>
              <a:t>Only external Apps with permission can bind (</a:t>
            </a:r>
            <a:r>
              <a:rPr lang="en-US" dirty="0" err="1" smtClean="0"/>
              <a:t>bindService</a:t>
            </a:r>
            <a:r>
              <a:rPr lang="en-US" dirty="0" smtClean="0"/>
              <a:t>()) or start (</a:t>
            </a:r>
            <a:r>
              <a:rPr lang="en-US" dirty="0" err="1" smtClean="0"/>
              <a:t>startService</a:t>
            </a:r>
            <a:r>
              <a:rPr lang="en-US" dirty="0" smtClean="0"/>
              <a:t>()) the service</a:t>
            </a:r>
          </a:p>
          <a:p>
            <a:r>
              <a:rPr lang="en-US" dirty="0" smtClean="0"/>
              <a:t>Receiver</a:t>
            </a:r>
          </a:p>
          <a:p>
            <a:pPr lvl="1"/>
            <a:r>
              <a:rPr lang="en-US" dirty="0" smtClean="0"/>
              <a:t>Limits the number of external App components that can send broadcasted intents to the receiver</a:t>
            </a:r>
          </a:p>
          <a:p>
            <a:r>
              <a:rPr lang="en-US" dirty="0" smtClean="0"/>
              <a:t>Provider</a:t>
            </a:r>
          </a:p>
          <a:p>
            <a:pPr lvl="1"/>
            <a:r>
              <a:rPr lang="en-US" dirty="0" smtClean="0"/>
              <a:t>Limits access to the data via content provider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14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Use custom permission for tailored use of permissions framework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Declare permission labels in </a:t>
            </a:r>
            <a:r>
              <a:rPr lang="en-US" dirty="0" err="1" smtClean="0"/>
              <a:t>strings.xml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&lt;string name=“</a:t>
            </a:r>
            <a:r>
              <a:rPr lang="en-US" dirty="0" err="1" smtClean="0"/>
              <a:t>custom_permission_label</a:t>
            </a:r>
            <a:r>
              <a:rPr lang="en-US" dirty="0" smtClean="0"/>
              <a:t>”&gt;Custom Permission&lt;/string&gt;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Add permissions in </a:t>
            </a:r>
            <a:r>
              <a:rPr lang="en-US" dirty="0" err="1" smtClean="0"/>
              <a:t>AndroidManifest.xml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&lt;permission </a:t>
            </a:r>
            <a:r>
              <a:rPr lang="en-US" dirty="0" err="1" smtClean="0"/>
              <a:t>android:name</a:t>
            </a:r>
            <a:r>
              <a:rPr lang="en-US" dirty="0" smtClean="0"/>
              <a:t>=“</a:t>
            </a:r>
            <a:r>
              <a:rPr lang="en-US" dirty="0" err="1" smtClean="0"/>
              <a:t>android.permission.CUSTOM_PERMISSION</a:t>
            </a:r>
            <a:r>
              <a:rPr lang="en-US" dirty="0" smtClean="0"/>
              <a:t>” </a:t>
            </a:r>
            <a:r>
              <a:rPr lang="en-US" dirty="0" err="1" smtClean="0"/>
              <a:t>android.protectionLevel</a:t>
            </a:r>
            <a:r>
              <a:rPr lang="en-US" dirty="0" smtClean="0"/>
              <a:t>=“normal”, </a:t>
            </a:r>
            <a:r>
              <a:rPr lang="is-IS" dirty="0" smtClean="0"/>
              <a:t>…, android:label=“@string/custom_permission_label”&gt;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Set the permission</a:t>
            </a:r>
            <a:br>
              <a:rPr lang="en-US" dirty="0" smtClean="0"/>
            </a:br>
            <a:r>
              <a:rPr lang="en-US" dirty="0" smtClean="0"/>
              <a:t>&lt;activity </a:t>
            </a:r>
            <a:r>
              <a:rPr lang="en-US" dirty="0" err="1" smtClean="0"/>
              <a:t>android:permission</a:t>
            </a:r>
            <a:r>
              <a:rPr lang="en-US" dirty="0" smtClean="0"/>
              <a:t>=“</a:t>
            </a:r>
            <a:r>
              <a:rPr lang="en-US" dirty="0" err="1" smtClean="0"/>
              <a:t>android.permission.CUSTOM_PERMISSION</a:t>
            </a:r>
            <a:r>
              <a:rPr lang="en-US" dirty="0" smtClean="0"/>
              <a:t>”&gt;&lt;/activity&gt;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955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Permission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Grouping permissions can be useful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Add to string resource permission groups</a:t>
            </a:r>
            <a:br>
              <a:rPr lang="en-US" dirty="0" smtClean="0"/>
            </a:br>
            <a:r>
              <a:rPr lang="en-US" dirty="0" smtClean="0"/>
              <a:t>&lt;string name=“</a:t>
            </a:r>
            <a:r>
              <a:rPr lang="en-US" dirty="0" err="1" smtClean="0"/>
              <a:t>perm_group_label</a:t>
            </a:r>
            <a:r>
              <a:rPr lang="en-US" dirty="0" smtClean="0"/>
              <a:t>”&gt;Personal Data Access&lt;/string&gt;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Add to </a:t>
            </a:r>
            <a:r>
              <a:rPr lang="en-US" dirty="0" err="1" smtClean="0"/>
              <a:t>AndroidManifest.xml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&lt;permission-group </a:t>
            </a:r>
            <a:r>
              <a:rPr lang="en-US" dirty="0" err="1" smtClean="0"/>
              <a:t>android:name</a:t>
            </a:r>
            <a:r>
              <a:rPr lang="en-US" dirty="0" smtClean="0"/>
              <a:t>=“</a:t>
            </a:r>
            <a:r>
              <a:rPr lang="en-US" dirty="0" err="1" smtClean="0"/>
              <a:t>android.permissions.personal_data_access_group</a:t>
            </a:r>
            <a:r>
              <a:rPr lang="en-US" dirty="0" smtClean="0"/>
              <a:t>” </a:t>
            </a:r>
            <a:r>
              <a:rPr lang="en-US" dirty="0" err="1" smtClean="0"/>
              <a:t>android:label</a:t>
            </a:r>
            <a:r>
              <a:rPr lang="en-US" dirty="0" smtClean="0"/>
              <a:t>=“@string/</a:t>
            </a:r>
            <a:r>
              <a:rPr lang="en-US" dirty="0" err="1" smtClean="0"/>
              <a:t>perm_group_label</a:t>
            </a:r>
            <a:r>
              <a:rPr lang="en-US" dirty="0" smtClean="0"/>
              <a:t>”, </a:t>
            </a:r>
            <a:r>
              <a:rPr lang="is-IS" dirty="0" smtClean="0"/>
              <a:t>…./&gt;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Assign </a:t>
            </a:r>
            <a:r>
              <a:rPr lang="en-US" dirty="0" err="1" smtClean="0"/>
              <a:t>permissiosn</a:t>
            </a:r>
            <a:r>
              <a:rPr lang="en-US" dirty="0" smtClean="0"/>
              <a:t> to groups</a:t>
            </a:r>
            <a:br>
              <a:rPr lang="en-US" dirty="0" smtClean="0"/>
            </a:br>
            <a:r>
              <a:rPr lang="en-US" dirty="0" smtClean="0"/>
              <a:t>&lt;permission </a:t>
            </a:r>
            <a:r>
              <a:rPr lang="is-IS" dirty="0" smtClean="0"/>
              <a:t>… android:permissionGroup=“android.permission.personal_data_access_group”/&gt;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251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Provider</a:t>
            </a:r>
            <a:r>
              <a:rPr lang="ko-KR" altLang="en-US" dirty="0" smtClean="0"/>
              <a:t> </a:t>
            </a:r>
            <a:r>
              <a:rPr lang="en-US" altLang="ko-KR" dirty="0" smtClean="0"/>
              <a:t>Vulnerability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contains user authentication credentials</a:t>
            </a:r>
          </a:p>
          <a:p>
            <a:r>
              <a:rPr lang="en-US" dirty="0" smtClean="0"/>
              <a:t>Most often exploited</a:t>
            </a:r>
          </a:p>
          <a:p>
            <a:r>
              <a:rPr lang="en-US" dirty="0" smtClean="0"/>
              <a:t>Vulnerable to </a:t>
            </a:r>
            <a:r>
              <a:rPr lang="en-US" smtClean="0"/>
              <a:t>SQL injection</a:t>
            </a:r>
          </a:p>
        </p:txBody>
      </p:sp>
    </p:spTree>
    <p:extLst>
      <p:ext uri="{BB962C8B-B14F-4D97-AF65-F5344CB8AC3E}">
        <p14:creationId xmlns:p14="http://schemas.microsoft.com/office/powerpoint/2010/main" val="3884677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Protecting Content Provider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ko-KR" dirty="0" smtClean="0"/>
              <a:t>Set permission for read/write</a:t>
            </a:r>
            <a:endParaRPr lang="en-US" altLang="ko-KR" dirty="0"/>
          </a:p>
          <a:p>
            <a:pPr lvl="1"/>
            <a:r>
              <a:rPr lang="en-US" altLang="ko-KR" dirty="0" smtClean="0"/>
              <a:t>&lt;provider </a:t>
            </a:r>
            <a:r>
              <a:rPr lang="en-US" altLang="ko-KR" dirty="0" err="1" smtClean="0"/>
              <a:t>android:enabled</a:t>
            </a:r>
            <a:r>
              <a:rPr lang="en-US" altLang="ko-KR" dirty="0" smtClean="0"/>
              <a:t>=“true”</a:t>
            </a:r>
            <a:br>
              <a:rPr lang="en-US" altLang="ko-KR" dirty="0" smtClean="0"/>
            </a:br>
            <a:r>
              <a:rPr lang="en-US" altLang="ko-KR" dirty="0" smtClean="0"/>
              <a:t>	</a:t>
            </a:r>
            <a:r>
              <a:rPr lang="en-US" altLang="ko-KR" dirty="0" err="1" smtClean="0"/>
              <a:t>android:exported</a:t>
            </a:r>
            <a:r>
              <a:rPr lang="en-US" altLang="ko-KR" dirty="0" smtClean="0"/>
              <a:t>=“true”</a:t>
            </a:r>
            <a:br>
              <a:rPr lang="en-US" altLang="ko-KR" dirty="0" smtClean="0"/>
            </a:br>
            <a:r>
              <a:rPr lang="en-US" altLang="ko-KR" dirty="0" smtClean="0"/>
              <a:t>	</a:t>
            </a:r>
            <a:r>
              <a:rPr lang="en-US" altLang="ko-KR" dirty="0" err="1" smtClean="0"/>
              <a:t>android:authorities</a:t>
            </a:r>
            <a:r>
              <a:rPr lang="en-US" altLang="ko-KR" dirty="0" smtClean="0"/>
              <a:t>=“</a:t>
            </a:r>
            <a:r>
              <a:rPr lang="en-US" altLang="ko-KR" dirty="0" err="1" smtClean="0"/>
              <a:t>com.android.myAuthority</a:t>
            </a:r>
            <a:r>
              <a:rPr lang="en-US" altLang="ko-KR" dirty="0" smtClean="0"/>
              <a:t>”</a:t>
            </a:r>
            <a:br>
              <a:rPr lang="en-US" altLang="ko-KR" dirty="0" smtClean="0"/>
            </a:br>
            <a:r>
              <a:rPr lang="en-US" altLang="ko-KR" dirty="0" smtClean="0"/>
              <a:t>	</a:t>
            </a:r>
            <a:r>
              <a:rPr lang="en-US" altLang="ko-KR" dirty="0" err="1" smtClean="0"/>
              <a:t>android:name</a:t>
            </a:r>
            <a:r>
              <a:rPr lang="en-US" altLang="ko-KR" dirty="0" smtClean="0"/>
              <a:t>=“</a:t>
            </a:r>
            <a:r>
              <a:rPr lang="en-US" altLang="ko-KR" dirty="0" err="1" smtClean="0"/>
              <a:t>com.myapp.provider</a:t>
            </a:r>
            <a:r>
              <a:rPr lang="en-US" altLang="ko-KR" dirty="0" smtClean="0"/>
              <a:t>”</a:t>
            </a:r>
            <a:br>
              <a:rPr lang="en-US" altLang="ko-KR" dirty="0" smtClean="0"/>
            </a:br>
            <a:r>
              <a:rPr lang="en-US" altLang="ko-KR" dirty="0" smtClean="0"/>
              <a:t>	</a:t>
            </a:r>
            <a:r>
              <a:rPr lang="en-US" altLang="ko-KR" dirty="0" err="1" smtClean="0"/>
              <a:t>android:permission</a:t>
            </a:r>
            <a:r>
              <a:rPr lang="en-US" altLang="ko-KR" dirty="0" smtClean="0"/>
              <a:t>={</a:t>
            </a:r>
            <a:r>
              <a:rPr lang="en-US" altLang="ko-KR" dirty="0" err="1" smtClean="0"/>
              <a:t>permission_name</a:t>
            </a:r>
            <a:r>
              <a:rPr lang="en-US" altLang="ko-KR" dirty="0" smtClean="0"/>
              <a:t>}&gt;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 smtClean="0"/>
              <a:t>&lt;/provider&gt;</a:t>
            </a:r>
          </a:p>
          <a:p>
            <a:r>
              <a:rPr lang="en-US" altLang="ko-KR" dirty="0" smtClean="0"/>
              <a:t>Separate permission for write and read</a:t>
            </a:r>
          </a:p>
          <a:p>
            <a:pPr lvl="1"/>
            <a:r>
              <a:rPr lang="en-US" altLang="ko-KR" dirty="0" smtClean="0"/>
              <a:t>&lt;provider …</a:t>
            </a:r>
            <a:br>
              <a:rPr lang="en-US" altLang="ko-KR" dirty="0" smtClean="0"/>
            </a:br>
            <a:r>
              <a:rPr lang="en-US" altLang="ko-KR" dirty="0" smtClean="0"/>
              <a:t>	</a:t>
            </a:r>
            <a:r>
              <a:rPr lang="en-US" altLang="ko-KR" dirty="0" err="1" smtClean="0"/>
              <a:t>android:readPermission</a:t>
            </a:r>
            <a:r>
              <a:rPr lang="en-US" altLang="ko-KR" dirty="0" smtClean="0"/>
              <a:t>={</a:t>
            </a:r>
            <a:r>
              <a:rPr lang="en-US" altLang="ko-KR" dirty="0" err="1" smtClean="0"/>
              <a:t>read_permission_name</a:t>
            </a:r>
            <a:r>
              <a:rPr lang="en-US" altLang="ko-KR" dirty="0" smtClean="0"/>
              <a:t>}</a:t>
            </a:r>
            <a:br>
              <a:rPr lang="en-US" altLang="ko-KR" dirty="0" smtClean="0"/>
            </a:br>
            <a:r>
              <a:rPr lang="en-US" altLang="ko-KR" dirty="0"/>
              <a:t>	</a:t>
            </a:r>
            <a:r>
              <a:rPr lang="en-US" altLang="ko-KR" dirty="0" err="1" smtClean="0"/>
              <a:t>android:writePermission</a:t>
            </a:r>
            <a:r>
              <a:rPr lang="en-US" altLang="ko-KR" dirty="0" smtClean="0"/>
              <a:t>={</a:t>
            </a:r>
            <a:r>
              <a:rPr lang="en-US" altLang="ko-KR" dirty="0" err="1" smtClean="0"/>
              <a:t>write_permission_name</a:t>
            </a:r>
            <a:r>
              <a:rPr lang="en-US" altLang="ko-KR" dirty="0" smtClean="0"/>
              <a:t>}</a:t>
            </a:r>
            <a:br>
              <a:rPr lang="en-US" altLang="ko-KR" dirty="0" smtClean="0"/>
            </a:br>
            <a:r>
              <a:rPr lang="en-US" altLang="ko-KR" dirty="0" smtClean="0"/>
              <a:t>&lt;/provider&gt;</a:t>
            </a:r>
          </a:p>
          <a:p>
            <a:r>
              <a:rPr lang="en-US" altLang="ko-KR" dirty="0" smtClean="0"/>
              <a:t>Path-level permission</a:t>
            </a:r>
          </a:p>
          <a:p>
            <a:pPr lvl="1"/>
            <a:r>
              <a:rPr lang="en-US" altLang="ko-KR" dirty="0" smtClean="0"/>
              <a:t>&lt;provider …</a:t>
            </a:r>
            <a:br>
              <a:rPr lang="en-US" altLang="ko-KR" dirty="0" smtClean="0"/>
            </a:br>
            <a:r>
              <a:rPr lang="en-US" altLang="ko-KR" dirty="0" smtClean="0"/>
              <a:t>	&lt;path-permission </a:t>
            </a:r>
            <a:r>
              <a:rPr lang="en-US" altLang="ko-KR" dirty="0" err="1" smtClean="0"/>
              <a:t>android:path</a:t>
            </a:r>
            <a:r>
              <a:rPr lang="en-US" altLang="ko-KR" dirty="0" smtClean="0"/>
              <a:t>={path}</a:t>
            </a:r>
            <a:br>
              <a:rPr lang="en-US" altLang="ko-KR" dirty="0" smtClean="0"/>
            </a:br>
            <a:r>
              <a:rPr lang="en-US" altLang="ko-KR" dirty="0" smtClean="0"/>
              <a:t>		</a:t>
            </a:r>
            <a:r>
              <a:rPr lang="en-US" altLang="ko-KR" dirty="0" err="1" smtClean="0"/>
              <a:t>android:permission</a:t>
            </a:r>
            <a:r>
              <a:rPr lang="en-US" altLang="ko-KR" dirty="0" smtClean="0"/>
              <a:t>={</a:t>
            </a:r>
            <a:r>
              <a:rPr lang="en-US" altLang="ko-KR" dirty="0" err="1" smtClean="0"/>
              <a:t>permission_name</a:t>
            </a:r>
            <a:r>
              <a:rPr lang="en-US" altLang="ko-KR" dirty="0" smtClean="0"/>
              <a:t>}&gt; &lt;/provider&gt;</a:t>
            </a:r>
            <a:r>
              <a:rPr lang="en-US" altLang="ko-KR" dirty="0"/>
              <a:t/>
            </a:r>
            <a:br>
              <a:rPr lang="en-US" altLang="ko-KR" dirty="0"/>
            </a:br>
            <a:endParaRPr lang="en-US" altLang="ko-KR" dirty="0" smtClean="0"/>
          </a:p>
          <a:p>
            <a:pPr lvl="1"/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588752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" y="0"/>
            <a:ext cx="90116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350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SQL Injection Attack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ko-KR" dirty="0" smtClean="0"/>
              <a:t>SQL Injection</a:t>
            </a:r>
          </a:p>
          <a:p>
            <a:pPr lvl="1"/>
            <a:r>
              <a:rPr lang="en-US" altLang="ko-KR" dirty="0" smtClean="0"/>
              <a:t>Attacker can run arbitrary SQL statement </a:t>
            </a:r>
          </a:p>
          <a:p>
            <a:pPr lvl="1"/>
            <a:r>
              <a:rPr lang="en-US" altLang="ko-KR" dirty="0" smtClean="0"/>
              <a:t>Data &amp; Code is confused</a:t>
            </a:r>
          </a:p>
          <a:p>
            <a:r>
              <a:rPr lang="en-US" altLang="ko-KR" dirty="0" smtClean="0"/>
              <a:t>Best counter measure is</a:t>
            </a:r>
          </a:p>
          <a:p>
            <a:pPr lvl="1"/>
            <a:r>
              <a:rPr lang="en-US" altLang="ko-KR" dirty="0" smtClean="0"/>
              <a:t>Avoid </a:t>
            </a:r>
            <a:r>
              <a:rPr lang="en-US" altLang="ko-KR" dirty="0" err="1" smtClean="0"/>
              <a:t>SQLiteDatabase.rawQuery</a:t>
            </a:r>
            <a:r>
              <a:rPr lang="en-US" altLang="ko-KR" dirty="0" smtClean="0"/>
              <a:t>() </a:t>
            </a:r>
          </a:p>
          <a:p>
            <a:pPr lvl="2"/>
            <a:r>
              <a:rPr lang="en-US" altLang="ko-KR" dirty="0" smtClean="0"/>
              <a:t>No separation between data and code</a:t>
            </a:r>
          </a:p>
          <a:p>
            <a:pPr lvl="2"/>
            <a:r>
              <a:rPr lang="en-US" altLang="ko-KR" dirty="0" err="1" smtClean="0"/>
              <a:t>rawQuery</a:t>
            </a:r>
            <a:r>
              <a:rPr lang="en-US" altLang="ko-KR" dirty="0" smtClean="0"/>
              <a:t>(“select id from users where name=‘ ”+name+”’”)</a:t>
            </a:r>
          </a:p>
          <a:p>
            <a:pPr lvl="1"/>
            <a:r>
              <a:rPr lang="en-US" altLang="ko-KR" dirty="0" smtClean="0"/>
              <a:t>Use parameterized statement</a:t>
            </a:r>
          </a:p>
          <a:p>
            <a:pPr lvl="2"/>
            <a:r>
              <a:rPr lang="en-US" altLang="ko-KR" dirty="0"/>
              <a:t>INSERT VALUES [table name] (?, ?, ?, ?, </a:t>
            </a:r>
            <a:r>
              <a:rPr lang="en-US" altLang="ko-KR" dirty="0" smtClean="0"/>
              <a:t>…)</a:t>
            </a:r>
          </a:p>
          <a:p>
            <a:pPr lvl="1"/>
            <a:r>
              <a:rPr lang="en-US" altLang="ko-KR" dirty="0" smtClean="0"/>
              <a:t>Use compiled statement, </a:t>
            </a:r>
            <a:r>
              <a:rPr lang="en-US" altLang="ko-KR" dirty="0" err="1" smtClean="0"/>
              <a:t>SQLiteStatment</a:t>
            </a:r>
            <a:r>
              <a:rPr lang="en-US" altLang="ko-KR" dirty="0" smtClean="0"/>
              <a:t> (fast)</a:t>
            </a:r>
          </a:p>
          <a:p>
            <a:pPr lvl="1"/>
            <a:r>
              <a:rPr lang="en-US" altLang="ko-KR" dirty="0" smtClean="0"/>
              <a:t>Use </a:t>
            </a:r>
            <a:r>
              <a:rPr lang="en-US" altLang="ko-KR" dirty="0" err="1" smtClean="0"/>
              <a:t>SQLiteDatabase</a:t>
            </a:r>
            <a:r>
              <a:rPr lang="en-US" altLang="ko-KR" dirty="0" smtClean="0"/>
              <a:t>.{query(), insert(), update(), delete()}</a:t>
            </a:r>
          </a:p>
          <a:p>
            <a:pPr lvl="2"/>
            <a:r>
              <a:rPr lang="en-US" altLang="ko-KR" dirty="0" smtClean="0"/>
              <a:t>Allows parameterized statements</a:t>
            </a:r>
          </a:p>
        </p:txBody>
      </p:sp>
    </p:spTree>
    <p:extLst>
      <p:ext uri="{BB962C8B-B14F-4D97-AF65-F5344CB8AC3E}">
        <p14:creationId xmlns:p14="http://schemas.microsoft.com/office/powerpoint/2010/main" val="992650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382</Words>
  <Application>Microsoft Office PowerPoint</Application>
  <PresentationFormat>On-screen Show (4:3)</PresentationFormat>
  <Paragraphs>96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Securing Android Apps</vt:lpstr>
      <vt:lpstr>Securing Components</vt:lpstr>
      <vt:lpstr>Permission for Components</vt:lpstr>
      <vt:lpstr>Custom Permissions</vt:lpstr>
      <vt:lpstr>Define Permission Group</vt:lpstr>
      <vt:lpstr>Content Provider Vulnerability</vt:lpstr>
      <vt:lpstr>Protecting Content Provider</vt:lpstr>
      <vt:lpstr>PowerPoint Presentation</vt:lpstr>
      <vt:lpstr>SQL Injection Attack</vt:lpstr>
      <vt:lpstr>Code</vt:lpstr>
      <vt:lpstr>App Signing</vt:lpstr>
      <vt:lpstr>Preventing App-Tampering</vt:lpstr>
      <vt:lpstr>Preventing App-Tampering</vt:lpstr>
      <vt:lpstr>How to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Man-in-the-middle Attacks</dc:title>
  <dc:creator>Minho Shin</dc:creator>
  <cp:lastModifiedBy>Minho Shin</cp:lastModifiedBy>
  <cp:revision>24</cp:revision>
  <dcterms:created xsi:type="dcterms:W3CDTF">2015-12-02T18:57:58Z</dcterms:created>
  <dcterms:modified xsi:type="dcterms:W3CDTF">2015-12-03T10:04:10Z</dcterms:modified>
</cp:coreProperties>
</file>