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11" autoAdjust="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09C-5BEB-4524-9E44-80595934CB15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58CA-18F9-4FD2-AC7A-C055979D0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developed a mobility-aware location cloaking technique to resist trace analysis attacks (MMB attack)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entropy as a privacy metric to build the cloaked region (maximize the entropy)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consider the k-anonymity  to protect user identity.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smaller result size -&gt; save the cost of data transmission and reducing the workload of the result refinement process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user can make a range query to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dirty="0" smtClean="0"/>
              <a:t>ind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shopping centers within a certain distance of her current location</a:t>
            </a:r>
          </a:p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 superset, which contains the query results for all possible location points in the cloaking region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9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 of a region-based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should include all objects in the region and 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points on the perimeter of the region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proof-by-contradiction approach to show that if an object outside R is 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NN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k) of a point inside R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that object a is 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NN of point p inside R. Assume, on the contrary, that a is not in 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of any point on the perimeter of R.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solution space for a region based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can be approximated by the area extended from the query region by a distance of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:the area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P: the perimeter length </a:t>
            </a:r>
          </a:p>
          <a:p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is the radius of the query range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p: the object density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distance between a query point and its kth NN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for the new cloaking region to cover the user, O’ must be within a distance of r from the user’s new location,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inner query -&gt; </a:t>
            </a:r>
            <a:r>
              <a:rPr lang="en-US" dirty="0" smtClean="0"/>
              <a:t>Because can use the last results -&gt;save communication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58CA-18F9-4FD2-AC7A-C055979D0E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7439584" cy="23621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4213008"/>
            <a:ext cx="3733800" cy="1166220"/>
          </a:xfrm>
        </p:spPr>
        <p:txBody>
          <a:bodyPr anchor="t"/>
          <a:lstStyle>
            <a:lvl1pPr marL="0" indent="0" algn="l">
              <a:buNone/>
              <a:defRPr cap="none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13538" y="5383710"/>
            <a:ext cx="356795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1600" dirty="0" err="1" smtClean="0"/>
              <a:t>nha</a:t>
            </a:r>
            <a:r>
              <a:rPr lang="en-US" sz="1600" dirty="0" smtClean="0"/>
              <a:t> </a:t>
            </a:r>
            <a:r>
              <a:rPr lang="en-US" sz="1600" dirty="0" err="1" smtClean="0"/>
              <a:t>nguyen</a:t>
            </a:r>
            <a:r>
              <a:rPr lang="en-US" sz="1600" dirty="0" smtClean="0"/>
              <a:t> </a:t>
            </a:r>
            <a:r>
              <a:rPr lang="en-US" sz="1600" baseline="0" dirty="0" smtClean="0"/>
              <a:t>- </a:t>
            </a:r>
            <a:r>
              <a:rPr lang="en-US" sz="1600" baseline="0" dirty="0" err="1" smtClean="0"/>
              <a:t>HMCLab</a:t>
            </a:r>
            <a:endParaRPr lang="en-US" sz="1600" baseline="0" dirty="0" smtClean="0"/>
          </a:p>
          <a:p>
            <a:pPr algn="r"/>
            <a:r>
              <a:rPr lang="en-US" sz="1600" baseline="0" dirty="0" smtClean="0"/>
              <a:t>Prof. </a:t>
            </a:r>
            <a:r>
              <a:rPr lang="en-US" sz="1600" baseline="0" dirty="0" err="1" smtClean="0"/>
              <a:t>minho</a:t>
            </a:r>
            <a:r>
              <a:rPr lang="en-US" sz="1600" baseline="0" dirty="0" smtClean="0"/>
              <a:t> shin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92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6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38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Flowchart: Off-page Connector 13"/>
          <p:cNvSpPr/>
          <p:nvPr/>
        </p:nvSpPr>
        <p:spPr>
          <a:xfrm>
            <a:off x="7924800" y="-2"/>
            <a:ext cx="401241" cy="1141407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440216" cy="688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1" y="6553200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6A5F9F-8ACA-476F-895A-6D61444432A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5532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11095" y="22860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680B-2022-4453-AE05-87189B2B6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9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Privacy-Conscious Location-Based Queries in Mobile Environments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13008"/>
            <a:ext cx="4114800" cy="1166220"/>
          </a:xfrm>
        </p:spPr>
        <p:txBody>
          <a:bodyPr>
            <a:noAutofit/>
          </a:bodyPr>
          <a:lstStyle/>
          <a:p>
            <a:r>
              <a:rPr lang="en-US" sz="1800" dirty="0" err="1"/>
              <a:t>Jianliang</a:t>
            </a:r>
            <a:r>
              <a:rPr lang="en-US" sz="1800" dirty="0"/>
              <a:t> </a:t>
            </a:r>
            <a:r>
              <a:rPr lang="en-US" sz="1800" dirty="0" smtClean="0"/>
              <a:t>Xu et al</a:t>
            </a:r>
          </a:p>
          <a:p>
            <a:r>
              <a:rPr lang="en-US" sz="1800" dirty="0"/>
              <a:t>IEEE Transactions On Parallel And Distributed Systems</a:t>
            </a:r>
          </a:p>
          <a:p>
            <a:r>
              <a:rPr lang="en-US" sz="1800" dirty="0"/>
              <a:t>March 2010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967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Goal</a:t>
            </a:r>
            <a:r>
              <a:rPr lang="en-US" dirty="0" smtClean="0"/>
              <a:t>: </a:t>
            </a:r>
            <a:r>
              <a:rPr lang="en-US" dirty="0">
                <a:solidFill>
                  <a:srgbClr val="FFFF00"/>
                </a:solidFill>
              </a:rPr>
              <a:t>determine the p(</a:t>
            </a:r>
            <a:r>
              <a:rPr lang="en-US" dirty="0" err="1">
                <a:solidFill>
                  <a:srgbClr val="FFFF00"/>
                </a:solidFill>
              </a:rPr>
              <a:t>z|y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dirty="0" smtClean="0"/>
              <a:t>function so that the probability </a:t>
            </a:r>
            <a:r>
              <a:rPr lang="en-US" dirty="0"/>
              <a:t>for the new user to be located </a:t>
            </a:r>
            <a:r>
              <a:rPr lang="en-US" dirty="0" smtClean="0"/>
              <a:t>at any </a:t>
            </a:r>
            <a:r>
              <a:rPr lang="en-US" dirty="0"/>
              <a:t>point is uniform across the new cloaking </a:t>
            </a:r>
            <a:r>
              <a:rPr lang="en-US" dirty="0" smtClean="0"/>
              <a:t>region,</a:t>
            </a:r>
            <a:r>
              <a:rPr lang="en-US" dirty="0"/>
              <a:t> i.e.,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maximize entropy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q(</a:t>
            </a:r>
            <a:r>
              <a:rPr lang="en-US" dirty="0" err="1" smtClean="0">
                <a:solidFill>
                  <a:srgbClr val="FFFF00"/>
                </a:solidFill>
              </a:rPr>
              <a:t>y|z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the derivable </a:t>
            </a:r>
            <a:r>
              <a:rPr lang="en-US" dirty="0" smtClean="0"/>
              <a:t>probability density </a:t>
            </a:r>
            <a:r>
              <a:rPr lang="en-US" dirty="0"/>
              <a:t>function of the new user location being distance </a:t>
            </a:r>
            <a:r>
              <a:rPr lang="en-US" dirty="0" smtClean="0"/>
              <a:t>y away </a:t>
            </a:r>
            <a:r>
              <a:rPr lang="en-US" dirty="0"/>
              <a:t>from the center O of the last cloaking region </a:t>
            </a:r>
            <a:r>
              <a:rPr lang="en-US" dirty="0" smtClean="0"/>
              <a:t>given that </a:t>
            </a:r>
            <a:r>
              <a:rPr lang="en-US" dirty="0"/>
              <a:t>the center </a:t>
            </a:r>
            <a:r>
              <a:rPr lang="en-US" dirty="0" smtClean="0"/>
              <a:t>O’ </a:t>
            </a:r>
            <a:r>
              <a:rPr lang="en-US" dirty="0"/>
              <a:t>of the new cloaking region is distance </a:t>
            </a:r>
            <a:r>
              <a:rPr lang="en-US" dirty="0" smtClean="0"/>
              <a:t>z away </a:t>
            </a:r>
            <a:r>
              <a:rPr lang="en-US" dirty="0"/>
              <a:t>from O. </a:t>
            </a:r>
          </a:p>
          <a:p>
            <a:r>
              <a:rPr lang="en-US" dirty="0"/>
              <a:t>q(</a:t>
            </a:r>
            <a:r>
              <a:rPr lang="en-US" dirty="0" err="1"/>
              <a:t>y|z</a:t>
            </a:r>
            <a:r>
              <a:rPr lang="en-US" dirty="0" smtClean="0"/>
              <a:t>) should be proportional </a:t>
            </a:r>
            <a:r>
              <a:rPr lang="en-US" dirty="0"/>
              <a:t>to the length of the arc (centered at O </a:t>
            </a:r>
            <a:r>
              <a:rPr lang="en-US" dirty="0" smtClean="0"/>
              <a:t>and with </a:t>
            </a:r>
            <a:r>
              <a:rPr lang="en-US" dirty="0"/>
              <a:t>radius y) overlapping with the new cloaking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Problem: determine </a:t>
            </a:r>
            <a:r>
              <a:rPr lang="en-US" dirty="0"/>
              <a:t>p(</a:t>
            </a:r>
            <a:r>
              <a:rPr lang="en-US" dirty="0" err="1"/>
              <a:t>z|y</a:t>
            </a:r>
            <a:r>
              <a:rPr lang="en-US" dirty="0" smtClean="0"/>
              <a:t>) given </a:t>
            </a:r>
            <a:r>
              <a:rPr lang="en-US" dirty="0"/>
              <a:t>q(</a:t>
            </a:r>
            <a:r>
              <a:rPr lang="en-US" dirty="0" err="1"/>
              <a:t>y|z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648200"/>
            <a:ext cx="16764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q(</a:t>
            </a:r>
            <a:r>
              <a:rPr lang="en-US" dirty="0" err="1"/>
              <a:t>y|z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+mn-lt"/>
              </a:rPr>
              <a:t>If z ≥ r =&gt; </a:t>
            </a:r>
            <a:r>
              <a:rPr lang="en-US" dirty="0">
                <a:latin typeface="+mn-lt"/>
              </a:rPr>
              <a:t>z – r ≤ y ≤ z + r </a:t>
            </a:r>
          </a:p>
          <a:p>
            <a:r>
              <a:rPr lang="en-US" sz="1800" dirty="0" smtClean="0"/>
              <a:t>the overlapping arc length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4114800" cy="40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485900"/>
            <a:ext cx="167640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371725"/>
            <a:ext cx="27432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25" y="3119954"/>
            <a:ext cx="47815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209115"/>
            <a:ext cx="6372225" cy="2766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q(</a:t>
            </a:r>
            <a:r>
              <a:rPr lang="en-US" dirty="0" err="1"/>
              <a:t>y|z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If z </a:t>
            </a:r>
            <a:r>
              <a:rPr lang="en-US" dirty="0" smtClean="0"/>
              <a:t>&lt;</a:t>
            </a:r>
            <a:r>
              <a:rPr lang="en-US" dirty="0" smtClean="0">
                <a:latin typeface="+mn-lt"/>
              </a:rPr>
              <a:t> 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76481"/>
            <a:ext cx="4267200" cy="29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 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the plane into a set of rings </a:t>
            </a:r>
            <a:r>
              <a:rPr lang="en-US" dirty="0" smtClean="0"/>
              <a:t>of sufficiently </a:t>
            </a:r>
            <a:r>
              <a:rPr lang="en-US" dirty="0"/>
              <a:t>small </a:t>
            </a:r>
            <a:r>
              <a:rPr lang="en-US" dirty="0" smtClean="0"/>
              <a:t>width 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</a:p>
          <a:p>
            <a:r>
              <a:rPr lang="en-US" dirty="0" smtClean="0"/>
              <a:t>Ring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includes all points that are </a:t>
            </a:r>
            <a:r>
              <a:rPr lang="en-US" dirty="0" smtClean="0"/>
              <a:t>(i-1)</a:t>
            </a:r>
            <a:r>
              <a:rPr lang="en-US" dirty="0" smtClean="0">
                <a:sym typeface="Symbol" panose="05050102010706020507" pitchFamily="18" charset="2"/>
              </a:rPr>
              <a:t> </a:t>
            </a:r>
            <a:r>
              <a:rPr lang="en-US" dirty="0" smtClean="0"/>
              <a:t>to </a:t>
            </a:r>
            <a:r>
              <a:rPr lang="en-US" dirty="0" err="1" smtClean="0"/>
              <a:t>i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r>
              <a:rPr lang="en-US" dirty="0" smtClean="0"/>
              <a:t> </a:t>
            </a:r>
            <a:r>
              <a:rPr lang="en-US" dirty="0"/>
              <a:t>away from </a:t>
            </a:r>
            <a:r>
              <a:rPr lang="en-US" dirty="0" smtClean="0"/>
              <a:t>O</a:t>
            </a:r>
          </a:p>
          <a:p>
            <a:r>
              <a:rPr lang="en-US" dirty="0" smtClean="0"/>
              <a:t>Probability of </a:t>
            </a:r>
            <a:r>
              <a:rPr lang="en-US" dirty="0"/>
              <a:t>the new user location being in ring </a:t>
            </a:r>
            <a:r>
              <a:rPr lang="en-US" dirty="0" err="1"/>
              <a:t>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Distance from ring </a:t>
            </a:r>
            <a:r>
              <a:rPr lang="en-US" dirty="0" err="1" smtClean="0"/>
              <a:t>i</a:t>
            </a:r>
            <a:r>
              <a:rPr lang="en-US" dirty="0" smtClean="0"/>
              <a:t> to O</a:t>
            </a:r>
          </a:p>
          <a:p>
            <a:endParaRPr lang="en-US" dirty="0" smtClean="0"/>
          </a:p>
          <a:p>
            <a:r>
              <a:rPr lang="en-US" dirty="0" smtClean="0"/>
              <a:t>r = K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 = L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111632"/>
            <a:ext cx="3362325" cy="3124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35795" y="2935861"/>
            <a:ext cx="3419475" cy="874140"/>
            <a:chOff x="1228725" y="2868744"/>
            <a:chExt cx="3419475" cy="8741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638" y="2868744"/>
              <a:ext cx="2447925" cy="4857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8725" y="3333309"/>
              <a:ext cx="3419475" cy="40957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45" y="4417049"/>
            <a:ext cx="3629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 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Q(</a:t>
            </a:r>
            <a:r>
              <a:rPr lang="en-US" dirty="0" err="1" smtClean="0"/>
              <a:t>i|j</a:t>
            </a:r>
            <a:r>
              <a:rPr lang="en-US" dirty="0" smtClean="0"/>
              <a:t>): the </a:t>
            </a:r>
            <a:r>
              <a:rPr lang="en-US" dirty="0"/>
              <a:t>probability of the new </a:t>
            </a:r>
            <a:r>
              <a:rPr lang="en-US" dirty="0" smtClean="0"/>
              <a:t>user location </a:t>
            </a:r>
            <a:r>
              <a:rPr lang="en-US" dirty="0"/>
              <a:t>being in ring </a:t>
            </a:r>
            <a:r>
              <a:rPr lang="en-US" dirty="0" err="1"/>
              <a:t>i</a:t>
            </a:r>
            <a:r>
              <a:rPr lang="en-US" dirty="0"/>
              <a:t> given that the center of the </a:t>
            </a:r>
            <a:r>
              <a:rPr lang="en-US" dirty="0" smtClean="0"/>
              <a:t>new region </a:t>
            </a:r>
            <a:r>
              <a:rPr lang="en-US" dirty="0"/>
              <a:t>is in ring j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find P(</a:t>
            </a:r>
            <a:r>
              <a:rPr lang="en-US" dirty="0" err="1" smtClean="0"/>
              <a:t>j|i</a:t>
            </a:r>
            <a:r>
              <a:rPr lang="en-US" dirty="0" smtClean="0"/>
              <a:t>) given </a:t>
            </a:r>
            <a:r>
              <a:rPr lang="en-US" dirty="0"/>
              <a:t>Q(</a:t>
            </a:r>
            <a:r>
              <a:rPr lang="en-US" dirty="0" err="1"/>
              <a:t>i|j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Condition: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964737" y="2090431"/>
            <a:ext cx="4253025" cy="4767569"/>
            <a:chOff x="3581400" y="2005013"/>
            <a:chExt cx="4329225" cy="48529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2133601"/>
              <a:ext cx="4329225" cy="472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2005013"/>
              <a:ext cx="717383" cy="25717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12858" y="5549596"/>
            <a:ext cx="3524250" cy="447675"/>
            <a:chOff x="304800" y="3200400"/>
            <a:chExt cx="3524250" cy="4476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200400"/>
              <a:ext cx="2181225" cy="4476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6025" y="3240414"/>
              <a:ext cx="1343025" cy="381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1925" y="3120721"/>
            <a:ext cx="4802812" cy="1924657"/>
            <a:chOff x="161925" y="3120721"/>
            <a:chExt cx="4802812" cy="1924657"/>
          </a:xfrm>
        </p:grpSpPr>
        <p:grpSp>
          <p:nvGrpSpPr>
            <p:cNvPr id="14" name="Group 13"/>
            <p:cNvGrpSpPr/>
            <p:nvPr/>
          </p:nvGrpSpPr>
          <p:grpSpPr>
            <a:xfrm>
              <a:off x="161925" y="3120721"/>
              <a:ext cx="4705350" cy="1571625"/>
              <a:chOff x="152400" y="4077657"/>
              <a:chExt cx="4705350" cy="157162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00" y="4077657"/>
                <a:ext cx="4705350" cy="85725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400" y="4934907"/>
                <a:ext cx="2438400" cy="71437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362200" y="4379733"/>
              <a:ext cx="2602537" cy="665645"/>
              <a:chOff x="2415861" y="5406063"/>
              <a:chExt cx="2602537" cy="665645"/>
            </a:xfrm>
          </p:grpSpPr>
          <p:sp>
            <p:nvSpPr>
              <p:cNvPr id="15" name="Line Callout 1 (No Border) 14"/>
              <p:cNvSpPr/>
              <p:nvPr/>
            </p:nvSpPr>
            <p:spPr>
              <a:xfrm>
                <a:off x="2415861" y="5565925"/>
                <a:ext cx="2602537" cy="505783"/>
              </a:xfrm>
              <a:prstGeom prst="callout1">
                <a:avLst>
                  <a:gd name="adj1" fmla="val -20509"/>
                  <a:gd name="adj2" fmla="val 46685"/>
                  <a:gd name="adj3" fmla="val -137028"/>
                  <a:gd name="adj4" fmla="val 40131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Probability the center of the new region being in ring j</a:t>
                </a:r>
                <a:endParaRPr lang="en-US" sz="1400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751448" y="5406063"/>
                <a:ext cx="857250" cy="4495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5405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</a:t>
            </a:r>
            <a:r>
              <a:rPr lang="en-US" dirty="0"/>
              <a:t>Cloaking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Relax the constraints</a:t>
            </a:r>
          </a:p>
          <a:p>
            <a:pPr lvl="1"/>
            <a:r>
              <a:rPr lang="en-US" dirty="0" smtClean="0"/>
              <a:t>User locations may </a:t>
            </a:r>
            <a:r>
              <a:rPr lang="en-US" dirty="0"/>
              <a:t>not be cloaked for some </a:t>
            </a:r>
            <a:r>
              <a:rPr lang="en-US" dirty="0" smtClean="0"/>
              <a:t>queries (</a:t>
            </a:r>
            <a:r>
              <a:rPr lang="en-US" dirty="0">
                <a:solidFill>
                  <a:srgbClr val="FFFF00"/>
                </a:solidFill>
              </a:rPr>
              <a:t>blocked </a:t>
            </a:r>
            <a:r>
              <a:rPr lang="en-US" dirty="0" smtClean="0">
                <a:solidFill>
                  <a:srgbClr val="FFFF00"/>
                </a:solidFill>
              </a:rPr>
              <a:t>queries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last result </a:t>
            </a:r>
            <a:r>
              <a:rPr lang="en-US" dirty="0" smtClean="0"/>
              <a:t>superset to answer blocked queries</a:t>
            </a:r>
            <a:endParaRPr lang="en-US" dirty="0"/>
          </a:p>
          <a:p>
            <a:r>
              <a:rPr lang="en-US" dirty="0" smtClean="0"/>
              <a:t>If a new </a:t>
            </a:r>
            <a:r>
              <a:rPr lang="en-US" dirty="0"/>
              <a:t>query is issued from ring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K </a:t>
            </a:r>
            <a:r>
              <a:rPr lang="en-US" dirty="0" smtClean="0"/>
              <a:t>(still be in last cloaking </a:t>
            </a:r>
            <a:r>
              <a:rPr lang="en-US" dirty="0"/>
              <a:t>region; called </a:t>
            </a:r>
            <a:r>
              <a:rPr lang="en-US" dirty="0">
                <a:solidFill>
                  <a:srgbClr val="FFFF00"/>
                </a:solidFill>
              </a:rPr>
              <a:t>inner query</a:t>
            </a:r>
            <a:r>
              <a:rPr lang="en-US" dirty="0" smtClean="0"/>
              <a:t>) -&gt; should block it -&gt; save communication cost</a:t>
            </a:r>
          </a:p>
          <a:p>
            <a:r>
              <a:rPr lang="en-US" dirty="0"/>
              <a:t>if a </a:t>
            </a:r>
            <a:r>
              <a:rPr lang="en-US" dirty="0" smtClean="0"/>
              <a:t>query issued </a:t>
            </a:r>
            <a:r>
              <a:rPr lang="en-US" dirty="0"/>
              <a:t>from ring </a:t>
            </a:r>
            <a:r>
              <a:rPr lang="en-US" dirty="0" err="1"/>
              <a:t>i</a:t>
            </a:r>
            <a:r>
              <a:rPr lang="en-US" dirty="0"/>
              <a:t> &gt; K (called </a:t>
            </a:r>
            <a:r>
              <a:rPr lang="en-US" dirty="0">
                <a:solidFill>
                  <a:srgbClr val="FFFF00"/>
                </a:solidFill>
              </a:rPr>
              <a:t>outer query</a:t>
            </a:r>
            <a:r>
              <a:rPr lang="en-US" dirty="0"/>
              <a:t>) is blocked, </a:t>
            </a:r>
            <a:r>
              <a:rPr lang="en-US" dirty="0" smtClean="0"/>
              <a:t>the client </a:t>
            </a:r>
            <a:r>
              <a:rPr lang="en-US" dirty="0"/>
              <a:t>might obtain inaccurate query results</a:t>
            </a:r>
            <a:br>
              <a:rPr lang="en-US" dirty="0"/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0"/>
            <a:ext cx="5257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Cloaking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9" y="1305219"/>
            <a:ext cx="8382000" cy="555278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olve </a:t>
            </a:r>
            <a:r>
              <a:rPr lang="en-US" sz="2000" dirty="0"/>
              <a:t>the linear program to get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v</a:t>
            </a:r>
            <a:r>
              <a:rPr lang="en-US" sz="2000" baseline="-25000" dirty="0" smtClean="0"/>
              <a:t>L-K+1</a:t>
            </a:r>
          </a:p>
          <a:p>
            <a:endParaRPr lang="en-US" sz="2000" baseline="-25000" dirty="0"/>
          </a:p>
          <a:p>
            <a:endParaRPr lang="en-US" sz="2000" baseline="-25000" dirty="0" smtClean="0"/>
          </a:p>
          <a:p>
            <a:endParaRPr lang="en-US" sz="2000" baseline="-25000" dirty="0"/>
          </a:p>
          <a:p>
            <a:endParaRPr lang="en-US" sz="2000" baseline="-25000" dirty="0" smtClean="0"/>
          </a:p>
          <a:p>
            <a:endParaRPr lang="en-US" sz="2000" baseline="-25000" dirty="0"/>
          </a:p>
          <a:p>
            <a:endParaRPr lang="en-US" sz="2000" baseline="-25000" dirty="0" smtClean="0"/>
          </a:p>
          <a:p>
            <a:endParaRPr lang="en-US" sz="2000" baseline="-25000" dirty="0"/>
          </a:p>
          <a:p>
            <a:endParaRPr lang="en-US" sz="2000" baseline="-25000" dirty="0" smtClean="0"/>
          </a:p>
          <a:p>
            <a:r>
              <a:rPr lang="en-US" sz="2000" dirty="0" smtClean="0"/>
              <a:t>Can compute </a:t>
            </a:r>
            <a:r>
              <a:rPr lang="en-US" sz="2000" dirty="0" smtClean="0">
                <a:solidFill>
                  <a:srgbClr val="FFFF00"/>
                </a:solidFill>
              </a:rPr>
              <a:t>P(</a:t>
            </a:r>
            <a:r>
              <a:rPr lang="en-US" sz="2000" dirty="0" err="1" smtClean="0">
                <a:solidFill>
                  <a:srgbClr val="FFFF00"/>
                </a:solidFill>
              </a:rPr>
              <a:t>j|i</a:t>
            </a:r>
            <a:r>
              <a:rPr lang="en-US" sz="2000" dirty="0" smtClean="0">
                <a:solidFill>
                  <a:srgbClr val="FFFF00"/>
                </a:solidFill>
              </a:rPr>
              <a:t>)s</a:t>
            </a:r>
          </a:p>
          <a:p>
            <a:r>
              <a:rPr lang="en-US" sz="2000" dirty="0" smtClean="0"/>
              <a:t>Given </a:t>
            </a:r>
            <a:r>
              <a:rPr lang="en-US" sz="2000" dirty="0"/>
              <a:t>a new query with user location in ring </a:t>
            </a:r>
            <a:r>
              <a:rPr lang="en-US" sz="2000" dirty="0" err="1"/>
              <a:t>i</a:t>
            </a:r>
            <a:r>
              <a:rPr lang="en-US" sz="2000" dirty="0"/>
              <a:t>, w</a:t>
            </a:r>
            <a:r>
              <a:rPr lang="en-US" sz="2000" dirty="0" smtClean="0"/>
              <a:t>e block the </a:t>
            </a:r>
            <a:r>
              <a:rPr lang="en-US" sz="2000" dirty="0"/>
              <a:t>query </a:t>
            </a:r>
            <a:r>
              <a:rPr lang="en-US" sz="2000" dirty="0" smtClean="0"/>
              <a:t>has a </a:t>
            </a:r>
            <a:r>
              <a:rPr lang="en-US" sz="2000" dirty="0"/>
              <a:t>probability </a:t>
            </a:r>
            <a:r>
              <a:rPr lang="en-US" sz="2000" dirty="0" smtClean="0"/>
              <a:t>of </a:t>
            </a:r>
          </a:p>
          <a:p>
            <a:r>
              <a:rPr lang="en-US" sz="2000" dirty="0"/>
              <a:t>If the query </a:t>
            </a:r>
            <a:r>
              <a:rPr lang="en-US" sz="2000" dirty="0" smtClean="0"/>
              <a:t>is not </a:t>
            </a:r>
            <a:r>
              <a:rPr lang="en-US" sz="2000" dirty="0"/>
              <a:t>blocked, the distance between the new cloaking </a:t>
            </a:r>
            <a:r>
              <a:rPr lang="en-US" sz="2000" dirty="0" smtClean="0"/>
              <a:t>region and </a:t>
            </a:r>
            <a:r>
              <a:rPr lang="en-US" sz="2000" dirty="0"/>
              <a:t>the last cloaking region can be randomly </a:t>
            </a:r>
            <a:r>
              <a:rPr lang="en-US" sz="2000" dirty="0" smtClean="0"/>
              <a:t>generated based </a:t>
            </a:r>
            <a:r>
              <a:rPr lang="en-US" sz="2000" dirty="0"/>
              <a:t>on the probabilities of </a:t>
            </a:r>
            <a:r>
              <a:rPr lang="en-US" sz="2000" dirty="0" smtClean="0"/>
              <a:t>P(</a:t>
            </a:r>
            <a:r>
              <a:rPr lang="en-US" sz="2000" dirty="0" err="1" smtClean="0"/>
              <a:t>j|i</a:t>
            </a:r>
            <a:r>
              <a:rPr lang="en-US" sz="2000" dirty="0" smtClean="0"/>
              <a:t>)s</a:t>
            </a:r>
          </a:p>
          <a:p>
            <a:r>
              <a:rPr lang="en-US" sz="2000" dirty="0" smtClean="0"/>
              <a:t>The center </a:t>
            </a:r>
            <a:r>
              <a:rPr lang="en-US" sz="2000" dirty="0"/>
              <a:t>of the new cloaking region can be randomly </a:t>
            </a:r>
            <a:r>
              <a:rPr lang="en-US" sz="2000" dirty="0" smtClean="0"/>
              <a:t>generated on </a:t>
            </a:r>
            <a:r>
              <a:rPr lang="en-US" sz="2000" dirty="0"/>
              <a:t>the corresponding arc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49132"/>
            <a:ext cx="3733800" cy="2781804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>
          <a:xfrm>
            <a:off x="685800" y="1828800"/>
            <a:ext cx="2514600" cy="685800"/>
          </a:xfrm>
          <a:prstGeom prst="callout1">
            <a:avLst>
              <a:gd name="adj1" fmla="val 22874"/>
              <a:gd name="adj2" fmla="val 106756"/>
              <a:gd name="adj3" fmla="val 5283"/>
              <a:gd name="adj4" fmla="val 176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minimize the outer query blocking probability for</a:t>
            </a:r>
            <a:br>
              <a:rPr lang="en-US" sz="1400" dirty="0"/>
            </a:b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smtClean="0"/>
              <a:t>= </a:t>
            </a:r>
            <a:r>
              <a:rPr lang="en-US" sz="1400" dirty="0"/>
              <a:t>K </a:t>
            </a:r>
            <a:r>
              <a:rPr lang="en-US" sz="1400" dirty="0" smtClean="0"/>
              <a:t>+ </a:t>
            </a:r>
            <a:r>
              <a:rPr lang="en-US" sz="1400" dirty="0"/>
              <a:t>1; K </a:t>
            </a:r>
            <a:r>
              <a:rPr lang="en-US" sz="1400" dirty="0" smtClean="0"/>
              <a:t>+ 2</a:t>
            </a:r>
            <a:r>
              <a:rPr lang="en-US" sz="1400" dirty="0"/>
              <a:t>; . . . ; </a:t>
            </a:r>
            <a:r>
              <a:rPr lang="en-US" sz="1400" dirty="0" smtClean="0"/>
              <a:t>L</a:t>
            </a:r>
            <a:endParaRPr lang="en-US" sz="1400" dirty="0"/>
          </a:p>
        </p:txBody>
      </p:sp>
      <p:sp>
        <p:nvSpPr>
          <p:cNvPr id="7" name="Line Callout 1 (No Border) 6"/>
          <p:cNvSpPr/>
          <p:nvPr/>
        </p:nvSpPr>
        <p:spPr>
          <a:xfrm>
            <a:off x="837604" y="2938610"/>
            <a:ext cx="2514600" cy="1143000"/>
          </a:xfrm>
          <a:prstGeom prst="callout1">
            <a:avLst>
              <a:gd name="adj1" fmla="val 21224"/>
              <a:gd name="adj2" fmla="val 109380"/>
              <a:gd name="adj3" fmla="val 12431"/>
              <a:gd name="adj4" fmla="val 174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maximize the inner query blocking probability for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smtClean="0"/>
              <a:t>= 1; </a:t>
            </a:r>
            <a:r>
              <a:rPr lang="en-US" sz="1400" dirty="0"/>
              <a:t>2; . . . ; K to increase the result reuse rate and save r</a:t>
            </a:r>
            <a:r>
              <a:rPr lang="en-US" sz="1400" dirty="0" smtClean="0"/>
              <a:t>emote queries.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04" y="4829385"/>
            <a:ext cx="17049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Cloaking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90074" y="1563695"/>
            <a:ext cx="6019800" cy="4914900"/>
            <a:chOff x="838200" y="1600200"/>
            <a:chExt cx="7000875" cy="6057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600200"/>
              <a:ext cx="7000875" cy="1047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587" y="2647950"/>
              <a:ext cx="6896100" cy="501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56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Privacy-Conscious </a:t>
            </a:r>
            <a:r>
              <a:rPr lang="en-US" dirty="0" smtClean="0"/>
              <a:t>Location-Based Queries in </a:t>
            </a:r>
            <a:r>
              <a:rPr lang="en-US" dirty="0"/>
              <a:t>Mobile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382000" cy="4876801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IEEE Transactions On Parallel And Distributed Systems</a:t>
            </a:r>
          </a:p>
          <a:p>
            <a:r>
              <a:rPr lang="en-US" sz="1800" dirty="0" smtClean="0"/>
              <a:t>March 2010</a:t>
            </a:r>
          </a:p>
          <a:p>
            <a:r>
              <a:rPr lang="en-US" sz="1800" dirty="0" err="1"/>
              <a:t>Jianliang</a:t>
            </a:r>
            <a:r>
              <a:rPr lang="en-US" sz="1800" dirty="0"/>
              <a:t> Xu, </a:t>
            </a:r>
            <a:r>
              <a:rPr lang="en-US" sz="1800" dirty="0" err="1" smtClean="0"/>
              <a:t>Xueyan</a:t>
            </a:r>
            <a:r>
              <a:rPr lang="en-US" sz="1800" dirty="0" smtClean="0"/>
              <a:t> Tang, </a:t>
            </a:r>
            <a:r>
              <a:rPr lang="en-US" sz="1800" dirty="0" err="1"/>
              <a:t>Haibo</a:t>
            </a:r>
            <a:r>
              <a:rPr lang="en-US" sz="1800" dirty="0"/>
              <a:t> Hu, and Jing </a:t>
            </a:r>
            <a:r>
              <a:rPr lang="en-US" sz="1800" dirty="0" smtClean="0"/>
              <a:t>Du</a:t>
            </a:r>
          </a:p>
          <a:p>
            <a:r>
              <a:rPr lang="en-US" dirty="0" smtClean="0"/>
              <a:t>Problem: trace analysis attacks (MMB attack)</a:t>
            </a:r>
          </a:p>
          <a:p>
            <a:r>
              <a:rPr lang="en-US" dirty="0" smtClean="0"/>
              <a:t>Solution: build the cloaked region (circular) based on 2 privacy metrics:</a:t>
            </a:r>
          </a:p>
          <a:p>
            <a:pPr lvl="1"/>
            <a:r>
              <a:rPr lang="en-US" dirty="0" smtClean="0"/>
              <a:t>Entropy (maximize entropy) </a:t>
            </a:r>
          </a:p>
          <a:p>
            <a:pPr lvl="1"/>
            <a:r>
              <a:rPr lang="en-US" dirty="0" smtClean="0"/>
              <a:t>Minimum acceptable </a:t>
            </a:r>
            <a:r>
              <a:rPr lang="en-US" dirty="0"/>
              <a:t>cloaking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Limitation:</a:t>
            </a:r>
          </a:p>
          <a:p>
            <a:pPr lvl="1"/>
            <a:r>
              <a:rPr lang="en-US" dirty="0"/>
              <a:t>Not consider the k-anonymity  to protect user identity.</a:t>
            </a:r>
          </a:p>
          <a:p>
            <a:pPr lvl="1"/>
            <a:r>
              <a:rPr lang="en-US" dirty="0" smtClean="0"/>
              <a:t>Have strong assumptions:</a:t>
            </a:r>
          </a:p>
          <a:p>
            <a:pPr lvl="2"/>
            <a:r>
              <a:rPr lang="en-US" dirty="0" smtClean="0"/>
              <a:t>At </a:t>
            </a:r>
            <a:r>
              <a:rPr lang="en-US" dirty="0"/>
              <a:t>the time of the last query, the probability for the </a:t>
            </a:r>
            <a:r>
              <a:rPr lang="en-US" dirty="0" smtClean="0"/>
              <a:t>user to </a:t>
            </a:r>
            <a:r>
              <a:rPr lang="en-US" dirty="0"/>
              <a:t>be located at any point in the last cloaking region is </a:t>
            </a:r>
            <a:r>
              <a:rPr lang="en-US" dirty="0" smtClean="0"/>
              <a:t>equal</a:t>
            </a:r>
          </a:p>
          <a:p>
            <a:pPr lvl="1"/>
            <a:r>
              <a:rPr lang="en-US" dirty="0" smtClean="0"/>
              <a:t>The experiments are not realistic. They simulated the mobile model by them self.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3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Types of queries:</a:t>
            </a:r>
          </a:p>
          <a:p>
            <a:pPr lvl="1"/>
            <a:r>
              <a:rPr lang="en-US" dirty="0"/>
              <a:t>Spatial range queries </a:t>
            </a:r>
            <a:endParaRPr lang="en-US" dirty="0" smtClean="0"/>
          </a:p>
          <a:p>
            <a:pPr lvl="1"/>
            <a:r>
              <a:rPr lang="en-US" dirty="0" smtClean="0"/>
              <a:t>k-nearest-neighbor (</a:t>
            </a:r>
            <a:r>
              <a:rPr lang="en-US" dirty="0" err="1" smtClean="0"/>
              <a:t>kNN</a:t>
            </a:r>
            <a:r>
              <a:rPr lang="en-US" dirty="0"/>
              <a:t>) </a:t>
            </a:r>
            <a:r>
              <a:rPr lang="en-US" dirty="0" smtClean="0"/>
              <a:t>queries</a:t>
            </a:r>
          </a:p>
          <a:p>
            <a:r>
              <a:rPr lang="en-US" dirty="0" smtClean="0"/>
              <a:t>Two performance objectives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optimize the quality </a:t>
            </a:r>
            <a:r>
              <a:rPr lang="en-US" dirty="0"/>
              <a:t>of </a:t>
            </a:r>
            <a:r>
              <a:rPr lang="en-US" dirty="0" smtClean="0"/>
              <a:t>location cloaking </a:t>
            </a:r>
            <a:r>
              <a:rPr lang="en-US" dirty="0"/>
              <a:t>with respect to trace analysis attacks while </a:t>
            </a:r>
            <a:r>
              <a:rPr lang="en-US" dirty="0" smtClean="0"/>
              <a:t>satisfying the </a:t>
            </a:r>
            <a:r>
              <a:rPr lang="en-US" dirty="0"/>
              <a:t>user-specified privacy requirement,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size </a:t>
            </a:r>
            <a:r>
              <a:rPr lang="en-US" dirty="0">
                <a:solidFill>
                  <a:srgbClr val="FFFF00"/>
                </a:solidFill>
              </a:rPr>
              <a:t>of the results </a:t>
            </a:r>
            <a:r>
              <a:rPr lang="en-US" dirty="0" smtClean="0"/>
              <a:t>return from LBS server </a:t>
            </a:r>
            <a:r>
              <a:rPr lang="en-US" dirty="0"/>
              <a:t>as </a:t>
            </a:r>
            <a:r>
              <a:rPr lang="en-US" dirty="0">
                <a:solidFill>
                  <a:srgbClr val="FFFF00"/>
                </a:solidFill>
              </a:rPr>
              <a:t>small</a:t>
            </a:r>
            <a:r>
              <a:rPr lang="en-US" dirty="0"/>
              <a:t> as possible for saving the </a:t>
            </a:r>
            <a:r>
              <a:rPr lang="en-US" dirty="0" smtClean="0"/>
              <a:t>cost of </a:t>
            </a:r>
            <a:r>
              <a:rPr lang="en-US" dirty="0"/>
              <a:t>data transmission and the workload of the cloaking </a:t>
            </a:r>
            <a:r>
              <a:rPr lang="en-US" dirty="0" smtClean="0"/>
              <a:t>agent in </a:t>
            </a:r>
            <a:r>
              <a:rPr lang="en-US" dirty="0"/>
              <a:t>downloading and refining them.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0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2400" dirty="0"/>
              <a:t>Minimum acceptable cloaking area</a:t>
            </a:r>
          </a:p>
          <a:p>
            <a:r>
              <a:rPr lang="en-US" dirty="0" smtClean="0"/>
              <a:t>Entropy: to measure the quality </a:t>
            </a:r>
            <a:r>
              <a:rPr lang="en-US" dirty="0"/>
              <a:t>of location </a:t>
            </a:r>
            <a:r>
              <a:rPr lang="en-US" dirty="0" smtClean="0"/>
              <a:t>cloaking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i="1" dirty="0" smtClean="0"/>
              <a:t>p(l)</a:t>
            </a:r>
            <a:r>
              <a:rPr lang="en-US" dirty="0" smtClean="0"/>
              <a:t>: the probability </a:t>
            </a:r>
            <a:r>
              <a:rPr lang="en-US" dirty="0"/>
              <a:t>density function for the user to be at location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 smtClean="0"/>
              <a:t>in cloaking </a:t>
            </a:r>
            <a:r>
              <a:rPr lang="en-US" dirty="0"/>
              <a:t>region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27622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cloaking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region-based </a:t>
            </a:r>
            <a:r>
              <a:rPr lang="en-US" dirty="0" err="1"/>
              <a:t>kNN</a:t>
            </a:r>
            <a:r>
              <a:rPr lang="en-US" dirty="0"/>
              <a:t> query that retrieves the </a:t>
            </a:r>
            <a:r>
              <a:rPr lang="en-US" dirty="0" smtClean="0"/>
              <a:t>k nearest </a:t>
            </a:r>
            <a:r>
              <a:rPr lang="en-US" dirty="0"/>
              <a:t>neighbors of all the points in the region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Prove: use </a:t>
            </a:r>
            <a:r>
              <a:rPr lang="en-US" dirty="0"/>
              <a:t>a proof-by-contradiction approach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570954"/>
            <a:ext cx="83629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cloaking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1600" dirty="0" err="1" smtClean="0"/>
              <a:t>R</a:t>
            </a:r>
            <a:r>
              <a:rPr lang="en-US" sz="1600" baseline="-25000" dirty="0" err="1" smtClean="0"/>
              <a:t>kNN</a:t>
            </a:r>
            <a:r>
              <a:rPr lang="en-US" sz="1600" dirty="0" smtClean="0"/>
              <a:t>: the </a:t>
            </a:r>
            <a:r>
              <a:rPr lang="en-US" sz="1600" dirty="0"/>
              <a:t>number of objects lying in the </a:t>
            </a:r>
            <a:r>
              <a:rPr lang="en-US" sz="1600" dirty="0" smtClean="0"/>
              <a:t>approximated solution space</a:t>
            </a:r>
          </a:p>
          <a:p>
            <a:pPr lvl="1"/>
            <a:r>
              <a:rPr lang="en-US" sz="1600" dirty="0" err="1"/>
              <a:t>d</a:t>
            </a:r>
            <a:r>
              <a:rPr lang="en-US" sz="1600" baseline="-25000" dirty="0" err="1"/>
              <a:t>kNN</a:t>
            </a:r>
            <a:r>
              <a:rPr lang="en-US" sz="1600" dirty="0"/>
              <a:t>: the average distance between a query point and its kth NN</a:t>
            </a:r>
          </a:p>
          <a:p>
            <a:pPr lvl="1"/>
            <a:endParaRPr lang="en-US" sz="16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" y="1167342"/>
            <a:ext cx="8305800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564" y="3428587"/>
            <a:ext cx="4963716" cy="257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42" y="3204008"/>
            <a:ext cx="4162681" cy="1082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712" y="3424237"/>
            <a:ext cx="2857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54" y="5450565"/>
            <a:ext cx="4110249" cy="344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769" y="4388759"/>
            <a:ext cx="4024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a region-based range query, </a:t>
            </a:r>
            <a:r>
              <a:rPr lang="en-US" dirty="0" smtClean="0"/>
              <a:t>the </a:t>
            </a:r>
            <a:r>
              <a:rPr lang="en-US" dirty="0"/>
              <a:t>size of its query </a:t>
            </a:r>
            <a:r>
              <a:rPr lang="en-US" dirty="0" smtClean="0"/>
              <a:t>results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d</a:t>
            </a:r>
            <a:r>
              <a:rPr lang="en-US" sz="1400" baseline="-25000" dirty="0" err="1"/>
              <a:t>r</a:t>
            </a:r>
            <a:r>
              <a:rPr lang="en-US" sz="1400" dirty="0"/>
              <a:t>: is the radius of the query range</a:t>
            </a:r>
          </a:p>
          <a:p>
            <a:endParaRPr lang="en-US" sz="1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0758" y="2660043"/>
            <a:ext cx="1270025" cy="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Mobility-aware location cloaking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cloaking region of </a:t>
            </a:r>
            <a:r>
              <a:rPr lang="en-US" dirty="0" smtClean="0"/>
              <a:t>the first </a:t>
            </a:r>
            <a:r>
              <a:rPr lang="en-US" dirty="0"/>
              <a:t>query is generated </a:t>
            </a:r>
            <a:r>
              <a:rPr lang="en-US" dirty="0" smtClean="0"/>
              <a:t>randomly, with radius              	 </a:t>
            </a:r>
            <a:r>
              <a:rPr lang="en-US" dirty="0"/>
              <a:t>covering the user location </a:t>
            </a:r>
            <a:r>
              <a:rPr lang="en-US" i="1" dirty="0" smtClean="0"/>
              <a:t>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52600"/>
            <a:ext cx="13525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Adversary knows </a:t>
            </a:r>
            <a:r>
              <a:rPr lang="en-US" dirty="0"/>
              <a:t>the user </a:t>
            </a:r>
            <a:r>
              <a:rPr lang="en-US" dirty="0">
                <a:solidFill>
                  <a:srgbClr val="FFFF00"/>
                </a:solidFill>
              </a:rPr>
              <a:t>mobility </a:t>
            </a:r>
            <a:r>
              <a:rPr lang="en-US" dirty="0" smtClean="0">
                <a:solidFill>
                  <a:srgbClr val="FFFF00"/>
                </a:solidFill>
              </a:rPr>
              <a:t>pattern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Build it based on traces </a:t>
            </a:r>
            <a:r>
              <a:rPr lang="en-US" dirty="0"/>
              <a:t>(of </a:t>
            </a:r>
            <a:r>
              <a:rPr lang="en-US" dirty="0" err="1"/>
              <a:t>nonprivacy</a:t>
            </a:r>
            <a:r>
              <a:rPr lang="en-US" dirty="0"/>
              <a:t>-conscious users of the same type) </a:t>
            </a:r>
            <a:r>
              <a:rPr lang="en-US" dirty="0" smtClean="0"/>
              <a:t>or mobility </a:t>
            </a:r>
            <a:r>
              <a:rPr lang="en-US" dirty="0"/>
              <a:t>scenarios (e.g., the random walk </a:t>
            </a:r>
            <a:r>
              <a:rPr lang="en-US" dirty="0" smtClean="0"/>
              <a:t>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Probability density </a:t>
            </a:r>
            <a:r>
              <a:rPr lang="en-US" sz="2000" dirty="0"/>
              <a:t>function </a:t>
            </a:r>
            <a:r>
              <a:rPr lang="en-US" sz="2000" dirty="0" smtClean="0"/>
              <a:t>p(</a:t>
            </a:r>
            <a:r>
              <a:rPr lang="en-US" sz="2000" dirty="0" err="1" smtClean="0"/>
              <a:t>z|y</a:t>
            </a:r>
            <a:r>
              <a:rPr lang="en-US" sz="2000" dirty="0" smtClean="0"/>
              <a:t>) for making O’ </a:t>
            </a:r>
            <a:r>
              <a:rPr lang="en-US" sz="2000" dirty="0"/>
              <a:t>distance z away from </a:t>
            </a:r>
            <a:r>
              <a:rPr lang="en-US" sz="2000" dirty="0" smtClean="0"/>
              <a:t>O </a:t>
            </a:r>
            <a:r>
              <a:rPr lang="en-US" sz="2000" dirty="0"/>
              <a:t>given that the user </a:t>
            </a:r>
            <a:r>
              <a:rPr lang="en-US" sz="2000" dirty="0" smtClean="0"/>
              <a:t>is distance y away from O at the time of the new query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sz="1800" dirty="0" smtClean="0"/>
              <a:t>D: the </a:t>
            </a:r>
            <a:r>
              <a:rPr lang="en-US" sz="1800" dirty="0"/>
              <a:t>farthest possible distance that the user can</a:t>
            </a:r>
            <a:br>
              <a:rPr lang="en-US" sz="1800" dirty="0"/>
            </a:br>
            <a:r>
              <a:rPr lang="en-US" sz="1800" dirty="0"/>
              <a:t>travel since the last </a:t>
            </a:r>
            <a:r>
              <a:rPr lang="en-US" sz="1800" dirty="0" smtClean="0"/>
              <a:t>query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146" y="2332695"/>
            <a:ext cx="3269137" cy="8413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429000" y="3048000"/>
            <a:ext cx="5344927" cy="5133501"/>
            <a:chOff x="3352800" y="2971800"/>
            <a:chExt cx="5344927" cy="5133501"/>
          </a:xfrm>
        </p:grpSpPr>
        <p:grpSp>
          <p:nvGrpSpPr>
            <p:cNvPr id="43" name="Group 42"/>
            <p:cNvGrpSpPr/>
            <p:nvPr/>
          </p:nvGrpSpPr>
          <p:grpSpPr>
            <a:xfrm>
              <a:off x="3352800" y="2971800"/>
              <a:ext cx="5133501" cy="5133501"/>
              <a:chOff x="914400" y="3581400"/>
              <a:chExt cx="5133501" cy="513350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14400" y="3581400"/>
                <a:ext cx="5133501" cy="5133501"/>
                <a:chOff x="629331" y="3370943"/>
                <a:chExt cx="5133501" cy="5133501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29331" y="3370943"/>
                  <a:ext cx="5133501" cy="5133501"/>
                  <a:chOff x="-204552" y="3144914"/>
                  <a:chExt cx="5133501" cy="5133501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4041936" y="5208746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905000" y="5257800"/>
                    <a:ext cx="914400" cy="914400"/>
                    <a:chOff x="1905000" y="5257800"/>
                    <a:chExt cx="914400" cy="914400"/>
                  </a:xfrm>
                </p:grpSpPr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1905000" y="5257800"/>
                      <a:ext cx="914400" cy="91440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2339340" y="5688806"/>
                      <a:ext cx="45719" cy="45719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3638549" y="5029201"/>
                    <a:ext cx="1219200" cy="1219200"/>
                    <a:chOff x="1905000" y="5257800"/>
                    <a:chExt cx="914400" cy="914400"/>
                  </a:xfrm>
                </p:grpSpPr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1905000" y="5257800"/>
                      <a:ext cx="914400" cy="9144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2346483" y="5696426"/>
                      <a:ext cx="37148" cy="3714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4" name="Straight Connector 13"/>
                  <p:cNvCxnSpPr>
                    <a:stCxn id="8" idx="6"/>
                    <a:endCxn id="12" idx="2"/>
                  </p:cNvCxnSpPr>
                  <p:nvPr/>
                </p:nvCxnSpPr>
                <p:spPr>
                  <a:xfrm flipV="1">
                    <a:off x="2385059" y="5638802"/>
                    <a:ext cx="1842134" cy="72864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>
                    <a:stCxn id="8" idx="6"/>
                  </p:cNvCxnSpPr>
                  <p:nvPr/>
                </p:nvCxnSpPr>
                <p:spPr>
                  <a:xfrm flipV="1">
                    <a:off x="2385059" y="5241450"/>
                    <a:ext cx="1661637" cy="470216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/>
                  <p:cNvSpPr/>
                  <p:nvPr/>
                </p:nvSpPr>
                <p:spPr>
                  <a:xfrm>
                    <a:off x="-204552" y="3144914"/>
                    <a:ext cx="5133501" cy="5133501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Connector 27"/>
                <p:cNvCxnSpPr>
                  <a:stCxn id="8" idx="3"/>
                </p:cNvCxnSpPr>
                <p:nvPr/>
              </p:nvCxnSpPr>
              <p:spPr>
                <a:xfrm flipV="1">
                  <a:off x="3179918" y="4511042"/>
                  <a:ext cx="2154082" cy="1442817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12" idx="6"/>
                  <a:endCxn id="11" idx="5"/>
                </p:cNvCxnSpPr>
                <p:nvPr/>
              </p:nvCxnSpPr>
              <p:spPr>
                <a:xfrm>
                  <a:off x="5110607" y="5864831"/>
                  <a:ext cx="402477" cy="43105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3961915" y="4948319"/>
                  <a:ext cx="3561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072821" y="5395663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y</a:t>
                  </a:r>
                  <a:endParaRPr lang="en-US" sz="12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097886" y="5825464"/>
                  <a:ext cx="2503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z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311845" y="5914835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r</a:t>
                  </a:r>
                  <a:endParaRPr lang="en-US" sz="12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3299980" y="6144679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O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174826" y="6050893"/>
                <a:ext cx="40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O’</a:t>
                </a:r>
                <a:endParaRPr lang="en-US" sz="14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111010" y="6150300"/>
              <a:ext cx="15520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FF00"/>
                  </a:solidFill>
                </a:rPr>
                <a:t>Last cloaking region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97609" y="6156731"/>
              <a:ext cx="16001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New cloaking region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675488" y="500366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</a:t>
            </a:r>
            <a:endParaRPr lang="en-US" sz="1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68049" y="3962400"/>
            <a:ext cx="5466781" cy="2065719"/>
            <a:chOff x="168049" y="3962400"/>
            <a:chExt cx="5466781" cy="20657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3005" y="4885801"/>
              <a:ext cx="3171825" cy="309167"/>
            </a:xfrm>
            <a:prstGeom prst="rect">
              <a:avLst/>
            </a:prstGeom>
          </p:spPr>
        </p:pic>
        <p:sp>
          <p:nvSpPr>
            <p:cNvPr id="48" name="Line Callout 2 (No Border) 47"/>
            <p:cNvSpPr/>
            <p:nvPr/>
          </p:nvSpPr>
          <p:spPr>
            <a:xfrm>
              <a:off x="171321" y="3962400"/>
              <a:ext cx="1732244" cy="494706"/>
            </a:xfrm>
            <a:prstGeom prst="callout2">
              <a:avLst>
                <a:gd name="adj1" fmla="val 47084"/>
                <a:gd name="adj2" fmla="val 101557"/>
                <a:gd name="adj3" fmla="val 43154"/>
                <a:gd name="adj4" fmla="val 108638"/>
                <a:gd name="adj5" fmla="val 202271"/>
                <a:gd name="adj6" fmla="val 18033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Make sure the new cloaked region cover user U</a:t>
              </a:r>
              <a:endParaRPr lang="en-US" sz="1100" dirty="0"/>
            </a:p>
          </p:txBody>
        </p:sp>
        <p:sp>
          <p:nvSpPr>
            <p:cNvPr id="50" name="Line Callout 2 (No Border) 49"/>
            <p:cNvSpPr/>
            <p:nvPr/>
          </p:nvSpPr>
          <p:spPr>
            <a:xfrm>
              <a:off x="168049" y="5486707"/>
              <a:ext cx="1981200" cy="541412"/>
            </a:xfrm>
            <a:prstGeom prst="callout2">
              <a:avLst>
                <a:gd name="adj1" fmla="val 45965"/>
                <a:gd name="adj2" fmla="val 103595"/>
                <a:gd name="adj3" fmla="val 42350"/>
                <a:gd name="adj4" fmla="val 112326"/>
                <a:gd name="adj5" fmla="val -68749"/>
                <a:gd name="adj6" fmla="val 23179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Make sure the new cloaked region be in the maximum boundary circle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34173" y="4157118"/>
              <a:ext cx="3299827" cy="752389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756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3739</TotalTime>
  <Words>980</Words>
  <Application>Microsoft Office PowerPoint</Application>
  <PresentationFormat>On-screen Show (4:3)</PresentationFormat>
  <Paragraphs>144</Paragraphs>
  <Slides>17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Privacy-Conscious Location-Based Queries in Mobile Environments</vt:lpstr>
      <vt:lpstr>Privacy-Conscious Location-Based Queries in Mobile Environments</vt:lpstr>
      <vt:lpstr>Introduction</vt:lpstr>
      <vt:lpstr>Privacy metrics</vt:lpstr>
      <vt:lpstr>Representation of cloaking regions</vt:lpstr>
      <vt:lpstr>Representation of cloaking regions</vt:lpstr>
      <vt:lpstr>Mobility-aware location cloaking</vt:lpstr>
      <vt:lpstr>PowerPoint Presentation</vt:lpstr>
      <vt:lpstr>Problem Formulation</vt:lpstr>
      <vt:lpstr>Problem Formulation</vt:lpstr>
      <vt:lpstr>q(y|z)</vt:lpstr>
      <vt:lpstr>q(y|z)</vt:lpstr>
      <vt:lpstr>Problem Discretization</vt:lpstr>
      <vt:lpstr>Problem Discretization</vt:lpstr>
      <vt:lpstr>Practical Cloaking Algorithms</vt:lpstr>
      <vt:lpstr>Practical Cloaking Algorithms</vt:lpstr>
      <vt:lpstr>Practical Cloaking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work using entropy for privacy metric</dc:title>
  <dc:creator>Nha</dc:creator>
  <cp:lastModifiedBy>Nha</cp:lastModifiedBy>
  <cp:revision>57</cp:revision>
  <dcterms:created xsi:type="dcterms:W3CDTF">2015-03-17T17:12:58Z</dcterms:created>
  <dcterms:modified xsi:type="dcterms:W3CDTF">2015-05-06T12:14:43Z</dcterms:modified>
</cp:coreProperties>
</file>