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308" r:id="rId3"/>
    <p:sldId id="257" r:id="rId4"/>
    <p:sldId id="311" r:id="rId5"/>
    <p:sldId id="309" r:id="rId6"/>
    <p:sldId id="310" r:id="rId7"/>
    <p:sldId id="296" r:id="rId8"/>
  </p:sldIdLst>
  <p:sldSz cx="9144000" cy="6858000" type="screen4x3"/>
  <p:notesSz cx="7004050" cy="929005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2F"/>
    <a:srgbClr val="72AF2F"/>
    <a:srgbClr val="58267E"/>
    <a:srgbClr val="F0EA00"/>
    <a:srgbClr val="ACA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02" autoAdjust="0"/>
    <p:restoredTop sz="64294" autoAdjust="0"/>
  </p:normalViewPr>
  <p:slideViewPr>
    <p:cSldViewPr>
      <p:cViewPr>
        <p:scale>
          <a:sx n="70" d="100"/>
          <a:sy n="70" d="100"/>
        </p:scale>
        <p:origin x="-100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5088" cy="464503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7341" y="1"/>
            <a:ext cx="3035088" cy="464503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/>
            </a:lvl1pPr>
          </a:lstStyle>
          <a:p>
            <a:fld id="{9472DD5C-B6A9-4714-908F-0B8F74738B98}" type="datetimeFigureOut">
              <a:rPr lang="en-US" smtClean="0"/>
              <a:pPr/>
              <a:t>5/9/2014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3936"/>
            <a:ext cx="3035088" cy="464503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7341" y="8823936"/>
            <a:ext cx="3035088" cy="464503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/>
            </a:lvl1pPr>
          </a:lstStyle>
          <a:p>
            <a:fld id="{7C1C90DE-A98B-4173-B17E-434F189FC4D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293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5088" cy="464503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1" y="1"/>
            <a:ext cx="3035088" cy="464503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/>
            </a:lvl1pPr>
          </a:lstStyle>
          <a:p>
            <a:fld id="{193366E8-8A22-4400-BBA2-8D322280A6E8}" type="datetimeFigureOut">
              <a:rPr lang="en-US" smtClean="0"/>
              <a:pPr/>
              <a:t>5/9/2014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1850" cy="3482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04" tIns="46552" rIns="93104" bIns="4655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412775"/>
            <a:ext cx="5603240" cy="4180523"/>
          </a:xfrm>
          <a:prstGeom prst="rect">
            <a:avLst/>
          </a:prstGeom>
        </p:spPr>
        <p:txBody>
          <a:bodyPr vert="horz" lIns="93104" tIns="46552" rIns="93104" bIns="4655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3936"/>
            <a:ext cx="3035088" cy="464503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1" y="8823936"/>
            <a:ext cx="3035088" cy="464503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/>
            </a:lvl1pPr>
          </a:lstStyle>
          <a:p>
            <a:fld id="{3792D2CF-A01B-4515-8B40-3DC3425826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289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176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1298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260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906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74" y="0"/>
            <a:ext cx="9144000" cy="6858000"/>
            <a:chOff x="-1574" y="0"/>
            <a:chExt cx="9144000" cy="68580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1"/>
                <a:srgbClr val="FFFFFF"/>
              </a:duotone>
              <a:lum bright="-10000"/>
            </a:blip>
            <a:stretch>
              <a:fillRect/>
            </a:stretch>
          </p:blipFill>
          <p:spPr>
            <a:xfrm>
              <a:off x="-1574" y="381000"/>
              <a:ext cx="9144000" cy="60936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Rectangle 10"/>
            <p:cNvSpPr/>
            <p:nvPr userDrawn="1"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Shape 20"/>
          <p:cNvSpPr>
            <a:spLocks noGrp="1"/>
          </p:cNvSpPr>
          <p:nvPr>
            <p:ph type="title"/>
          </p:nvPr>
        </p:nvSpPr>
        <p:spPr>
          <a:xfrm>
            <a:off x="704850" y="4495800"/>
            <a:ext cx="7772400" cy="1362075"/>
          </a:xfrm>
          <a:prstGeom prst="rect">
            <a:avLst/>
          </a:prstGeom>
        </p:spPr>
        <p:txBody>
          <a:bodyPr anchor="t"/>
          <a:lstStyle>
            <a:lvl1pPr algn="ctr">
              <a:defRPr sz="4000" b="0" cap="none" baseline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 anchor="b" anchorCtr="0"/>
          <a:lstStyle>
            <a:lvl1pPr marL="0" indent="0" algn="ctr">
              <a:buNone/>
              <a:defRPr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Tutorial: MDM 2007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74" y="0"/>
            <a:ext cx="9145574" cy="6858000"/>
            <a:chOff x="-1574" y="0"/>
            <a:chExt cx="9145574" cy="6858000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81000"/>
              <a:ext cx="9144000" cy="6096000"/>
            </a:xfrm>
            <a:prstGeom prst="rect">
              <a:avLst/>
            </a:prstGeom>
            <a:gradFill>
              <a:gsLst>
                <a:gs pos="0">
                  <a:schemeClr val="accent1">
                    <a:tint val="40000"/>
                  </a:schemeClr>
                </a:gs>
                <a:gs pos="100000">
                  <a:schemeClr val="accent1">
                    <a:shade val="75000"/>
                  </a:schemeClr>
                </a:gs>
              </a:gsLst>
              <a:path path="circle">
                <a:fillToRect l="100000" t="100000" r="100000" b="100000"/>
              </a:path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4505325"/>
            <a:ext cx="7772400" cy="1362075"/>
          </a:xfrm>
          <a:prstGeom prst="rect">
            <a:avLst/>
          </a:prstGeom>
        </p:spPr>
        <p:txBody>
          <a:bodyPr anchor="t"/>
          <a:lstStyle>
            <a:lvl1pPr algn="ctr">
              <a:defRPr sz="4000" b="0" cap="none" baseline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Tutorial: MDM 2007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Tutorial: MDM 2007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Tutorial: MDM 2007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Tutorial: MDM 2007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1"/>
            <a:ext cx="5111750" cy="4525963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00201"/>
            <a:ext cx="3008313" cy="45259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Tutorial: MDM 2007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Tutorial: MDM 2007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1506538"/>
            <a:chOff x="0" y="0"/>
            <a:chExt cx="9144000" cy="1506538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11" cstate="print">
              <a:duotone>
                <a:schemeClr val="accent1"/>
                <a:srgbClr val="FFFFFF"/>
              </a:duotone>
            </a:blip>
            <a:srcRect/>
            <a:stretch>
              <a:fillRect/>
            </a:stretch>
          </p:blipFill>
          <p:spPr>
            <a:xfrm>
              <a:off x="0" y="1"/>
              <a:ext cx="9144000" cy="14192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" name="Rectangle 9"/>
            <p:cNvSpPr/>
            <p:nvPr userDrawn="1"/>
          </p:nvSpPr>
          <p:spPr>
            <a:xfrm>
              <a:off x="0" y="0"/>
              <a:ext cx="9144000" cy="144780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49000">
                  <a:schemeClr val="accent1">
                    <a:tint val="20000"/>
                    <a:alpha val="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0" y="142875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504950"/>
              <a:ext cx="9144000" cy="1588"/>
            </a:xfrm>
            <a:prstGeom prst="line">
              <a:avLst/>
            </a:prstGeom>
            <a:ln w="15875" cap="flat" cmpd="sng" algn="ctr">
              <a:solidFill>
                <a:schemeClr val="tx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Tutorial: MDM 2007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000" b="0" i="0" u="none" strike="noStrike" kern="1200" cap="none" spc="0" normalizeH="0" baseline="0" noProof="0" smtClean="0">
          <a:ln>
            <a:noFill/>
          </a:ln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uLnTx/>
          <a:uFillTx/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spcAft>
          <a:spcPts val="400"/>
        </a:spcAft>
        <a:buFont typeface="Arial"/>
        <a:buChar char="•"/>
        <a:defRPr sz="2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/>
          </p:cNvSpPr>
          <p:nvPr>
            <p:ph type="title"/>
          </p:nvPr>
        </p:nvSpPr>
        <p:spPr>
          <a:xfrm>
            <a:off x="838200" y="5029200"/>
            <a:ext cx="7772400" cy="828675"/>
          </a:xfrm>
        </p:spPr>
        <p:txBody>
          <a:bodyPr>
            <a:normAutofit/>
          </a:bodyPr>
          <a:lstStyle/>
          <a:p>
            <a:pPr algn="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Nguyen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HMCL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08450" y="2667000"/>
            <a:ext cx="8153400" cy="990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Limitations of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Brinkhoff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Generator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67600" y="5867400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May 2014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1779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Brinkhoff</a:t>
            </a:r>
            <a:r>
              <a:rPr lang="en-US" dirty="0"/>
              <a:t> </a:t>
            </a:r>
            <a:r>
              <a:rPr lang="en-US" dirty="0" smtClean="0"/>
              <a:t>Generator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/>
              <a:t>A generator </a:t>
            </a:r>
            <a:r>
              <a:rPr lang="en-US" dirty="0" smtClean="0"/>
              <a:t>that models </a:t>
            </a:r>
            <a:r>
              <a:rPr lang="en-US" dirty="0"/>
              <a:t>and simulates the behavior of moving </a:t>
            </a:r>
            <a:r>
              <a:rPr lang="en-US" dirty="0"/>
              <a:t>objects (MOs) </a:t>
            </a:r>
            <a:r>
              <a:rPr lang="en-US" dirty="0" smtClean="0"/>
              <a:t>in </a:t>
            </a:r>
            <a:r>
              <a:rPr lang="en-US" dirty="0"/>
              <a:t>given road networks.</a:t>
            </a:r>
          </a:p>
          <a:p>
            <a:r>
              <a:rPr lang="en-US" dirty="0" smtClean="0"/>
              <a:t>Do not consider the interactions of MOs and the system parameters (e.g., traffic lights</a:t>
            </a:r>
            <a:r>
              <a:rPr lang="en-US" dirty="0"/>
              <a:t>, multi-lane </a:t>
            </a:r>
            <a:r>
              <a:rPr lang="en-US" dirty="0" smtClean="0"/>
              <a:t>road)</a:t>
            </a:r>
            <a:endParaRPr lang="en-US" dirty="0" smtClean="0"/>
          </a:p>
          <a:p>
            <a:r>
              <a:rPr lang="en-US" dirty="0" err="1" smtClean="0"/>
              <a:t>Paramics</a:t>
            </a:r>
            <a:r>
              <a:rPr lang="en-US" dirty="0"/>
              <a:t> </a:t>
            </a:r>
            <a:r>
              <a:rPr lang="en-US" dirty="0" smtClean="0"/>
              <a:t>consists of sub-models that describe driver behavior, such as lane-changing, car-following,…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Multi-lane </a:t>
            </a:r>
            <a:r>
              <a:rPr lang="en-US" dirty="0"/>
              <a:t>road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29" t="13836" r="25959" b="28969"/>
          <a:stretch/>
        </p:blipFill>
        <p:spPr bwMode="auto">
          <a:xfrm>
            <a:off x="0" y="1447800"/>
            <a:ext cx="4032913" cy="4391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15" t="26171" r="36707" b="39120"/>
          <a:stretch/>
        </p:blipFill>
        <p:spPr>
          <a:xfrm>
            <a:off x="4032912" y="2268941"/>
            <a:ext cx="5114499" cy="4589059"/>
          </a:xfrm>
        </p:spPr>
      </p:pic>
      <p:sp>
        <p:nvSpPr>
          <p:cNvPr id="7" name="Rectangle 6"/>
          <p:cNvSpPr/>
          <p:nvPr/>
        </p:nvSpPr>
        <p:spPr>
          <a:xfrm>
            <a:off x="762000" y="5911334"/>
            <a:ext cx="2072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Brinkhoff</a:t>
            </a:r>
            <a:r>
              <a:rPr lang="en-US" dirty="0"/>
              <a:t> </a:t>
            </a:r>
            <a:r>
              <a:rPr lang="en-US" dirty="0" smtClean="0"/>
              <a:t>Generator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324600" y="1724167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Paramics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689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Brinkhoff</a:t>
            </a:r>
            <a:r>
              <a:rPr lang="en-US" dirty="0"/>
              <a:t> </a:t>
            </a:r>
            <a:r>
              <a:rPr lang="en-US" dirty="0" smtClean="0"/>
              <a:t>Generator has </a:t>
            </a:r>
            <a:r>
              <a:rPr lang="en-US" dirty="0"/>
              <a:t>some simplistic assumptions about the network parameters such </a:t>
            </a:r>
            <a:r>
              <a:rPr lang="en-US" dirty="0" smtClean="0"/>
              <a:t>as maximum </a:t>
            </a:r>
            <a:r>
              <a:rPr lang="en-US" dirty="0"/>
              <a:t>speed and maximum capacity of </a:t>
            </a:r>
            <a:r>
              <a:rPr lang="en-US" dirty="0" smtClean="0"/>
              <a:t>edges.</a:t>
            </a:r>
          </a:p>
          <a:p>
            <a:r>
              <a:rPr lang="en-US" dirty="0"/>
              <a:t>The speed of </a:t>
            </a:r>
            <a:r>
              <a:rPr lang="en-US" dirty="0" smtClean="0"/>
              <a:t>a MO on </a:t>
            </a:r>
            <a:r>
              <a:rPr lang="en-US" dirty="0"/>
              <a:t>an edge  is restricted by the maximum speed of its </a:t>
            </a:r>
            <a:r>
              <a:rPr lang="en-US" dirty="0" smtClean="0"/>
              <a:t>MO class </a:t>
            </a:r>
            <a:r>
              <a:rPr lang="en-US" dirty="0"/>
              <a:t>and the maximum speed on the edge</a:t>
            </a:r>
          </a:p>
          <a:p>
            <a:r>
              <a:rPr lang="en-US" dirty="0" smtClean="0"/>
              <a:t>MOs accelerate </a:t>
            </a:r>
            <a:r>
              <a:rPr lang="en-US" dirty="0"/>
              <a:t>until their allowed maximum </a:t>
            </a:r>
            <a:r>
              <a:rPr lang="en-US" dirty="0" smtClean="0"/>
              <a:t>speed. If the </a:t>
            </a:r>
            <a:r>
              <a:rPr lang="en-US" dirty="0"/>
              <a:t>number of </a:t>
            </a:r>
            <a:r>
              <a:rPr lang="en-US" dirty="0" smtClean="0"/>
              <a:t>MOs traversing </a:t>
            </a:r>
            <a:r>
              <a:rPr lang="en-US" dirty="0"/>
              <a:t>an edge </a:t>
            </a:r>
            <a:r>
              <a:rPr lang="en-US" dirty="0" smtClean="0"/>
              <a:t>is </a:t>
            </a:r>
            <a:r>
              <a:rPr lang="en-US" dirty="0"/>
              <a:t>greater than the maximum capacity of the </a:t>
            </a:r>
            <a:r>
              <a:rPr lang="en-US" dirty="0" smtClean="0"/>
              <a:t>edge</a:t>
            </a:r>
            <a:r>
              <a:rPr lang="en-US" dirty="0"/>
              <a:t>, the maximum speed on the edge is </a:t>
            </a:r>
            <a:r>
              <a:rPr lang="en-US" dirty="0" smtClean="0"/>
              <a:t>restricted by a limit. The </a:t>
            </a:r>
            <a:r>
              <a:rPr lang="en-US" dirty="0"/>
              <a:t>speed will not vary for that road. This results in a slightly less realistic simulation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Paramics</a:t>
            </a:r>
            <a:r>
              <a:rPr lang="en-US" dirty="0"/>
              <a:t>, </a:t>
            </a:r>
            <a:r>
              <a:rPr lang="en-US" dirty="0" smtClean="0"/>
              <a:t>MOs can decelerate </a:t>
            </a:r>
            <a:r>
              <a:rPr lang="en-US" dirty="0"/>
              <a:t>in the case of junctions (e.g., the red phase of traffic </a:t>
            </a:r>
            <a:r>
              <a:rPr lang="en-US" dirty="0" smtClean="0"/>
              <a:t>lights) or traffic jam. 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970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err="1"/>
              <a:t>Brinkhoff</a:t>
            </a:r>
            <a:r>
              <a:rPr lang="en-US" dirty="0"/>
              <a:t> </a:t>
            </a:r>
            <a:r>
              <a:rPr lang="en-US" dirty="0" smtClean="0"/>
              <a:t>Generator, start and end position are nodes of </a:t>
            </a:r>
            <a:r>
              <a:rPr lang="en-US" dirty="0"/>
              <a:t>the </a:t>
            </a:r>
            <a:r>
              <a:rPr lang="en-US" dirty="0" smtClean="0"/>
              <a:t>network. The </a:t>
            </a:r>
            <a:r>
              <a:rPr lang="en-US" dirty="0"/>
              <a:t>start and end nodes of the trips are determined by the road network density or region-based approach (region population </a:t>
            </a:r>
            <a:r>
              <a:rPr lang="en-US" dirty="0" smtClean="0"/>
              <a:t>density)</a:t>
            </a:r>
          </a:p>
          <a:p>
            <a:r>
              <a:rPr lang="en-US" dirty="0" smtClean="0"/>
              <a:t>Using </a:t>
            </a:r>
            <a:r>
              <a:rPr lang="en-US" dirty="0" err="1" smtClean="0"/>
              <a:t>Paramics</a:t>
            </a:r>
            <a:r>
              <a:rPr lang="en-US" dirty="0" smtClean="0"/>
              <a:t>, we </a:t>
            </a:r>
            <a:r>
              <a:rPr lang="en-US" dirty="0"/>
              <a:t>can establish a set of zones which represent the locations where traffic enters and exits the mode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Origin-Destination Information</a:t>
            </a:r>
          </a:p>
        </p:txBody>
      </p:sp>
    </p:spTree>
    <p:extLst>
      <p:ext uri="{BB962C8B-B14F-4D97-AF65-F5344CB8AC3E}">
        <p14:creationId xmlns:p14="http://schemas.microsoft.com/office/powerpoint/2010/main" val="665663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11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BackToSchl">
  <a:themeElements>
    <a:clrScheme name="New">
      <a:dk1>
        <a:sysClr val="windowText" lastClr="000000"/>
      </a:dk1>
      <a:lt1>
        <a:srgbClr val="262626"/>
      </a:lt1>
      <a:dk2>
        <a:srgbClr val="FFFFFF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B2178E4-2F0C-4A34-8B52-79BAFAEA725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271</Words>
  <Application>Microsoft Office PowerPoint</Application>
  <PresentationFormat>On-screen Show (4:3)</PresentationFormat>
  <Paragraphs>32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EdBackToSchl</vt:lpstr>
      <vt:lpstr>Nguyen Thi Thanh Nha  HMCL</vt:lpstr>
      <vt:lpstr>Brinkhoff Generator</vt:lpstr>
      <vt:lpstr>Multi-lane road</vt:lpstr>
      <vt:lpstr>Speed</vt:lpstr>
      <vt:lpstr>Origin-Destination Information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2013-07-23T15:12:35Z</dcterms:created>
  <dcterms:modified xsi:type="dcterms:W3CDTF">2014-05-09T06:09:05Z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TC101659619990</vt:lpwstr>
  </property>
</Properties>
</file>